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29"/>
  </p:notesMasterIdLst>
  <p:handoutMasterIdLst>
    <p:handoutMasterId r:id="rId30"/>
  </p:handoutMasterIdLst>
  <p:sldIdLst>
    <p:sldId id="256" r:id="rId2"/>
    <p:sldId id="257" r:id="rId3"/>
    <p:sldId id="289" r:id="rId4"/>
    <p:sldId id="258" r:id="rId5"/>
    <p:sldId id="259" r:id="rId6"/>
    <p:sldId id="260" r:id="rId7"/>
    <p:sldId id="261" r:id="rId8"/>
    <p:sldId id="263" r:id="rId9"/>
    <p:sldId id="264" r:id="rId10"/>
    <p:sldId id="265" r:id="rId11"/>
    <p:sldId id="266" r:id="rId12"/>
    <p:sldId id="267" r:id="rId13"/>
    <p:sldId id="269" r:id="rId14"/>
    <p:sldId id="287" r:id="rId15"/>
    <p:sldId id="270" r:id="rId16"/>
    <p:sldId id="273" r:id="rId17"/>
    <p:sldId id="288" r:id="rId18"/>
    <p:sldId id="274" r:id="rId19"/>
    <p:sldId id="275" r:id="rId20"/>
    <p:sldId id="276" r:id="rId21"/>
    <p:sldId id="277" r:id="rId22"/>
    <p:sldId id="278" r:id="rId23"/>
    <p:sldId id="279" r:id="rId24"/>
    <p:sldId id="280" r:id="rId25"/>
    <p:sldId id="281" r:id="rId26"/>
    <p:sldId id="282" r:id="rId27"/>
    <p:sldId id="284" r:id="rId28"/>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5340" autoAdjust="0"/>
  </p:normalViewPr>
  <p:slideViewPr>
    <p:cSldViewPr>
      <p:cViewPr varScale="1">
        <p:scale>
          <a:sx n="75" d="100"/>
          <a:sy n="75" d="100"/>
        </p:scale>
        <p:origin x="-37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FAE05E-55B6-4128-98AB-CC35F45C9CB3}" type="doc">
      <dgm:prSet loTypeId="urn:microsoft.com/office/officeart/2005/8/layout/default#1" loCatId="list" qsTypeId="urn:microsoft.com/office/officeart/2005/8/quickstyle/simple1" qsCatId="simple" csTypeId="urn:microsoft.com/office/officeart/2005/8/colors/accent1_2" csCatId="accent1" phldr="0"/>
      <dgm:spPr/>
      <dgm:t>
        <a:bodyPr/>
        <a:lstStyle/>
        <a:p>
          <a:endParaRPr lang="fr-FR"/>
        </a:p>
      </dgm:t>
    </dgm:pt>
    <dgm:pt modelId="{D9230D1F-8653-4F49-AE4F-E7229C9A4DFB}" type="pres">
      <dgm:prSet presAssocID="{AAFAE05E-55B6-4128-98AB-CC35F45C9CB3}" presName="diagram" presStyleCnt="0">
        <dgm:presLayoutVars>
          <dgm:dir/>
          <dgm:resizeHandles val="exact"/>
        </dgm:presLayoutVars>
      </dgm:prSet>
      <dgm:spPr/>
      <dgm:t>
        <a:bodyPr/>
        <a:lstStyle/>
        <a:p>
          <a:endParaRPr lang="fr-FR"/>
        </a:p>
      </dgm:t>
    </dgm:pt>
  </dgm:ptLst>
  <dgm:cxnLst>
    <dgm:cxn modelId="{9087E700-F7B7-4712-ABD7-37D7CCF0E3E8}" type="presOf" srcId="{AAFAE05E-55B6-4128-98AB-CC35F45C9CB3}" destId="{D9230D1F-8653-4F49-AE4F-E7229C9A4DFB}" srcOrd="0" destOrd="0" presId="urn:microsoft.com/office/officeart/2005/8/layout/defaul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D0A8ED-D9B2-4F39-9F5B-473D8E4E76A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04D1656-269B-4AC2-A0A8-10CF6592EF12}">
      <dgm:prSet/>
      <dgm:spPr>
        <a:gradFill rotWithShape="0">
          <a:gsLst>
            <a:gs pos="0">
              <a:schemeClr val="accent1"/>
            </a:gs>
            <a:gs pos="100000">
              <a:schemeClr val="bg2">
                <a:shade val="80000"/>
              </a:schemeClr>
            </a:gs>
          </a:gsLst>
          <a:path path="circle">
            <a:fillToRect l="50000" t="50000" r="50000" b="50000"/>
          </a:path>
        </a:gradFill>
      </dgm:spPr>
      <dgm:t>
        <a:bodyPr/>
        <a:lstStyle/>
        <a:p>
          <a:r>
            <a:rPr lang="fr-FR" dirty="0"/>
            <a:t>Index</a:t>
          </a:r>
          <a:endParaRPr lang="en-US" dirty="0"/>
        </a:p>
      </dgm:t>
    </dgm:pt>
    <dgm:pt modelId="{D6DD65CE-6218-4990-9A81-3C8F5DEE7A18}" type="parTrans" cxnId="{D25AFC85-29AC-4449-9C47-1247CC19BECE}">
      <dgm:prSet/>
      <dgm:spPr/>
      <dgm:t>
        <a:bodyPr/>
        <a:lstStyle/>
        <a:p>
          <a:endParaRPr lang="en-US"/>
        </a:p>
      </dgm:t>
    </dgm:pt>
    <dgm:pt modelId="{DC0083F0-1F38-40AE-9DF5-166B4195F202}" type="sibTrans" cxnId="{D25AFC85-29AC-4449-9C47-1247CC19BECE}">
      <dgm:prSet/>
      <dgm:spPr/>
      <dgm:t>
        <a:bodyPr/>
        <a:lstStyle/>
        <a:p>
          <a:endParaRPr lang="en-US"/>
        </a:p>
      </dgm:t>
    </dgm:pt>
    <dgm:pt modelId="{010C6E1B-6307-4BC0-8175-6D9DE177686A}">
      <dgm:prSet/>
      <dgm:spPr>
        <a:gradFill rotWithShape="0">
          <a:gsLst>
            <a:gs pos="0">
              <a:schemeClr val="accent1"/>
            </a:gs>
            <a:gs pos="100000">
              <a:schemeClr val="bg2">
                <a:shade val="80000"/>
              </a:schemeClr>
            </a:gs>
          </a:gsLst>
          <a:path path="circle">
            <a:fillToRect l="50000" t="50000" r="50000" b="50000"/>
          </a:path>
        </a:gradFill>
      </dgm:spPr>
      <dgm:t>
        <a:bodyPr/>
        <a:lstStyle/>
        <a:p>
          <a:r>
            <a:rPr lang="fr-FR" dirty="0"/>
            <a:t>Chapitre 1 : </a:t>
          </a:r>
          <a:r>
            <a:rPr lang="fr-FR" dirty="0" smtClean="0"/>
            <a:t>Présentation de l’idée d’application</a:t>
          </a:r>
          <a:endParaRPr lang="en-US" dirty="0"/>
        </a:p>
      </dgm:t>
    </dgm:pt>
    <dgm:pt modelId="{7A336430-3A32-423C-8ECC-F578FE58A717}" type="parTrans" cxnId="{7639FBF1-5CEB-462D-9216-3CBA0A4400BA}">
      <dgm:prSet/>
      <dgm:spPr/>
      <dgm:t>
        <a:bodyPr/>
        <a:lstStyle/>
        <a:p>
          <a:endParaRPr lang="en-US"/>
        </a:p>
      </dgm:t>
    </dgm:pt>
    <dgm:pt modelId="{C9F8060D-2BF1-42AD-B7F5-25349117F5CA}" type="sibTrans" cxnId="{7639FBF1-5CEB-462D-9216-3CBA0A4400BA}">
      <dgm:prSet/>
      <dgm:spPr/>
      <dgm:t>
        <a:bodyPr/>
        <a:lstStyle/>
        <a:p>
          <a:endParaRPr lang="en-US"/>
        </a:p>
      </dgm:t>
    </dgm:pt>
    <dgm:pt modelId="{F7BF802B-67E3-40BA-B1B1-4499FDA1A4B6}">
      <dgm:prSet/>
      <dgm:spPr>
        <a:gradFill rotWithShape="0">
          <a:gsLst>
            <a:gs pos="0">
              <a:schemeClr val="accent1"/>
            </a:gs>
            <a:gs pos="100000">
              <a:schemeClr val="bg2">
                <a:shade val="80000"/>
              </a:schemeClr>
            </a:gs>
          </a:gsLst>
          <a:path path="circle">
            <a:fillToRect l="50000" t="50000" r="50000" b="50000"/>
          </a:path>
        </a:gradFill>
      </dgm:spPr>
      <dgm:t>
        <a:bodyPr/>
        <a:lstStyle/>
        <a:p>
          <a:r>
            <a:rPr lang="fr-FR" dirty="0"/>
            <a:t>Chapitre 2 : </a:t>
          </a:r>
          <a:r>
            <a:rPr lang="fr-FR" dirty="0" smtClean="0"/>
            <a:t>Mise en place de l’environnement python du premier notebook de nettoyage </a:t>
          </a:r>
          <a:endParaRPr lang="en-US" dirty="0"/>
        </a:p>
      </dgm:t>
    </dgm:pt>
    <dgm:pt modelId="{9A9CE592-859F-47D6-8D8F-089848DE62CB}" type="parTrans" cxnId="{CF51FAAB-830F-437E-8034-897B31BC7AF0}">
      <dgm:prSet/>
      <dgm:spPr/>
      <dgm:t>
        <a:bodyPr/>
        <a:lstStyle/>
        <a:p>
          <a:endParaRPr lang="en-US"/>
        </a:p>
      </dgm:t>
    </dgm:pt>
    <dgm:pt modelId="{0192C5BE-6499-4108-B3B5-601B24540EB3}" type="sibTrans" cxnId="{CF51FAAB-830F-437E-8034-897B31BC7AF0}">
      <dgm:prSet/>
      <dgm:spPr/>
      <dgm:t>
        <a:bodyPr/>
        <a:lstStyle/>
        <a:p>
          <a:endParaRPr lang="en-US"/>
        </a:p>
      </dgm:t>
    </dgm:pt>
    <dgm:pt modelId="{08202B9D-C4A7-4356-B5B1-66A60D9B8F60}">
      <dgm:prSet/>
      <dgm:spPr/>
      <dgm:t>
        <a:bodyPr/>
        <a:lstStyle/>
        <a:p>
          <a:r>
            <a:rPr lang="fr-FR" dirty="0"/>
            <a:t>a) Préparation de l’environnement Python </a:t>
          </a:r>
          <a:endParaRPr lang="en-US" dirty="0"/>
        </a:p>
      </dgm:t>
    </dgm:pt>
    <dgm:pt modelId="{CF2819DD-E050-4AD0-95FB-48AFD1DB6722}" type="parTrans" cxnId="{5C7E3431-02DE-4DE2-B635-0AD34C60F296}">
      <dgm:prSet/>
      <dgm:spPr/>
      <dgm:t>
        <a:bodyPr/>
        <a:lstStyle/>
        <a:p>
          <a:endParaRPr lang="en-US"/>
        </a:p>
      </dgm:t>
    </dgm:pt>
    <dgm:pt modelId="{6B6B6DF8-81B7-46A1-B2E1-6F676940FBCB}" type="sibTrans" cxnId="{5C7E3431-02DE-4DE2-B635-0AD34C60F296}">
      <dgm:prSet/>
      <dgm:spPr/>
      <dgm:t>
        <a:bodyPr/>
        <a:lstStyle/>
        <a:p>
          <a:endParaRPr lang="en-US"/>
        </a:p>
      </dgm:t>
    </dgm:pt>
    <dgm:pt modelId="{ECAACFF4-A302-4FB1-BAE2-FBF88BBE608D}">
      <dgm:prSet/>
      <dgm:spPr/>
      <dgm:t>
        <a:bodyPr/>
        <a:lstStyle/>
        <a:p>
          <a:r>
            <a:rPr lang="fr-FR" dirty="0"/>
            <a:t>b) Import des fichiers de données </a:t>
          </a:r>
          <a:endParaRPr lang="en-US" dirty="0"/>
        </a:p>
      </dgm:t>
    </dgm:pt>
    <dgm:pt modelId="{CAF9CA6B-E587-4068-A279-1DC60FAC5E7F}" type="parTrans" cxnId="{807F0C59-E2F4-4975-B4EF-439383D33121}">
      <dgm:prSet/>
      <dgm:spPr/>
      <dgm:t>
        <a:bodyPr/>
        <a:lstStyle/>
        <a:p>
          <a:endParaRPr lang="en-US"/>
        </a:p>
      </dgm:t>
    </dgm:pt>
    <dgm:pt modelId="{80FEB9E6-80C4-4C67-BCD8-16A9DA6B398F}" type="sibTrans" cxnId="{807F0C59-E2F4-4975-B4EF-439383D33121}">
      <dgm:prSet/>
      <dgm:spPr/>
      <dgm:t>
        <a:bodyPr/>
        <a:lstStyle/>
        <a:p>
          <a:endParaRPr lang="en-US"/>
        </a:p>
      </dgm:t>
    </dgm:pt>
    <dgm:pt modelId="{9DD32A0C-C981-4999-9344-E30A0AC81BE4}">
      <dgm:prSet/>
      <dgm:spPr/>
      <dgm:t>
        <a:bodyPr/>
        <a:lstStyle/>
        <a:p>
          <a:r>
            <a:rPr lang="fr-FR" dirty="0"/>
            <a:t>c) Définition des fonctions de base </a:t>
          </a:r>
          <a:endParaRPr lang="en-US" dirty="0"/>
        </a:p>
      </dgm:t>
    </dgm:pt>
    <dgm:pt modelId="{1E393882-D74E-4521-9B18-3DCA1DF6B757}" type="parTrans" cxnId="{F2A37A91-9A9B-4A78-A85C-BF8E482C53CA}">
      <dgm:prSet/>
      <dgm:spPr/>
      <dgm:t>
        <a:bodyPr/>
        <a:lstStyle/>
        <a:p>
          <a:endParaRPr lang="en-US"/>
        </a:p>
      </dgm:t>
    </dgm:pt>
    <dgm:pt modelId="{B07B4F95-70F0-42AD-B443-AB37359E81C7}" type="sibTrans" cxnId="{F2A37A91-9A9B-4A78-A85C-BF8E482C53CA}">
      <dgm:prSet/>
      <dgm:spPr/>
      <dgm:t>
        <a:bodyPr/>
        <a:lstStyle/>
        <a:p>
          <a:endParaRPr lang="en-US"/>
        </a:p>
      </dgm:t>
    </dgm:pt>
    <dgm:pt modelId="{E2E458A0-861B-47CE-8E20-BAE97E4CC72D}">
      <dgm:prSet/>
      <dgm:spPr>
        <a:gradFill rotWithShape="0">
          <a:gsLst>
            <a:gs pos="0">
              <a:schemeClr val="accent1"/>
            </a:gs>
            <a:gs pos="100000">
              <a:schemeClr val="bg2">
                <a:shade val="80000"/>
              </a:schemeClr>
            </a:gs>
          </a:gsLst>
          <a:path path="circle">
            <a:fillToRect l="50000" t="50000" r="50000" b="50000"/>
          </a:path>
        </a:gradFill>
      </dgm:spPr>
      <dgm:t>
        <a:bodyPr/>
        <a:lstStyle/>
        <a:p>
          <a:r>
            <a:rPr lang="fr-FR" dirty="0"/>
            <a:t>Chapitre 3 : Etude </a:t>
          </a:r>
          <a:r>
            <a:rPr lang="fr-FR" dirty="0" smtClean="0"/>
            <a:t>préliminaire  des données </a:t>
          </a:r>
          <a:endParaRPr lang="en-US" dirty="0"/>
        </a:p>
      </dgm:t>
    </dgm:pt>
    <dgm:pt modelId="{510A8C75-5121-43B8-ACE5-5E5EC7336B30}" type="parTrans" cxnId="{FA45C120-6CAB-43D8-84B8-11D7FF1672CA}">
      <dgm:prSet/>
      <dgm:spPr/>
      <dgm:t>
        <a:bodyPr/>
        <a:lstStyle/>
        <a:p>
          <a:endParaRPr lang="en-US"/>
        </a:p>
      </dgm:t>
    </dgm:pt>
    <dgm:pt modelId="{76F11990-A129-4A75-8738-46A12D63D700}" type="sibTrans" cxnId="{FA45C120-6CAB-43D8-84B8-11D7FF1672CA}">
      <dgm:prSet/>
      <dgm:spPr/>
      <dgm:t>
        <a:bodyPr/>
        <a:lstStyle/>
        <a:p>
          <a:endParaRPr lang="en-US"/>
        </a:p>
      </dgm:t>
    </dgm:pt>
    <dgm:pt modelId="{C5136A14-B603-4362-9A28-305BA62039BE}">
      <dgm:prSet/>
      <dgm:spPr>
        <a:gradFill rotWithShape="0">
          <a:gsLst>
            <a:gs pos="0">
              <a:schemeClr val="accent1"/>
            </a:gs>
            <a:gs pos="100000">
              <a:schemeClr val="bg2">
                <a:shade val="80000"/>
              </a:schemeClr>
            </a:gs>
          </a:gsLst>
          <a:path path="circle">
            <a:fillToRect l="50000" t="50000" r="50000" b="50000"/>
          </a:path>
        </a:gradFill>
      </dgm:spPr>
      <dgm:t>
        <a:bodyPr/>
        <a:lstStyle/>
        <a:p>
          <a:r>
            <a:rPr lang="fr-FR" dirty="0"/>
            <a:t>Chapitre 4 :Nettoyage des données </a:t>
          </a:r>
          <a:endParaRPr lang="en-US" dirty="0"/>
        </a:p>
      </dgm:t>
    </dgm:pt>
    <dgm:pt modelId="{62FBB8BD-6E33-492C-AE51-4A1169358548}" type="parTrans" cxnId="{CAE0F3AC-EE02-4D32-B191-F4597AF04049}">
      <dgm:prSet/>
      <dgm:spPr/>
      <dgm:t>
        <a:bodyPr/>
        <a:lstStyle/>
        <a:p>
          <a:endParaRPr lang="en-US"/>
        </a:p>
      </dgm:t>
    </dgm:pt>
    <dgm:pt modelId="{83D9BDD0-3C05-4ECD-BCBF-1BB665879818}" type="sibTrans" cxnId="{CAE0F3AC-EE02-4D32-B191-F4597AF04049}">
      <dgm:prSet/>
      <dgm:spPr/>
      <dgm:t>
        <a:bodyPr/>
        <a:lstStyle/>
        <a:p>
          <a:endParaRPr lang="en-US"/>
        </a:p>
      </dgm:t>
    </dgm:pt>
    <dgm:pt modelId="{EA1B8886-89A4-4CDD-BC35-128FFE5263A0}">
      <dgm:prSet/>
      <dgm:spPr/>
      <dgm:t>
        <a:bodyPr/>
        <a:lstStyle/>
        <a:p>
          <a:r>
            <a:rPr lang="fr-FR" dirty="0"/>
            <a:t>a) Elimination des colonnes inutiles (unnamed) </a:t>
          </a:r>
          <a:endParaRPr lang="en-US" dirty="0"/>
        </a:p>
      </dgm:t>
    </dgm:pt>
    <dgm:pt modelId="{261C5F92-EEF0-48DB-91A3-98EDD8F74863}" type="parTrans" cxnId="{6F57676B-F2B8-4390-A565-B07E6F8120E3}">
      <dgm:prSet/>
      <dgm:spPr/>
      <dgm:t>
        <a:bodyPr/>
        <a:lstStyle/>
        <a:p>
          <a:endParaRPr lang="en-US"/>
        </a:p>
      </dgm:t>
    </dgm:pt>
    <dgm:pt modelId="{6253039F-EE2D-4826-A1E6-F87B51B060CC}" type="sibTrans" cxnId="{6F57676B-F2B8-4390-A565-B07E6F8120E3}">
      <dgm:prSet/>
      <dgm:spPr/>
      <dgm:t>
        <a:bodyPr/>
        <a:lstStyle/>
        <a:p>
          <a:endParaRPr lang="en-US"/>
        </a:p>
      </dgm:t>
    </dgm:pt>
    <dgm:pt modelId="{E9FC1402-CCDE-4814-94FE-F67953468A1F}">
      <dgm:prSet/>
      <dgm:spPr/>
      <dgm:t>
        <a:bodyPr/>
        <a:lstStyle/>
        <a:p>
          <a:r>
            <a:rPr lang="fr-FR" dirty="0"/>
            <a:t>b) Elimination des colonnes avec un certain pourcentage de cellules manquantes </a:t>
          </a:r>
          <a:endParaRPr lang="en-US" dirty="0"/>
        </a:p>
      </dgm:t>
    </dgm:pt>
    <dgm:pt modelId="{ABCB710F-7004-4B1D-A3BA-CD606093F8B7}" type="parTrans" cxnId="{C005A0C6-0501-469E-90D1-3DC4A3720CF2}">
      <dgm:prSet/>
      <dgm:spPr/>
      <dgm:t>
        <a:bodyPr/>
        <a:lstStyle/>
        <a:p>
          <a:endParaRPr lang="en-US"/>
        </a:p>
      </dgm:t>
    </dgm:pt>
    <dgm:pt modelId="{1C01FBCE-B6BF-4DB8-AD69-5E17E09CB1D3}" type="sibTrans" cxnId="{C005A0C6-0501-469E-90D1-3DC4A3720CF2}">
      <dgm:prSet/>
      <dgm:spPr/>
      <dgm:t>
        <a:bodyPr/>
        <a:lstStyle/>
        <a:p>
          <a:endParaRPr lang="en-US"/>
        </a:p>
      </dgm:t>
    </dgm:pt>
    <dgm:pt modelId="{2ED6BB76-8708-4DD1-AD1D-CBABD58DAFBD}">
      <dgm:prSet/>
      <dgm:spPr/>
      <dgm:t>
        <a:bodyPr/>
        <a:lstStyle/>
        <a:p>
          <a:r>
            <a:rPr lang="fr-FR" dirty="0"/>
            <a:t>c) </a:t>
          </a:r>
          <a:r>
            <a:rPr lang="fr-FR" dirty="0" smtClean="0"/>
            <a:t>Choix des variables pertinentes quantitatives </a:t>
          </a:r>
          <a:endParaRPr lang="en-US" dirty="0"/>
        </a:p>
      </dgm:t>
    </dgm:pt>
    <dgm:pt modelId="{E2690467-E731-454B-8293-20F016B9E7D8}" type="parTrans" cxnId="{CE3535F7-139E-4348-B846-19E4C076D9E9}">
      <dgm:prSet/>
      <dgm:spPr/>
      <dgm:t>
        <a:bodyPr/>
        <a:lstStyle/>
        <a:p>
          <a:endParaRPr lang="en-US"/>
        </a:p>
      </dgm:t>
    </dgm:pt>
    <dgm:pt modelId="{B9A60645-8AB1-4767-9F1B-6DA8EFBE17A9}" type="sibTrans" cxnId="{CE3535F7-139E-4348-B846-19E4C076D9E9}">
      <dgm:prSet/>
      <dgm:spPr/>
      <dgm:t>
        <a:bodyPr/>
        <a:lstStyle/>
        <a:p>
          <a:endParaRPr lang="en-US"/>
        </a:p>
      </dgm:t>
    </dgm:pt>
    <dgm:pt modelId="{DE152CB0-B4C2-4EA1-98DE-9BD58327D1A9}">
      <dgm:prSet/>
      <dgm:spPr/>
      <dgm:t>
        <a:bodyPr/>
        <a:lstStyle/>
        <a:p>
          <a:r>
            <a:rPr lang="fr-FR" dirty="0"/>
            <a:t>d) Refiltrage des données en fonction des nouvelles variables engendrées </a:t>
          </a:r>
          <a:endParaRPr lang="en-US" dirty="0"/>
        </a:p>
      </dgm:t>
    </dgm:pt>
    <dgm:pt modelId="{B0BCDC51-DD3A-44F9-9554-C0AC2D1BC42D}" type="parTrans" cxnId="{D3D8D54E-6417-46C8-8CEB-9FF69432D4B2}">
      <dgm:prSet/>
      <dgm:spPr/>
      <dgm:t>
        <a:bodyPr/>
        <a:lstStyle/>
        <a:p>
          <a:endParaRPr lang="en-US"/>
        </a:p>
      </dgm:t>
    </dgm:pt>
    <dgm:pt modelId="{1EB4F4C1-4410-4702-AE77-ACB4022C0414}" type="sibTrans" cxnId="{D3D8D54E-6417-46C8-8CEB-9FF69432D4B2}">
      <dgm:prSet/>
      <dgm:spPr/>
      <dgm:t>
        <a:bodyPr/>
        <a:lstStyle/>
        <a:p>
          <a:endParaRPr lang="en-US"/>
        </a:p>
      </dgm:t>
    </dgm:pt>
    <dgm:pt modelId="{0ED25743-1468-4265-A5FF-1CCDFABB1AD8}">
      <dgm:prSet/>
      <dgm:spPr/>
      <dgm:t>
        <a:bodyPr/>
        <a:lstStyle/>
        <a:p>
          <a:r>
            <a:rPr lang="fr-FR" dirty="0"/>
            <a:t>e) Représentation graphique </a:t>
          </a:r>
          <a:r>
            <a:rPr lang="fr-FR" dirty="0" smtClean="0"/>
            <a:t>des boites a moustaches des variables quantitatives pertinentes  </a:t>
          </a:r>
          <a:endParaRPr lang="en-US" dirty="0"/>
        </a:p>
      </dgm:t>
    </dgm:pt>
    <dgm:pt modelId="{E6AE45C0-600E-426D-818D-FDD27380931E}" type="parTrans" cxnId="{022FD9AF-EE30-44D0-80E3-E9D4193CB282}">
      <dgm:prSet/>
      <dgm:spPr/>
      <dgm:t>
        <a:bodyPr/>
        <a:lstStyle/>
        <a:p>
          <a:endParaRPr lang="en-US"/>
        </a:p>
      </dgm:t>
    </dgm:pt>
    <dgm:pt modelId="{31A40A34-7D0C-4B08-BBC0-91021F989DDB}" type="sibTrans" cxnId="{022FD9AF-EE30-44D0-80E3-E9D4193CB282}">
      <dgm:prSet/>
      <dgm:spPr/>
      <dgm:t>
        <a:bodyPr/>
        <a:lstStyle/>
        <a:p>
          <a:endParaRPr lang="en-US"/>
        </a:p>
      </dgm:t>
    </dgm:pt>
    <dgm:pt modelId="{6845D31A-0426-4433-BD1C-723FA5671D02}">
      <dgm:prSet/>
      <dgm:spPr/>
      <dgm:t>
        <a:bodyPr/>
        <a:lstStyle/>
        <a:p>
          <a:r>
            <a:rPr lang="fr-FR" dirty="0"/>
            <a:t>f)  </a:t>
          </a:r>
          <a:r>
            <a:rPr lang="fr-FR" dirty="0" smtClean="0"/>
            <a:t>Elimination des outliers par la méthode des iqr :interquartiles </a:t>
          </a:r>
          <a:endParaRPr lang="en-US" dirty="0"/>
        </a:p>
      </dgm:t>
    </dgm:pt>
    <dgm:pt modelId="{9D14CFE7-CF0D-40BB-B57F-DB12FB877150}" type="parTrans" cxnId="{DB4E081D-6975-459D-AAAB-1A5E522FB209}">
      <dgm:prSet/>
      <dgm:spPr/>
      <dgm:t>
        <a:bodyPr/>
        <a:lstStyle/>
        <a:p>
          <a:endParaRPr lang="en-US"/>
        </a:p>
      </dgm:t>
    </dgm:pt>
    <dgm:pt modelId="{80BAAD66-8290-4759-9518-8E80B252331E}" type="sibTrans" cxnId="{DB4E081D-6975-459D-AAAB-1A5E522FB209}">
      <dgm:prSet/>
      <dgm:spPr/>
      <dgm:t>
        <a:bodyPr/>
        <a:lstStyle/>
        <a:p>
          <a:endParaRPr lang="en-US"/>
        </a:p>
      </dgm:t>
    </dgm:pt>
    <dgm:pt modelId="{3B153D6E-AFD1-42F2-9FFA-B59933D52F58}">
      <dgm:prSet/>
      <dgm:spPr/>
      <dgm:t>
        <a:bodyPr/>
        <a:lstStyle/>
        <a:p>
          <a:r>
            <a:rPr lang="fr-FR" dirty="0"/>
            <a:t>g) Représentation des courbes d’évolution des indicateurs (variables pertinentes) </a:t>
          </a:r>
          <a:endParaRPr lang="en-US" dirty="0"/>
        </a:p>
      </dgm:t>
    </dgm:pt>
    <dgm:pt modelId="{2970B987-B65C-4912-B17B-904C63EFBC25}" type="parTrans" cxnId="{5F0E2EFD-DFC0-48D1-9375-C66F22C18D27}">
      <dgm:prSet/>
      <dgm:spPr/>
      <dgm:t>
        <a:bodyPr/>
        <a:lstStyle/>
        <a:p>
          <a:endParaRPr lang="en-US"/>
        </a:p>
      </dgm:t>
    </dgm:pt>
    <dgm:pt modelId="{665A3292-5A9C-4D09-80F0-028E402CCF5A}" type="sibTrans" cxnId="{5F0E2EFD-DFC0-48D1-9375-C66F22C18D27}">
      <dgm:prSet/>
      <dgm:spPr/>
      <dgm:t>
        <a:bodyPr/>
        <a:lstStyle/>
        <a:p>
          <a:endParaRPr lang="en-US"/>
        </a:p>
      </dgm:t>
    </dgm:pt>
    <dgm:pt modelId="{3B48F5A5-887B-48F9-9B7E-0420CCA41F58}">
      <dgm:prSet/>
      <dgm:spPr/>
      <dgm:t>
        <a:bodyPr/>
        <a:lstStyle/>
        <a:p>
          <a:r>
            <a:rPr lang="fr-FR" dirty="0"/>
            <a:t>h) Etablissement  de notre tableau de données final avec les indicateurs choisis </a:t>
          </a:r>
          <a:endParaRPr lang="en-US" dirty="0"/>
        </a:p>
      </dgm:t>
    </dgm:pt>
    <dgm:pt modelId="{3CC4291D-9F7F-4692-B83B-8D848F4E6F29}" type="parTrans" cxnId="{5A21B038-2423-4444-999A-6DF6AFCF0BDD}">
      <dgm:prSet/>
      <dgm:spPr/>
      <dgm:t>
        <a:bodyPr/>
        <a:lstStyle/>
        <a:p>
          <a:endParaRPr lang="en-US"/>
        </a:p>
      </dgm:t>
    </dgm:pt>
    <dgm:pt modelId="{83B1ABC8-F5D2-4F84-8F37-ADE0128264B7}" type="sibTrans" cxnId="{5A21B038-2423-4444-999A-6DF6AFCF0BDD}">
      <dgm:prSet/>
      <dgm:spPr/>
      <dgm:t>
        <a:bodyPr/>
        <a:lstStyle/>
        <a:p>
          <a:endParaRPr lang="en-US"/>
        </a:p>
      </dgm:t>
    </dgm:pt>
    <dgm:pt modelId="{B7EC9C51-87C4-954D-BA0B-E679AD9E773F}" type="pres">
      <dgm:prSet presAssocID="{11D0A8ED-D9B2-4F39-9F5B-473D8E4E76A2}" presName="linear" presStyleCnt="0">
        <dgm:presLayoutVars>
          <dgm:animLvl val="lvl"/>
          <dgm:resizeHandles val="exact"/>
        </dgm:presLayoutVars>
      </dgm:prSet>
      <dgm:spPr/>
      <dgm:t>
        <a:bodyPr/>
        <a:lstStyle/>
        <a:p>
          <a:endParaRPr lang="fr-FR"/>
        </a:p>
      </dgm:t>
    </dgm:pt>
    <dgm:pt modelId="{CAD7171B-A6A8-1C4D-A777-5EF7808DE82E}" type="pres">
      <dgm:prSet presAssocID="{504D1656-269B-4AC2-A0A8-10CF6592EF12}" presName="parentText" presStyleLbl="node1" presStyleIdx="0" presStyleCnt="5">
        <dgm:presLayoutVars>
          <dgm:chMax val="0"/>
          <dgm:bulletEnabled val="1"/>
        </dgm:presLayoutVars>
      </dgm:prSet>
      <dgm:spPr/>
      <dgm:t>
        <a:bodyPr/>
        <a:lstStyle/>
        <a:p>
          <a:endParaRPr lang="fr-FR"/>
        </a:p>
      </dgm:t>
    </dgm:pt>
    <dgm:pt modelId="{2EEE43D5-7FC0-FD4F-881F-C46A96C09FD3}" type="pres">
      <dgm:prSet presAssocID="{DC0083F0-1F38-40AE-9DF5-166B4195F202}" presName="spacer" presStyleCnt="0"/>
      <dgm:spPr/>
    </dgm:pt>
    <dgm:pt modelId="{15E072CE-779D-8544-A35D-F6F490D1CE9F}" type="pres">
      <dgm:prSet presAssocID="{010C6E1B-6307-4BC0-8175-6D9DE177686A}" presName="parentText" presStyleLbl="node1" presStyleIdx="1" presStyleCnt="5">
        <dgm:presLayoutVars>
          <dgm:chMax val="0"/>
          <dgm:bulletEnabled val="1"/>
        </dgm:presLayoutVars>
      </dgm:prSet>
      <dgm:spPr/>
      <dgm:t>
        <a:bodyPr/>
        <a:lstStyle/>
        <a:p>
          <a:endParaRPr lang="fr-FR"/>
        </a:p>
      </dgm:t>
    </dgm:pt>
    <dgm:pt modelId="{6F41E121-0636-7141-A05C-D8C4DD693CB1}" type="pres">
      <dgm:prSet presAssocID="{C9F8060D-2BF1-42AD-B7F5-25349117F5CA}" presName="spacer" presStyleCnt="0"/>
      <dgm:spPr/>
    </dgm:pt>
    <dgm:pt modelId="{D864CA66-CA7E-1A4D-AE31-CF00E21AD4DF}" type="pres">
      <dgm:prSet presAssocID="{F7BF802B-67E3-40BA-B1B1-4499FDA1A4B6}" presName="parentText" presStyleLbl="node1" presStyleIdx="2" presStyleCnt="5">
        <dgm:presLayoutVars>
          <dgm:chMax val="0"/>
          <dgm:bulletEnabled val="1"/>
        </dgm:presLayoutVars>
      </dgm:prSet>
      <dgm:spPr/>
      <dgm:t>
        <a:bodyPr/>
        <a:lstStyle/>
        <a:p>
          <a:endParaRPr lang="fr-FR"/>
        </a:p>
      </dgm:t>
    </dgm:pt>
    <dgm:pt modelId="{A1D3DD65-2C6E-154C-873D-54BCB7E5B056}" type="pres">
      <dgm:prSet presAssocID="{F7BF802B-67E3-40BA-B1B1-4499FDA1A4B6}" presName="childText" presStyleLbl="revTx" presStyleIdx="0" presStyleCnt="2">
        <dgm:presLayoutVars>
          <dgm:bulletEnabled val="1"/>
        </dgm:presLayoutVars>
      </dgm:prSet>
      <dgm:spPr/>
      <dgm:t>
        <a:bodyPr/>
        <a:lstStyle/>
        <a:p>
          <a:endParaRPr lang="fr-FR"/>
        </a:p>
      </dgm:t>
    </dgm:pt>
    <dgm:pt modelId="{AD98CAA0-5837-E84C-9DFC-A706AE72C24D}" type="pres">
      <dgm:prSet presAssocID="{E2E458A0-861B-47CE-8E20-BAE97E4CC72D}" presName="parentText" presStyleLbl="node1" presStyleIdx="3" presStyleCnt="5">
        <dgm:presLayoutVars>
          <dgm:chMax val="0"/>
          <dgm:bulletEnabled val="1"/>
        </dgm:presLayoutVars>
      </dgm:prSet>
      <dgm:spPr/>
      <dgm:t>
        <a:bodyPr/>
        <a:lstStyle/>
        <a:p>
          <a:endParaRPr lang="fr-FR"/>
        </a:p>
      </dgm:t>
    </dgm:pt>
    <dgm:pt modelId="{9ED19A6E-9A08-6649-9597-0DB32A3EF3A8}" type="pres">
      <dgm:prSet presAssocID="{76F11990-A129-4A75-8738-46A12D63D700}" presName="spacer" presStyleCnt="0"/>
      <dgm:spPr/>
    </dgm:pt>
    <dgm:pt modelId="{21627112-7091-F64E-A6AC-D4D818C5CF20}" type="pres">
      <dgm:prSet presAssocID="{C5136A14-B603-4362-9A28-305BA62039BE}" presName="parentText" presStyleLbl="node1" presStyleIdx="4" presStyleCnt="5">
        <dgm:presLayoutVars>
          <dgm:chMax val="0"/>
          <dgm:bulletEnabled val="1"/>
        </dgm:presLayoutVars>
      </dgm:prSet>
      <dgm:spPr/>
      <dgm:t>
        <a:bodyPr/>
        <a:lstStyle/>
        <a:p>
          <a:endParaRPr lang="fr-FR"/>
        </a:p>
      </dgm:t>
    </dgm:pt>
    <dgm:pt modelId="{43CAEED4-5888-784D-BEB1-677096338C3B}" type="pres">
      <dgm:prSet presAssocID="{C5136A14-B603-4362-9A28-305BA62039BE}" presName="childText" presStyleLbl="revTx" presStyleIdx="1" presStyleCnt="2">
        <dgm:presLayoutVars>
          <dgm:bulletEnabled val="1"/>
        </dgm:presLayoutVars>
      </dgm:prSet>
      <dgm:spPr/>
      <dgm:t>
        <a:bodyPr/>
        <a:lstStyle/>
        <a:p>
          <a:endParaRPr lang="fr-FR"/>
        </a:p>
      </dgm:t>
    </dgm:pt>
  </dgm:ptLst>
  <dgm:cxnLst>
    <dgm:cxn modelId="{D3D8D54E-6417-46C8-8CEB-9FF69432D4B2}" srcId="{C5136A14-B603-4362-9A28-305BA62039BE}" destId="{DE152CB0-B4C2-4EA1-98DE-9BD58327D1A9}" srcOrd="3" destOrd="0" parTransId="{B0BCDC51-DD3A-44F9-9554-C0AC2D1BC42D}" sibTransId="{1EB4F4C1-4410-4702-AE77-ACB4022C0414}"/>
    <dgm:cxn modelId="{5C7E3431-02DE-4DE2-B635-0AD34C60F296}" srcId="{F7BF802B-67E3-40BA-B1B1-4499FDA1A4B6}" destId="{08202B9D-C4A7-4356-B5B1-66A60D9B8F60}" srcOrd="0" destOrd="0" parTransId="{CF2819DD-E050-4AD0-95FB-48AFD1DB6722}" sibTransId="{6B6B6DF8-81B7-46A1-B2E1-6F676940FBCB}"/>
    <dgm:cxn modelId="{B320D251-291B-FD48-BC1D-30FF86A2B5C3}" type="presOf" srcId="{EA1B8886-89A4-4CDD-BC35-128FFE5263A0}" destId="{43CAEED4-5888-784D-BEB1-677096338C3B}" srcOrd="0" destOrd="0" presId="urn:microsoft.com/office/officeart/2005/8/layout/vList2"/>
    <dgm:cxn modelId="{37EAF157-F63D-EE42-A997-CC5437B37625}" type="presOf" srcId="{010C6E1B-6307-4BC0-8175-6D9DE177686A}" destId="{15E072CE-779D-8544-A35D-F6F490D1CE9F}" srcOrd="0" destOrd="0" presId="urn:microsoft.com/office/officeart/2005/8/layout/vList2"/>
    <dgm:cxn modelId="{5BE33553-5E1D-D643-ADA7-AF54578B03A3}" type="presOf" srcId="{6845D31A-0426-4433-BD1C-723FA5671D02}" destId="{43CAEED4-5888-784D-BEB1-677096338C3B}" srcOrd="0" destOrd="5" presId="urn:microsoft.com/office/officeart/2005/8/layout/vList2"/>
    <dgm:cxn modelId="{7639FBF1-5CEB-462D-9216-3CBA0A4400BA}" srcId="{11D0A8ED-D9B2-4F39-9F5B-473D8E4E76A2}" destId="{010C6E1B-6307-4BC0-8175-6D9DE177686A}" srcOrd="1" destOrd="0" parTransId="{7A336430-3A32-423C-8ECC-F578FE58A717}" sibTransId="{C9F8060D-2BF1-42AD-B7F5-25349117F5CA}"/>
    <dgm:cxn modelId="{D25AFC85-29AC-4449-9C47-1247CC19BECE}" srcId="{11D0A8ED-D9B2-4F39-9F5B-473D8E4E76A2}" destId="{504D1656-269B-4AC2-A0A8-10CF6592EF12}" srcOrd="0" destOrd="0" parTransId="{D6DD65CE-6218-4990-9A81-3C8F5DEE7A18}" sibTransId="{DC0083F0-1F38-40AE-9DF5-166B4195F202}"/>
    <dgm:cxn modelId="{78FBF727-0F60-CE44-8E54-BBC44DB21D1F}" type="presOf" srcId="{ECAACFF4-A302-4FB1-BAE2-FBF88BBE608D}" destId="{A1D3DD65-2C6E-154C-873D-54BCB7E5B056}" srcOrd="0" destOrd="1" presId="urn:microsoft.com/office/officeart/2005/8/layout/vList2"/>
    <dgm:cxn modelId="{6F57676B-F2B8-4390-A565-B07E6F8120E3}" srcId="{C5136A14-B603-4362-9A28-305BA62039BE}" destId="{EA1B8886-89A4-4CDD-BC35-128FFE5263A0}" srcOrd="0" destOrd="0" parTransId="{261C5F92-EEF0-48DB-91A3-98EDD8F74863}" sibTransId="{6253039F-EE2D-4826-A1E6-F87B51B060CC}"/>
    <dgm:cxn modelId="{BE239897-3EF7-034E-A552-6411061DD6FE}" type="presOf" srcId="{3B48F5A5-887B-48F9-9B7E-0420CCA41F58}" destId="{43CAEED4-5888-784D-BEB1-677096338C3B}" srcOrd="0" destOrd="7" presId="urn:microsoft.com/office/officeart/2005/8/layout/vList2"/>
    <dgm:cxn modelId="{2F08E77E-1361-864F-976E-3BCD9EA2297E}" type="presOf" srcId="{DE152CB0-B4C2-4EA1-98DE-9BD58327D1A9}" destId="{43CAEED4-5888-784D-BEB1-677096338C3B}" srcOrd="0" destOrd="3" presId="urn:microsoft.com/office/officeart/2005/8/layout/vList2"/>
    <dgm:cxn modelId="{F2A37A91-9A9B-4A78-A85C-BF8E482C53CA}" srcId="{F7BF802B-67E3-40BA-B1B1-4499FDA1A4B6}" destId="{9DD32A0C-C981-4999-9344-E30A0AC81BE4}" srcOrd="2" destOrd="0" parTransId="{1E393882-D74E-4521-9B18-3DCA1DF6B757}" sibTransId="{B07B4F95-70F0-42AD-B443-AB37359E81C7}"/>
    <dgm:cxn modelId="{FFA1ADCC-AA58-DA47-948B-7DF58CF4826E}" type="presOf" srcId="{E2E458A0-861B-47CE-8E20-BAE97E4CC72D}" destId="{AD98CAA0-5837-E84C-9DFC-A706AE72C24D}" srcOrd="0" destOrd="0" presId="urn:microsoft.com/office/officeart/2005/8/layout/vList2"/>
    <dgm:cxn modelId="{DB4E081D-6975-459D-AAAB-1A5E522FB209}" srcId="{C5136A14-B603-4362-9A28-305BA62039BE}" destId="{6845D31A-0426-4433-BD1C-723FA5671D02}" srcOrd="5" destOrd="0" parTransId="{9D14CFE7-CF0D-40BB-B57F-DB12FB877150}" sibTransId="{80BAAD66-8290-4759-9518-8E80B252331E}"/>
    <dgm:cxn modelId="{27E2EDAE-B878-8D42-92A1-6402BC9E28DE}" type="presOf" srcId="{2ED6BB76-8708-4DD1-AD1D-CBABD58DAFBD}" destId="{43CAEED4-5888-784D-BEB1-677096338C3B}" srcOrd="0" destOrd="2" presId="urn:microsoft.com/office/officeart/2005/8/layout/vList2"/>
    <dgm:cxn modelId="{CF51FAAB-830F-437E-8034-897B31BC7AF0}" srcId="{11D0A8ED-D9B2-4F39-9F5B-473D8E4E76A2}" destId="{F7BF802B-67E3-40BA-B1B1-4499FDA1A4B6}" srcOrd="2" destOrd="0" parTransId="{9A9CE592-859F-47D6-8D8F-089848DE62CB}" sibTransId="{0192C5BE-6499-4108-B3B5-601B24540EB3}"/>
    <dgm:cxn modelId="{A251AB2B-24B3-1F45-8A67-226E119B7E0B}" type="presOf" srcId="{3B153D6E-AFD1-42F2-9FFA-B59933D52F58}" destId="{43CAEED4-5888-784D-BEB1-677096338C3B}" srcOrd="0" destOrd="6" presId="urn:microsoft.com/office/officeart/2005/8/layout/vList2"/>
    <dgm:cxn modelId="{18A50AB1-8E9D-9744-88E3-738B56356F69}" type="presOf" srcId="{E9FC1402-CCDE-4814-94FE-F67953468A1F}" destId="{43CAEED4-5888-784D-BEB1-677096338C3B}" srcOrd="0" destOrd="1" presId="urn:microsoft.com/office/officeart/2005/8/layout/vList2"/>
    <dgm:cxn modelId="{D2AD8228-0216-2545-92C7-AEF3BBCC4A33}" type="presOf" srcId="{C5136A14-B603-4362-9A28-305BA62039BE}" destId="{21627112-7091-F64E-A6AC-D4D818C5CF20}" srcOrd="0" destOrd="0" presId="urn:microsoft.com/office/officeart/2005/8/layout/vList2"/>
    <dgm:cxn modelId="{5F0E2EFD-DFC0-48D1-9375-C66F22C18D27}" srcId="{C5136A14-B603-4362-9A28-305BA62039BE}" destId="{3B153D6E-AFD1-42F2-9FFA-B59933D52F58}" srcOrd="6" destOrd="0" parTransId="{2970B987-B65C-4912-B17B-904C63EFBC25}" sibTransId="{665A3292-5A9C-4D09-80F0-028E402CCF5A}"/>
    <dgm:cxn modelId="{B006D6D1-8598-7142-AA63-A073B2685167}" type="presOf" srcId="{08202B9D-C4A7-4356-B5B1-66A60D9B8F60}" destId="{A1D3DD65-2C6E-154C-873D-54BCB7E5B056}" srcOrd="0" destOrd="0" presId="urn:microsoft.com/office/officeart/2005/8/layout/vList2"/>
    <dgm:cxn modelId="{022FD9AF-EE30-44D0-80E3-E9D4193CB282}" srcId="{C5136A14-B603-4362-9A28-305BA62039BE}" destId="{0ED25743-1468-4265-A5FF-1CCDFABB1AD8}" srcOrd="4" destOrd="0" parTransId="{E6AE45C0-600E-426D-818D-FDD27380931E}" sibTransId="{31A40A34-7D0C-4B08-BBC0-91021F989DDB}"/>
    <dgm:cxn modelId="{CE3535F7-139E-4348-B846-19E4C076D9E9}" srcId="{C5136A14-B603-4362-9A28-305BA62039BE}" destId="{2ED6BB76-8708-4DD1-AD1D-CBABD58DAFBD}" srcOrd="2" destOrd="0" parTransId="{E2690467-E731-454B-8293-20F016B9E7D8}" sibTransId="{B9A60645-8AB1-4767-9F1B-6DA8EFBE17A9}"/>
    <dgm:cxn modelId="{CAE0F3AC-EE02-4D32-B191-F4597AF04049}" srcId="{11D0A8ED-D9B2-4F39-9F5B-473D8E4E76A2}" destId="{C5136A14-B603-4362-9A28-305BA62039BE}" srcOrd="4" destOrd="0" parTransId="{62FBB8BD-6E33-492C-AE51-4A1169358548}" sibTransId="{83D9BDD0-3C05-4ECD-BCBF-1BB665879818}"/>
    <dgm:cxn modelId="{2B835FD6-4145-0D43-A875-08C5C413344A}" type="presOf" srcId="{11D0A8ED-D9B2-4F39-9F5B-473D8E4E76A2}" destId="{B7EC9C51-87C4-954D-BA0B-E679AD9E773F}" srcOrd="0" destOrd="0" presId="urn:microsoft.com/office/officeart/2005/8/layout/vList2"/>
    <dgm:cxn modelId="{FA45C120-6CAB-43D8-84B8-11D7FF1672CA}" srcId="{11D0A8ED-D9B2-4F39-9F5B-473D8E4E76A2}" destId="{E2E458A0-861B-47CE-8E20-BAE97E4CC72D}" srcOrd="3" destOrd="0" parTransId="{510A8C75-5121-43B8-ACE5-5E5EC7336B30}" sibTransId="{76F11990-A129-4A75-8738-46A12D63D700}"/>
    <dgm:cxn modelId="{38E3017B-4DE4-A74A-A9CC-CE7D085D897D}" type="presOf" srcId="{F7BF802B-67E3-40BA-B1B1-4499FDA1A4B6}" destId="{D864CA66-CA7E-1A4D-AE31-CF00E21AD4DF}" srcOrd="0" destOrd="0" presId="urn:microsoft.com/office/officeart/2005/8/layout/vList2"/>
    <dgm:cxn modelId="{6CFABD20-CBB1-2B4C-8492-721B9B40C298}" type="presOf" srcId="{504D1656-269B-4AC2-A0A8-10CF6592EF12}" destId="{CAD7171B-A6A8-1C4D-A777-5EF7808DE82E}" srcOrd="0" destOrd="0" presId="urn:microsoft.com/office/officeart/2005/8/layout/vList2"/>
    <dgm:cxn modelId="{807F0C59-E2F4-4975-B4EF-439383D33121}" srcId="{F7BF802B-67E3-40BA-B1B1-4499FDA1A4B6}" destId="{ECAACFF4-A302-4FB1-BAE2-FBF88BBE608D}" srcOrd="1" destOrd="0" parTransId="{CAF9CA6B-E587-4068-A279-1DC60FAC5E7F}" sibTransId="{80FEB9E6-80C4-4C67-BCD8-16A9DA6B398F}"/>
    <dgm:cxn modelId="{EE5AF9C2-AFF1-2A4C-971A-309685DDC369}" type="presOf" srcId="{9DD32A0C-C981-4999-9344-E30A0AC81BE4}" destId="{A1D3DD65-2C6E-154C-873D-54BCB7E5B056}" srcOrd="0" destOrd="2" presId="urn:microsoft.com/office/officeart/2005/8/layout/vList2"/>
    <dgm:cxn modelId="{5A21B038-2423-4444-999A-6DF6AFCF0BDD}" srcId="{C5136A14-B603-4362-9A28-305BA62039BE}" destId="{3B48F5A5-887B-48F9-9B7E-0420CCA41F58}" srcOrd="7" destOrd="0" parTransId="{3CC4291D-9F7F-4692-B83B-8D848F4E6F29}" sibTransId="{83B1ABC8-F5D2-4F84-8F37-ADE0128264B7}"/>
    <dgm:cxn modelId="{44C5BAE3-25CC-F144-ACE1-81CB1826ACC1}" type="presOf" srcId="{0ED25743-1468-4265-A5FF-1CCDFABB1AD8}" destId="{43CAEED4-5888-784D-BEB1-677096338C3B}" srcOrd="0" destOrd="4" presId="urn:microsoft.com/office/officeart/2005/8/layout/vList2"/>
    <dgm:cxn modelId="{C005A0C6-0501-469E-90D1-3DC4A3720CF2}" srcId="{C5136A14-B603-4362-9A28-305BA62039BE}" destId="{E9FC1402-CCDE-4814-94FE-F67953468A1F}" srcOrd="1" destOrd="0" parTransId="{ABCB710F-7004-4B1D-A3BA-CD606093F8B7}" sibTransId="{1C01FBCE-B6BF-4DB8-AD69-5E17E09CB1D3}"/>
    <dgm:cxn modelId="{69422D4B-7F05-3D4B-AF5A-595B069B98B6}" type="presParOf" srcId="{B7EC9C51-87C4-954D-BA0B-E679AD9E773F}" destId="{CAD7171B-A6A8-1C4D-A777-5EF7808DE82E}" srcOrd="0" destOrd="0" presId="urn:microsoft.com/office/officeart/2005/8/layout/vList2"/>
    <dgm:cxn modelId="{1F388E21-13D3-F541-B464-AFBF22FC502E}" type="presParOf" srcId="{B7EC9C51-87C4-954D-BA0B-E679AD9E773F}" destId="{2EEE43D5-7FC0-FD4F-881F-C46A96C09FD3}" srcOrd="1" destOrd="0" presId="urn:microsoft.com/office/officeart/2005/8/layout/vList2"/>
    <dgm:cxn modelId="{E9000540-15AE-D949-94BB-8AA66F6D7D88}" type="presParOf" srcId="{B7EC9C51-87C4-954D-BA0B-E679AD9E773F}" destId="{15E072CE-779D-8544-A35D-F6F490D1CE9F}" srcOrd="2" destOrd="0" presId="urn:microsoft.com/office/officeart/2005/8/layout/vList2"/>
    <dgm:cxn modelId="{DC11EDED-BC04-E346-A5CB-56DE578885F8}" type="presParOf" srcId="{B7EC9C51-87C4-954D-BA0B-E679AD9E773F}" destId="{6F41E121-0636-7141-A05C-D8C4DD693CB1}" srcOrd="3" destOrd="0" presId="urn:microsoft.com/office/officeart/2005/8/layout/vList2"/>
    <dgm:cxn modelId="{2A6482C5-CFA6-3F48-B9D3-6F60ACB5B9EF}" type="presParOf" srcId="{B7EC9C51-87C4-954D-BA0B-E679AD9E773F}" destId="{D864CA66-CA7E-1A4D-AE31-CF00E21AD4DF}" srcOrd="4" destOrd="0" presId="urn:microsoft.com/office/officeart/2005/8/layout/vList2"/>
    <dgm:cxn modelId="{177E7FBF-F348-6A40-BD55-9F43D55D54D4}" type="presParOf" srcId="{B7EC9C51-87C4-954D-BA0B-E679AD9E773F}" destId="{A1D3DD65-2C6E-154C-873D-54BCB7E5B056}" srcOrd="5" destOrd="0" presId="urn:microsoft.com/office/officeart/2005/8/layout/vList2"/>
    <dgm:cxn modelId="{F2B8117A-6C21-344F-9E55-A51D94539733}" type="presParOf" srcId="{B7EC9C51-87C4-954D-BA0B-E679AD9E773F}" destId="{AD98CAA0-5837-E84C-9DFC-A706AE72C24D}" srcOrd="6" destOrd="0" presId="urn:microsoft.com/office/officeart/2005/8/layout/vList2"/>
    <dgm:cxn modelId="{4C01F8A7-7D90-9D4E-AC4E-0FD6D9366DBC}" type="presParOf" srcId="{B7EC9C51-87C4-954D-BA0B-E679AD9E773F}" destId="{9ED19A6E-9A08-6649-9597-0DB32A3EF3A8}" srcOrd="7" destOrd="0" presId="urn:microsoft.com/office/officeart/2005/8/layout/vList2"/>
    <dgm:cxn modelId="{4CEA6C6F-B2F4-6A4B-99EA-301BCB60D92A}" type="presParOf" srcId="{B7EC9C51-87C4-954D-BA0B-E679AD9E773F}" destId="{21627112-7091-F64E-A6AC-D4D818C5CF20}" srcOrd="8" destOrd="0" presId="urn:microsoft.com/office/officeart/2005/8/layout/vList2"/>
    <dgm:cxn modelId="{F6939414-2888-F04A-939A-5A939930E24C}" type="presParOf" srcId="{B7EC9C51-87C4-954D-BA0B-E679AD9E773F}" destId="{43CAEED4-5888-784D-BEB1-677096338C3B}" srcOrd="9"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D0A8ED-D9B2-4F39-9F5B-473D8E4E76A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7BF802B-67E3-40BA-B1B1-4499FDA1A4B6}">
      <dgm:prSet custT="1"/>
      <dgm:spPr>
        <a:gradFill rotWithShape="0">
          <a:gsLst>
            <a:gs pos="0">
              <a:schemeClr val="accent1"/>
            </a:gs>
            <a:gs pos="100000">
              <a:schemeClr val="bg2">
                <a:shade val="80000"/>
              </a:schemeClr>
            </a:gs>
          </a:gsLst>
          <a:path path="circle">
            <a:fillToRect l="50000" t="50000" r="50000" b="50000"/>
          </a:path>
        </a:gradFill>
      </dgm:spPr>
      <dgm:t>
        <a:bodyPr/>
        <a:lstStyle/>
        <a:p>
          <a:r>
            <a:rPr lang="fr-FR" sz="1900" dirty="0"/>
            <a:t>Chapitre 5 </a:t>
          </a:r>
          <a:r>
            <a:rPr lang="fr-FR" sz="1900" dirty="0" smtClean="0"/>
            <a:t>: Mise en place de  l’environnement python du deuxième notebook d’exploration </a:t>
          </a:r>
          <a:endParaRPr lang="en-US" sz="1900" dirty="0"/>
        </a:p>
      </dgm:t>
    </dgm:pt>
    <dgm:pt modelId="{9A9CE592-859F-47D6-8D8F-089848DE62CB}" type="parTrans" cxnId="{CF51FAAB-830F-437E-8034-897B31BC7AF0}">
      <dgm:prSet/>
      <dgm:spPr/>
      <dgm:t>
        <a:bodyPr/>
        <a:lstStyle/>
        <a:p>
          <a:endParaRPr lang="en-US"/>
        </a:p>
      </dgm:t>
    </dgm:pt>
    <dgm:pt modelId="{0192C5BE-6499-4108-B3B5-601B24540EB3}" type="sibTrans" cxnId="{CF51FAAB-830F-437E-8034-897B31BC7AF0}">
      <dgm:prSet/>
      <dgm:spPr/>
      <dgm:t>
        <a:bodyPr/>
        <a:lstStyle/>
        <a:p>
          <a:endParaRPr lang="en-US"/>
        </a:p>
      </dgm:t>
    </dgm:pt>
    <dgm:pt modelId="{08202B9D-C4A7-4356-B5B1-66A60D9B8F60}">
      <dgm:prSet custT="1"/>
      <dgm:spPr/>
      <dgm:t>
        <a:bodyPr/>
        <a:lstStyle/>
        <a:p>
          <a:r>
            <a:rPr lang="fr-FR" sz="1500" dirty="0" smtClean="0"/>
            <a:t>a)Préparation de l’environnement python  </a:t>
          </a:r>
          <a:endParaRPr lang="en-US" sz="1500" dirty="0"/>
        </a:p>
      </dgm:t>
    </dgm:pt>
    <dgm:pt modelId="{CF2819DD-E050-4AD0-95FB-48AFD1DB6722}" type="parTrans" cxnId="{5C7E3431-02DE-4DE2-B635-0AD34C60F296}">
      <dgm:prSet/>
      <dgm:spPr/>
      <dgm:t>
        <a:bodyPr/>
        <a:lstStyle/>
        <a:p>
          <a:endParaRPr lang="en-US"/>
        </a:p>
      </dgm:t>
    </dgm:pt>
    <dgm:pt modelId="{6B6B6DF8-81B7-46A1-B2E1-6F676940FBCB}" type="sibTrans" cxnId="{5C7E3431-02DE-4DE2-B635-0AD34C60F296}">
      <dgm:prSet/>
      <dgm:spPr/>
      <dgm:t>
        <a:bodyPr/>
        <a:lstStyle/>
        <a:p>
          <a:endParaRPr lang="en-US"/>
        </a:p>
      </dgm:t>
    </dgm:pt>
    <dgm:pt modelId="{E2E458A0-861B-47CE-8E20-BAE97E4CC72D}">
      <dgm:prSet custT="1"/>
      <dgm:spPr>
        <a:gradFill rotWithShape="0">
          <a:gsLst>
            <a:gs pos="0">
              <a:schemeClr val="accent1"/>
            </a:gs>
            <a:gs pos="100000">
              <a:schemeClr val="bg2">
                <a:shade val="80000"/>
              </a:schemeClr>
            </a:gs>
          </a:gsLst>
          <a:path path="circle">
            <a:fillToRect l="50000" t="50000" r="50000" b="50000"/>
          </a:path>
        </a:gradFill>
      </dgm:spPr>
      <dgm:t>
        <a:bodyPr/>
        <a:lstStyle/>
        <a:p>
          <a:r>
            <a:rPr lang="fr-FR" sz="1900" dirty="0"/>
            <a:t>Chapitre 6 : </a:t>
          </a:r>
          <a:r>
            <a:rPr lang="fr-FR" sz="1900" dirty="0" smtClean="0"/>
            <a:t>Analyse  multivariée ,par :   ACP  ,  HCPC    et     K-MEANS </a:t>
          </a:r>
          <a:endParaRPr lang="en-US" sz="1900" dirty="0"/>
        </a:p>
      </dgm:t>
    </dgm:pt>
    <dgm:pt modelId="{510A8C75-5121-43B8-ACE5-5E5EC7336B30}" type="parTrans" cxnId="{FA45C120-6CAB-43D8-84B8-11D7FF1672CA}">
      <dgm:prSet/>
      <dgm:spPr/>
      <dgm:t>
        <a:bodyPr/>
        <a:lstStyle/>
        <a:p>
          <a:endParaRPr lang="en-US"/>
        </a:p>
      </dgm:t>
    </dgm:pt>
    <dgm:pt modelId="{76F11990-A129-4A75-8738-46A12D63D700}" type="sibTrans" cxnId="{FA45C120-6CAB-43D8-84B8-11D7FF1672CA}">
      <dgm:prSet/>
      <dgm:spPr/>
      <dgm:t>
        <a:bodyPr/>
        <a:lstStyle/>
        <a:p>
          <a:endParaRPr lang="en-US"/>
        </a:p>
      </dgm:t>
    </dgm:pt>
    <dgm:pt modelId="{C5136A14-B603-4362-9A28-305BA62039BE}">
      <dgm:prSet custT="1"/>
      <dgm:spPr>
        <a:gradFill rotWithShape="0">
          <a:gsLst>
            <a:gs pos="0">
              <a:schemeClr val="accent1"/>
            </a:gs>
            <a:gs pos="100000">
              <a:schemeClr val="bg2">
                <a:shade val="80000"/>
              </a:schemeClr>
            </a:gs>
          </a:gsLst>
          <a:path path="circle">
            <a:fillToRect l="50000" t="50000" r="50000" b="50000"/>
          </a:path>
        </a:gradFill>
      </dgm:spPr>
      <dgm:t>
        <a:bodyPr/>
        <a:lstStyle/>
        <a:p>
          <a:r>
            <a:rPr lang="en-US" sz="1900" dirty="0" smtClean="0"/>
            <a:t>Conclusion   :     Utilisation   des  résultats  et  resumé de  l’idée  </a:t>
          </a:r>
        </a:p>
        <a:p>
          <a:r>
            <a:rPr lang="en-US" sz="1900" dirty="0" smtClean="0"/>
            <a:t> d’application.</a:t>
          </a:r>
          <a:endParaRPr lang="en-US" sz="1900" dirty="0"/>
        </a:p>
      </dgm:t>
    </dgm:pt>
    <dgm:pt modelId="{62FBB8BD-6E33-492C-AE51-4A1169358548}" type="parTrans" cxnId="{CAE0F3AC-EE02-4D32-B191-F4597AF04049}">
      <dgm:prSet/>
      <dgm:spPr/>
      <dgm:t>
        <a:bodyPr/>
        <a:lstStyle/>
        <a:p>
          <a:endParaRPr lang="en-US"/>
        </a:p>
      </dgm:t>
    </dgm:pt>
    <dgm:pt modelId="{83D9BDD0-3C05-4ECD-BCBF-1BB665879818}" type="sibTrans" cxnId="{CAE0F3AC-EE02-4D32-B191-F4597AF04049}">
      <dgm:prSet/>
      <dgm:spPr/>
      <dgm:t>
        <a:bodyPr/>
        <a:lstStyle/>
        <a:p>
          <a:endParaRPr lang="en-US"/>
        </a:p>
      </dgm:t>
    </dgm:pt>
    <dgm:pt modelId="{1A96B950-C846-A245-8D2E-33F317ED6B8D}">
      <dgm:prSet custT="1"/>
      <dgm:spPr/>
      <dgm:t>
        <a:bodyPr/>
        <a:lstStyle/>
        <a:p>
          <a:r>
            <a:rPr lang="fr-FR" sz="1500" dirty="0"/>
            <a:t>b) </a:t>
          </a:r>
          <a:r>
            <a:rPr lang="fr-FR" sz="1500" dirty="0" smtClean="0"/>
            <a:t>Définition des fonction de base usuelles</a:t>
          </a:r>
          <a:endParaRPr lang="fr-FR" sz="1500" dirty="0"/>
        </a:p>
      </dgm:t>
    </dgm:pt>
    <dgm:pt modelId="{09D6F6A8-38EB-8A47-B061-9FB7A06062E4}" type="parTrans" cxnId="{34B333CE-40C3-D441-8804-1FEEB267B490}">
      <dgm:prSet/>
      <dgm:spPr/>
      <dgm:t>
        <a:bodyPr/>
        <a:lstStyle/>
        <a:p>
          <a:endParaRPr lang="fr-FR"/>
        </a:p>
      </dgm:t>
    </dgm:pt>
    <dgm:pt modelId="{90C47197-9329-4C4B-8B9F-26A7604C3836}" type="sibTrans" cxnId="{34B333CE-40C3-D441-8804-1FEEB267B490}">
      <dgm:prSet/>
      <dgm:spPr/>
      <dgm:t>
        <a:bodyPr/>
        <a:lstStyle/>
        <a:p>
          <a:endParaRPr lang="fr-FR"/>
        </a:p>
      </dgm:t>
    </dgm:pt>
    <dgm:pt modelId="{6BA9CC53-8FE5-BE4C-9867-D3663100F001}">
      <dgm:prSet custT="1"/>
      <dgm:spPr/>
      <dgm:t>
        <a:bodyPr/>
        <a:lstStyle/>
        <a:p>
          <a:r>
            <a:rPr lang="fr-FR" sz="1500" dirty="0"/>
            <a:t>c) </a:t>
          </a:r>
          <a:r>
            <a:rPr lang="fr-FR" sz="1500" dirty="0" smtClean="0"/>
            <a:t>Import de la base de données nettoyée du premier notebook</a:t>
          </a:r>
          <a:endParaRPr lang="fr-FR" sz="1500" dirty="0"/>
        </a:p>
      </dgm:t>
    </dgm:pt>
    <dgm:pt modelId="{29C8ABA4-E5D2-3748-BDF9-9B1F039DD540}" type="parTrans" cxnId="{9580C71D-F9C6-E34E-B9B0-C1E9BC8E5ADD}">
      <dgm:prSet/>
      <dgm:spPr/>
      <dgm:t>
        <a:bodyPr/>
        <a:lstStyle/>
        <a:p>
          <a:endParaRPr lang="fr-FR"/>
        </a:p>
      </dgm:t>
    </dgm:pt>
    <dgm:pt modelId="{994A08A0-49C1-5B41-B989-19C403690240}" type="sibTrans" cxnId="{9580C71D-F9C6-E34E-B9B0-C1E9BC8E5ADD}">
      <dgm:prSet/>
      <dgm:spPr/>
      <dgm:t>
        <a:bodyPr/>
        <a:lstStyle/>
        <a:p>
          <a:endParaRPr lang="fr-FR"/>
        </a:p>
      </dgm:t>
    </dgm:pt>
    <dgm:pt modelId="{F3D087B1-62E1-814D-8DB3-2892388AA5C4}">
      <dgm:prSet custT="1"/>
      <dgm:spPr/>
      <dgm:t>
        <a:bodyPr/>
        <a:lstStyle/>
        <a:p>
          <a:r>
            <a:rPr lang="fr-FR" sz="1500" dirty="0"/>
            <a:t>d) </a:t>
          </a:r>
          <a:r>
            <a:rPr lang="fr-FR" sz="1500" dirty="0" smtClean="0"/>
            <a:t>Rappel de l’analyse univariée  du notebook premier</a:t>
          </a:r>
          <a:endParaRPr lang="fr-FR" sz="1500" dirty="0"/>
        </a:p>
      </dgm:t>
    </dgm:pt>
    <dgm:pt modelId="{C6FBCB80-31DF-4E46-9A72-A411467EA5CD}" type="parTrans" cxnId="{63E30A6E-1DAF-D34C-8042-C755BB5417DC}">
      <dgm:prSet/>
      <dgm:spPr/>
      <dgm:t>
        <a:bodyPr/>
        <a:lstStyle/>
        <a:p>
          <a:endParaRPr lang="fr-FR"/>
        </a:p>
      </dgm:t>
    </dgm:pt>
    <dgm:pt modelId="{35C605A7-B99B-7140-BFC7-78ED9D540717}" type="sibTrans" cxnId="{63E30A6E-1DAF-D34C-8042-C755BB5417DC}">
      <dgm:prSet/>
      <dgm:spPr/>
      <dgm:t>
        <a:bodyPr/>
        <a:lstStyle/>
        <a:p>
          <a:endParaRPr lang="fr-FR"/>
        </a:p>
      </dgm:t>
    </dgm:pt>
    <dgm:pt modelId="{B7EC9C51-87C4-954D-BA0B-E679AD9E773F}" type="pres">
      <dgm:prSet presAssocID="{11D0A8ED-D9B2-4F39-9F5B-473D8E4E76A2}" presName="linear" presStyleCnt="0">
        <dgm:presLayoutVars>
          <dgm:animLvl val="lvl"/>
          <dgm:resizeHandles val="exact"/>
        </dgm:presLayoutVars>
      </dgm:prSet>
      <dgm:spPr/>
      <dgm:t>
        <a:bodyPr/>
        <a:lstStyle/>
        <a:p>
          <a:endParaRPr lang="fr-FR"/>
        </a:p>
      </dgm:t>
    </dgm:pt>
    <dgm:pt modelId="{D864CA66-CA7E-1A4D-AE31-CF00E21AD4DF}" type="pres">
      <dgm:prSet presAssocID="{F7BF802B-67E3-40BA-B1B1-4499FDA1A4B6}" presName="parentText" presStyleLbl="node1" presStyleIdx="0" presStyleCnt="3" custScaleY="55042" custLinFactNeighborX="-17925" custLinFactNeighborY="1267">
        <dgm:presLayoutVars>
          <dgm:chMax val="0"/>
          <dgm:bulletEnabled val="1"/>
        </dgm:presLayoutVars>
      </dgm:prSet>
      <dgm:spPr/>
      <dgm:t>
        <a:bodyPr/>
        <a:lstStyle/>
        <a:p>
          <a:endParaRPr lang="fr-FR"/>
        </a:p>
      </dgm:t>
    </dgm:pt>
    <dgm:pt modelId="{A1D3DD65-2C6E-154C-873D-54BCB7E5B056}" type="pres">
      <dgm:prSet presAssocID="{F7BF802B-67E3-40BA-B1B1-4499FDA1A4B6}" presName="childText" presStyleLbl="revTx" presStyleIdx="0" presStyleCnt="1">
        <dgm:presLayoutVars>
          <dgm:bulletEnabled val="1"/>
        </dgm:presLayoutVars>
      </dgm:prSet>
      <dgm:spPr/>
      <dgm:t>
        <a:bodyPr/>
        <a:lstStyle/>
        <a:p>
          <a:endParaRPr lang="fr-FR"/>
        </a:p>
      </dgm:t>
    </dgm:pt>
    <dgm:pt modelId="{AD98CAA0-5837-E84C-9DFC-A706AE72C24D}" type="pres">
      <dgm:prSet presAssocID="{E2E458A0-861B-47CE-8E20-BAE97E4CC72D}" presName="parentText" presStyleLbl="node1" presStyleIdx="1" presStyleCnt="3" custScaleY="62328">
        <dgm:presLayoutVars>
          <dgm:chMax val="0"/>
          <dgm:bulletEnabled val="1"/>
        </dgm:presLayoutVars>
      </dgm:prSet>
      <dgm:spPr/>
      <dgm:t>
        <a:bodyPr/>
        <a:lstStyle/>
        <a:p>
          <a:endParaRPr lang="fr-FR"/>
        </a:p>
      </dgm:t>
    </dgm:pt>
    <dgm:pt modelId="{9ED19A6E-9A08-6649-9597-0DB32A3EF3A8}" type="pres">
      <dgm:prSet presAssocID="{76F11990-A129-4A75-8738-46A12D63D700}" presName="spacer" presStyleCnt="0"/>
      <dgm:spPr/>
    </dgm:pt>
    <dgm:pt modelId="{21627112-7091-F64E-A6AC-D4D818C5CF20}" type="pres">
      <dgm:prSet presAssocID="{C5136A14-B603-4362-9A28-305BA62039BE}" presName="parentText" presStyleLbl="node1" presStyleIdx="2" presStyleCnt="3" custScaleY="53373" custLinFactNeighborX="-1408" custLinFactNeighborY="-4462">
        <dgm:presLayoutVars>
          <dgm:chMax val="0"/>
          <dgm:bulletEnabled val="1"/>
        </dgm:presLayoutVars>
      </dgm:prSet>
      <dgm:spPr/>
      <dgm:t>
        <a:bodyPr/>
        <a:lstStyle/>
        <a:p>
          <a:endParaRPr lang="fr-FR"/>
        </a:p>
      </dgm:t>
    </dgm:pt>
  </dgm:ptLst>
  <dgm:cxnLst>
    <dgm:cxn modelId="{38E3017B-4DE4-A74A-A9CC-CE7D085D897D}" type="presOf" srcId="{F7BF802B-67E3-40BA-B1B1-4499FDA1A4B6}" destId="{D864CA66-CA7E-1A4D-AE31-CF00E21AD4DF}" srcOrd="0" destOrd="0" presId="urn:microsoft.com/office/officeart/2005/8/layout/vList2"/>
    <dgm:cxn modelId="{FA45C120-6CAB-43D8-84B8-11D7FF1672CA}" srcId="{11D0A8ED-D9B2-4F39-9F5B-473D8E4E76A2}" destId="{E2E458A0-861B-47CE-8E20-BAE97E4CC72D}" srcOrd="1" destOrd="0" parTransId="{510A8C75-5121-43B8-ACE5-5E5EC7336B30}" sibTransId="{76F11990-A129-4A75-8738-46A12D63D700}"/>
    <dgm:cxn modelId="{63E30A6E-1DAF-D34C-8042-C755BB5417DC}" srcId="{F7BF802B-67E3-40BA-B1B1-4499FDA1A4B6}" destId="{F3D087B1-62E1-814D-8DB3-2892388AA5C4}" srcOrd="3" destOrd="0" parTransId="{C6FBCB80-31DF-4E46-9A72-A411467EA5CD}" sibTransId="{35C605A7-B99B-7140-BFC7-78ED9D540717}"/>
    <dgm:cxn modelId="{9580C71D-F9C6-E34E-B9B0-C1E9BC8E5ADD}" srcId="{F7BF802B-67E3-40BA-B1B1-4499FDA1A4B6}" destId="{6BA9CC53-8FE5-BE4C-9867-D3663100F001}" srcOrd="2" destOrd="0" parTransId="{29C8ABA4-E5D2-3748-BDF9-9B1F039DD540}" sibTransId="{994A08A0-49C1-5B41-B989-19C403690240}"/>
    <dgm:cxn modelId="{5C7E3431-02DE-4DE2-B635-0AD34C60F296}" srcId="{F7BF802B-67E3-40BA-B1B1-4499FDA1A4B6}" destId="{08202B9D-C4A7-4356-B5B1-66A60D9B8F60}" srcOrd="0" destOrd="0" parTransId="{CF2819DD-E050-4AD0-95FB-48AFD1DB6722}" sibTransId="{6B6B6DF8-81B7-46A1-B2E1-6F676940FBCB}"/>
    <dgm:cxn modelId="{DEC8CA76-1D23-314E-A6A7-8A92E460021C}" type="presOf" srcId="{6BA9CC53-8FE5-BE4C-9867-D3663100F001}" destId="{A1D3DD65-2C6E-154C-873D-54BCB7E5B056}" srcOrd="0" destOrd="2" presId="urn:microsoft.com/office/officeart/2005/8/layout/vList2"/>
    <dgm:cxn modelId="{3A6C8CF8-EF4D-8140-A2A5-702E8F5416A1}" type="presOf" srcId="{F3D087B1-62E1-814D-8DB3-2892388AA5C4}" destId="{A1D3DD65-2C6E-154C-873D-54BCB7E5B056}" srcOrd="0" destOrd="3" presId="urn:microsoft.com/office/officeart/2005/8/layout/vList2"/>
    <dgm:cxn modelId="{2B835FD6-4145-0D43-A875-08C5C413344A}" type="presOf" srcId="{11D0A8ED-D9B2-4F39-9F5B-473D8E4E76A2}" destId="{B7EC9C51-87C4-954D-BA0B-E679AD9E773F}" srcOrd="0" destOrd="0" presId="urn:microsoft.com/office/officeart/2005/8/layout/vList2"/>
    <dgm:cxn modelId="{8DF6A042-DBA2-BC4D-8315-E4F5FCC03D9B}" type="presOf" srcId="{1A96B950-C846-A245-8D2E-33F317ED6B8D}" destId="{A1D3DD65-2C6E-154C-873D-54BCB7E5B056}" srcOrd="0" destOrd="1" presId="urn:microsoft.com/office/officeart/2005/8/layout/vList2"/>
    <dgm:cxn modelId="{34B333CE-40C3-D441-8804-1FEEB267B490}" srcId="{F7BF802B-67E3-40BA-B1B1-4499FDA1A4B6}" destId="{1A96B950-C846-A245-8D2E-33F317ED6B8D}" srcOrd="1" destOrd="0" parTransId="{09D6F6A8-38EB-8A47-B061-9FB7A06062E4}" sibTransId="{90C47197-9329-4C4B-8B9F-26A7604C3836}"/>
    <dgm:cxn modelId="{CF51FAAB-830F-437E-8034-897B31BC7AF0}" srcId="{11D0A8ED-D9B2-4F39-9F5B-473D8E4E76A2}" destId="{F7BF802B-67E3-40BA-B1B1-4499FDA1A4B6}" srcOrd="0" destOrd="0" parTransId="{9A9CE592-859F-47D6-8D8F-089848DE62CB}" sibTransId="{0192C5BE-6499-4108-B3B5-601B24540EB3}"/>
    <dgm:cxn modelId="{FFA1ADCC-AA58-DA47-948B-7DF58CF4826E}" type="presOf" srcId="{E2E458A0-861B-47CE-8E20-BAE97E4CC72D}" destId="{AD98CAA0-5837-E84C-9DFC-A706AE72C24D}" srcOrd="0" destOrd="0" presId="urn:microsoft.com/office/officeart/2005/8/layout/vList2"/>
    <dgm:cxn modelId="{D2AD8228-0216-2545-92C7-AEF3BBCC4A33}" type="presOf" srcId="{C5136A14-B603-4362-9A28-305BA62039BE}" destId="{21627112-7091-F64E-A6AC-D4D818C5CF20}" srcOrd="0" destOrd="0" presId="urn:microsoft.com/office/officeart/2005/8/layout/vList2"/>
    <dgm:cxn modelId="{CAE0F3AC-EE02-4D32-B191-F4597AF04049}" srcId="{11D0A8ED-D9B2-4F39-9F5B-473D8E4E76A2}" destId="{C5136A14-B603-4362-9A28-305BA62039BE}" srcOrd="2" destOrd="0" parTransId="{62FBB8BD-6E33-492C-AE51-4A1169358548}" sibTransId="{83D9BDD0-3C05-4ECD-BCBF-1BB665879818}"/>
    <dgm:cxn modelId="{B006D6D1-8598-7142-AA63-A073B2685167}" type="presOf" srcId="{08202B9D-C4A7-4356-B5B1-66A60D9B8F60}" destId="{A1D3DD65-2C6E-154C-873D-54BCB7E5B056}" srcOrd="0" destOrd="0" presId="urn:microsoft.com/office/officeart/2005/8/layout/vList2"/>
    <dgm:cxn modelId="{2A6482C5-CFA6-3F48-B9D3-6F60ACB5B9EF}" type="presParOf" srcId="{B7EC9C51-87C4-954D-BA0B-E679AD9E773F}" destId="{D864CA66-CA7E-1A4D-AE31-CF00E21AD4DF}" srcOrd="0" destOrd="0" presId="urn:microsoft.com/office/officeart/2005/8/layout/vList2"/>
    <dgm:cxn modelId="{177E7FBF-F348-6A40-BD55-9F43D55D54D4}" type="presParOf" srcId="{B7EC9C51-87C4-954D-BA0B-E679AD9E773F}" destId="{A1D3DD65-2C6E-154C-873D-54BCB7E5B056}" srcOrd="1" destOrd="0" presId="urn:microsoft.com/office/officeart/2005/8/layout/vList2"/>
    <dgm:cxn modelId="{F2B8117A-6C21-344F-9E55-A51D94539733}" type="presParOf" srcId="{B7EC9C51-87C4-954D-BA0B-E679AD9E773F}" destId="{AD98CAA0-5837-E84C-9DFC-A706AE72C24D}" srcOrd="2" destOrd="0" presId="urn:microsoft.com/office/officeart/2005/8/layout/vList2"/>
    <dgm:cxn modelId="{4C01F8A7-7D90-9D4E-AC4E-0FD6D9366DBC}" type="presParOf" srcId="{B7EC9C51-87C4-954D-BA0B-E679AD9E773F}" destId="{9ED19A6E-9A08-6649-9597-0DB32A3EF3A8}" srcOrd="3" destOrd="0" presId="urn:microsoft.com/office/officeart/2005/8/layout/vList2"/>
    <dgm:cxn modelId="{4CEA6C6F-B2F4-6A4B-99EA-301BCB60D92A}" type="presParOf" srcId="{B7EC9C51-87C4-954D-BA0B-E679AD9E773F}" destId="{21627112-7091-F64E-A6AC-D4D818C5CF20}" srcOrd="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AD7171B-A6A8-1C4D-A777-5EF7808DE82E}">
      <dsp:nvSpPr>
        <dsp:cNvPr id="0" name=""/>
        <dsp:cNvSpPr/>
      </dsp:nvSpPr>
      <dsp:spPr>
        <a:xfrm>
          <a:off x="0" y="597179"/>
          <a:ext cx="8280920" cy="393120"/>
        </a:xfrm>
        <a:prstGeom prst="roundRect">
          <a:avLst/>
        </a:prstGeom>
        <a:gradFill rotWithShape="0">
          <a:gsLst>
            <a:gs pos="0">
              <a:schemeClr val="accent1"/>
            </a:gs>
            <a:gs pos="100000">
              <a:schemeClr val="bg2">
                <a:shade val="80000"/>
              </a:schemeClr>
            </a:gs>
          </a:gsLst>
          <a:path path="circle">
            <a:fillToRect l="50000" t="50000" r="50000" b="50000"/>
          </a:path>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a:t>Index</a:t>
          </a:r>
          <a:endParaRPr lang="en-US" sz="1600" kern="1200" dirty="0"/>
        </a:p>
      </dsp:txBody>
      <dsp:txXfrm>
        <a:off x="0" y="597179"/>
        <a:ext cx="8280920" cy="393120"/>
      </dsp:txXfrm>
    </dsp:sp>
    <dsp:sp modelId="{15E072CE-779D-8544-A35D-F6F490D1CE9F}">
      <dsp:nvSpPr>
        <dsp:cNvPr id="0" name=""/>
        <dsp:cNvSpPr/>
      </dsp:nvSpPr>
      <dsp:spPr>
        <a:xfrm>
          <a:off x="0" y="1036380"/>
          <a:ext cx="8280920" cy="393120"/>
        </a:xfrm>
        <a:prstGeom prst="roundRect">
          <a:avLst/>
        </a:prstGeom>
        <a:gradFill rotWithShape="0">
          <a:gsLst>
            <a:gs pos="0">
              <a:schemeClr val="accent1"/>
            </a:gs>
            <a:gs pos="100000">
              <a:schemeClr val="bg2">
                <a:shade val="80000"/>
              </a:schemeClr>
            </a:gs>
          </a:gsLst>
          <a:path path="circle">
            <a:fillToRect l="50000" t="50000" r="50000" b="50000"/>
          </a:path>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a:t>Chapitre 1 : </a:t>
          </a:r>
          <a:r>
            <a:rPr lang="fr-FR" sz="1600" kern="1200" dirty="0" smtClean="0"/>
            <a:t>Présentation de l’idée d’application</a:t>
          </a:r>
          <a:endParaRPr lang="en-US" sz="1600" kern="1200" dirty="0"/>
        </a:p>
      </dsp:txBody>
      <dsp:txXfrm>
        <a:off x="0" y="1036380"/>
        <a:ext cx="8280920" cy="393120"/>
      </dsp:txXfrm>
    </dsp:sp>
    <dsp:sp modelId="{D864CA66-CA7E-1A4D-AE31-CF00E21AD4DF}">
      <dsp:nvSpPr>
        <dsp:cNvPr id="0" name=""/>
        <dsp:cNvSpPr/>
      </dsp:nvSpPr>
      <dsp:spPr>
        <a:xfrm>
          <a:off x="0" y="1475580"/>
          <a:ext cx="8280920" cy="393120"/>
        </a:xfrm>
        <a:prstGeom prst="roundRect">
          <a:avLst/>
        </a:prstGeom>
        <a:gradFill rotWithShape="0">
          <a:gsLst>
            <a:gs pos="0">
              <a:schemeClr val="accent1"/>
            </a:gs>
            <a:gs pos="100000">
              <a:schemeClr val="bg2">
                <a:shade val="80000"/>
              </a:schemeClr>
            </a:gs>
          </a:gsLst>
          <a:path path="circle">
            <a:fillToRect l="50000" t="50000" r="50000" b="50000"/>
          </a:path>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a:t>Chapitre 2 : </a:t>
          </a:r>
          <a:r>
            <a:rPr lang="fr-FR" sz="1600" kern="1200" dirty="0" smtClean="0"/>
            <a:t>Mise en place de l’environnement python du premier notebook de nettoyage </a:t>
          </a:r>
          <a:endParaRPr lang="en-US" sz="1600" kern="1200" dirty="0"/>
        </a:p>
      </dsp:txBody>
      <dsp:txXfrm>
        <a:off x="0" y="1475580"/>
        <a:ext cx="8280920" cy="393120"/>
      </dsp:txXfrm>
    </dsp:sp>
    <dsp:sp modelId="{A1D3DD65-2C6E-154C-873D-54BCB7E5B056}">
      <dsp:nvSpPr>
        <dsp:cNvPr id="0" name=""/>
        <dsp:cNvSpPr/>
      </dsp:nvSpPr>
      <dsp:spPr>
        <a:xfrm>
          <a:off x="0" y="1868700"/>
          <a:ext cx="8280920"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a:t>a) Préparation de l’environnement Python </a:t>
          </a:r>
          <a:endParaRPr lang="en-US" sz="1200" kern="1200" dirty="0"/>
        </a:p>
        <a:p>
          <a:pPr marL="114300" lvl="1" indent="-114300" algn="l" defTabSz="533400">
            <a:lnSpc>
              <a:spcPct val="90000"/>
            </a:lnSpc>
            <a:spcBef>
              <a:spcPct val="0"/>
            </a:spcBef>
            <a:spcAft>
              <a:spcPct val="20000"/>
            </a:spcAft>
            <a:buChar char="••"/>
          </a:pPr>
          <a:r>
            <a:rPr lang="fr-FR" sz="1200" kern="1200" dirty="0"/>
            <a:t>b) Import des fichiers de données </a:t>
          </a:r>
          <a:endParaRPr lang="en-US" sz="1200" kern="1200" dirty="0"/>
        </a:p>
        <a:p>
          <a:pPr marL="114300" lvl="1" indent="-114300" algn="l" defTabSz="533400">
            <a:lnSpc>
              <a:spcPct val="90000"/>
            </a:lnSpc>
            <a:spcBef>
              <a:spcPct val="0"/>
            </a:spcBef>
            <a:spcAft>
              <a:spcPct val="20000"/>
            </a:spcAft>
            <a:buChar char="••"/>
          </a:pPr>
          <a:r>
            <a:rPr lang="fr-FR" sz="1200" kern="1200" dirty="0"/>
            <a:t>c) Définition des fonctions de base </a:t>
          </a:r>
          <a:endParaRPr lang="en-US" sz="1200" kern="1200" dirty="0"/>
        </a:p>
      </dsp:txBody>
      <dsp:txXfrm>
        <a:off x="0" y="1868700"/>
        <a:ext cx="8280920" cy="629280"/>
      </dsp:txXfrm>
    </dsp:sp>
    <dsp:sp modelId="{AD98CAA0-5837-E84C-9DFC-A706AE72C24D}">
      <dsp:nvSpPr>
        <dsp:cNvPr id="0" name=""/>
        <dsp:cNvSpPr/>
      </dsp:nvSpPr>
      <dsp:spPr>
        <a:xfrm>
          <a:off x="0" y="2497980"/>
          <a:ext cx="8280920" cy="393120"/>
        </a:xfrm>
        <a:prstGeom prst="roundRect">
          <a:avLst/>
        </a:prstGeom>
        <a:gradFill rotWithShape="0">
          <a:gsLst>
            <a:gs pos="0">
              <a:schemeClr val="accent1"/>
            </a:gs>
            <a:gs pos="100000">
              <a:schemeClr val="bg2">
                <a:shade val="80000"/>
              </a:schemeClr>
            </a:gs>
          </a:gsLst>
          <a:path path="circle">
            <a:fillToRect l="50000" t="50000" r="50000" b="50000"/>
          </a:path>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a:t>Chapitre 3 : Etude </a:t>
          </a:r>
          <a:r>
            <a:rPr lang="fr-FR" sz="1600" kern="1200" dirty="0" smtClean="0"/>
            <a:t>préliminaire  des données </a:t>
          </a:r>
          <a:endParaRPr lang="en-US" sz="1600" kern="1200" dirty="0"/>
        </a:p>
      </dsp:txBody>
      <dsp:txXfrm>
        <a:off x="0" y="2497980"/>
        <a:ext cx="8280920" cy="393120"/>
      </dsp:txXfrm>
    </dsp:sp>
    <dsp:sp modelId="{21627112-7091-F64E-A6AC-D4D818C5CF20}">
      <dsp:nvSpPr>
        <dsp:cNvPr id="0" name=""/>
        <dsp:cNvSpPr/>
      </dsp:nvSpPr>
      <dsp:spPr>
        <a:xfrm>
          <a:off x="0" y="2937180"/>
          <a:ext cx="8280920" cy="393120"/>
        </a:xfrm>
        <a:prstGeom prst="roundRect">
          <a:avLst/>
        </a:prstGeom>
        <a:gradFill rotWithShape="0">
          <a:gsLst>
            <a:gs pos="0">
              <a:schemeClr val="accent1"/>
            </a:gs>
            <a:gs pos="100000">
              <a:schemeClr val="bg2">
                <a:shade val="80000"/>
              </a:schemeClr>
            </a:gs>
          </a:gsLst>
          <a:path path="circle">
            <a:fillToRect l="50000" t="50000" r="50000" b="50000"/>
          </a:path>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fr-FR" sz="1600" kern="1200" dirty="0"/>
            <a:t>Chapitre 4 :Nettoyage des données </a:t>
          </a:r>
          <a:endParaRPr lang="en-US" sz="1600" kern="1200" dirty="0"/>
        </a:p>
      </dsp:txBody>
      <dsp:txXfrm>
        <a:off x="0" y="2937180"/>
        <a:ext cx="8280920" cy="393120"/>
      </dsp:txXfrm>
    </dsp:sp>
    <dsp:sp modelId="{43CAEED4-5888-784D-BEB1-677096338C3B}">
      <dsp:nvSpPr>
        <dsp:cNvPr id="0" name=""/>
        <dsp:cNvSpPr/>
      </dsp:nvSpPr>
      <dsp:spPr>
        <a:xfrm>
          <a:off x="0" y="3330300"/>
          <a:ext cx="8280920" cy="1689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919"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kern="1200" dirty="0"/>
            <a:t>a) Elimination des colonnes inutiles (unnamed) </a:t>
          </a:r>
          <a:endParaRPr lang="en-US" sz="1200" kern="1200" dirty="0"/>
        </a:p>
        <a:p>
          <a:pPr marL="114300" lvl="1" indent="-114300" algn="l" defTabSz="533400">
            <a:lnSpc>
              <a:spcPct val="90000"/>
            </a:lnSpc>
            <a:spcBef>
              <a:spcPct val="0"/>
            </a:spcBef>
            <a:spcAft>
              <a:spcPct val="20000"/>
            </a:spcAft>
            <a:buChar char="••"/>
          </a:pPr>
          <a:r>
            <a:rPr lang="fr-FR" sz="1200" kern="1200" dirty="0"/>
            <a:t>b) Elimination des colonnes avec un certain pourcentage de cellules manquantes </a:t>
          </a:r>
          <a:endParaRPr lang="en-US" sz="1200" kern="1200" dirty="0"/>
        </a:p>
        <a:p>
          <a:pPr marL="114300" lvl="1" indent="-114300" algn="l" defTabSz="533400">
            <a:lnSpc>
              <a:spcPct val="90000"/>
            </a:lnSpc>
            <a:spcBef>
              <a:spcPct val="0"/>
            </a:spcBef>
            <a:spcAft>
              <a:spcPct val="20000"/>
            </a:spcAft>
            <a:buChar char="••"/>
          </a:pPr>
          <a:r>
            <a:rPr lang="fr-FR" sz="1200" kern="1200" dirty="0"/>
            <a:t>c) </a:t>
          </a:r>
          <a:r>
            <a:rPr lang="fr-FR" sz="1200" kern="1200" dirty="0" smtClean="0"/>
            <a:t>Choix des variables pertinentes quantitatives </a:t>
          </a:r>
          <a:endParaRPr lang="en-US" sz="1200" kern="1200" dirty="0"/>
        </a:p>
        <a:p>
          <a:pPr marL="114300" lvl="1" indent="-114300" algn="l" defTabSz="533400">
            <a:lnSpc>
              <a:spcPct val="90000"/>
            </a:lnSpc>
            <a:spcBef>
              <a:spcPct val="0"/>
            </a:spcBef>
            <a:spcAft>
              <a:spcPct val="20000"/>
            </a:spcAft>
            <a:buChar char="••"/>
          </a:pPr>
          <a:r>
            <a:rPr lang="fr-FR" sz="1200" kern="1200" dirty="0"/>
            <a:t>d) Refiltrage des données en fonction des nouvelles variables engendrées </a:t>
          </a:r>
          <a:endParaRPr lang="en-US" sz="1200" kern="1200" dirty="0"/>
        </a:p>
        <a:p>
          <a:pPr marL="114300" lvl="1" indent="-114300" algn="l" defTabSz="533400">
            <a:lnSpc>
              <a:spcPct val="90000"/>
            </a:lnSpc>
            <a:spcBef>
              <a:spcPct val="0"/>
            </a:spcBef>
            <a:spcAft>
              <a:spcPct val="20000"/>
            </a:spcAft>
            <a:buChar char="••"/>
          </a:pPr>
          <a:r>
            <a:rPr lang="fr-FR" sz="1200" kern="1200" dirty="0"/>
            <a:t>e) Représentation graphique </a:t>
          </a:r>
          <a:r>
            <a:rPr lang="fr-FR" sz="1200" kern="1200" dirty="0" smtClean="0"/>
            <a:t>des boites a moustaches des variables quantitatives pertinentes  </a:t>
          </a:r>
          <a:endParaRPr lang="en-US" sz="1200" kern="1200" dirty="0"/>
        </a:p>
        <a:p>
          <a:pPr marL="114300" lvl="1" indent="-114300" algn="l" defTabSz="533400">
            <a:lnSpc>
              <a:spcPct val="90000"/>
            </a:lnSpc>
            <a:spcBef>
              <a:spcPct val="0"/>
            </a:spcBef>
            <a:spcAft>
              <a:spcPct val="20000"/>
            </a:spcAft>
            <a:buChar char="••"/>
          </a:pPr>
          <a:r>
            <a:rPr lang="fr-FR" sz="1200" kern="1200" dirty="0"/>
            <a:t>f)  </a:t>
          </a:r>
          <a:r>
            <a:rPr lang="fr-FR" sz="1200" kern="1200" dirty="0" smtClean="0"/>
            <a:t>Elimination des outliers par la méthode des iqr :interquartiles </a:t>
          </a:r>
          <a:endParaRPr lang="en-US" sz="1200" kern="1200" dirty="0"/>
        </a:p>
        <a:p>
          <a:pPr marL="114300" lvl="1" indent="-114300" algn="l" defTabSz="533400">
            <a:lnSpc>
              <a:spcPct val="90000"/>
            </a:lnSpc>
            <a:spcBef>
              <a:spcPct val="0"/>
            </a:spcBef>
            <a:spcAft>
              <a:spcPct val="20000"/>
            </a:spcAft>
            <a:buChar char="••"/>
          </a:pPr>
          <a:r>
            <a:rPr lang="fr-FR" sz="1200" kern="1200" dirty="0"/>
            <a:t>g) Représentation des courbes d’évolution des indicateurs (variables pertinentes) </a:t>
          </a:r>
          <a:endParaRPr lang="en-US" sz="1200" kern="1200" dirty="0"/>
        </a:p>
        <a:p>
          <a:pPr marL="114300" lvl="1" indent="-114300" algn="l" defTabSz="533400">
            <a:lnSpc>
              <a:spcPct val="90000"/>
            </a:lnSpc>
            <a:spcBef>
              <a:spcPct val="0"/>
            </a:spcBef>
            <a:spcAft>
              <a:spcPct val="20000"/>
            </a:spcAft>
            <a:buChar char="••"/>
          </a:pPr>
          <a:r>
            <a:rPr lang="fr-FR" sz="1200" kern="1200" dirty="0"/>
            <a:t>h) Etablissement  de notre tableau de données final avec les indicateurs choisis </a:t>
          </a:r>
          <a:endParaRPr lang="en-US" sz="1200" kern="1200" dirty="0"/>
        </a:p>
      </dsp:txBody>
      <dsp:txXfrm>
        <a:off x="0" y="3330300"/>
        <a:ext cx="8280920" cy="168912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864CA66-CA7E-1A4D-AE31-CF00E21AD4DF}">
      <dsp:nvSpPr>
        <dsp:cNvPr id="0" name=""/>
        <dsp:cNvSpPr/>
      </dsp:nvSpPr>
      <dsp:spPr>
        <a:xfrm>
          <a:off x="0" y="870478"/>
          <a:ext cx="8064896" cy="659447"/>
        </a:xfrm>
        <a:prstGeom prst="roundRect">
          <a:avLst/>
        </a:prstGeom>
        <a:gradFill rotWithShape="0">
          <a:gsLst>
            <a:gs pos="0">
              <a:schemeClr val="accent1"/>
            </a:gs>
            <a:gs pos="100000">
              <a:schemeClr val="bg2">
                <a:shade val="80000"/>
              </a:schemeClr>
            </a:gs>
          </a:gsLst>
          <a:path path="circle">
            <a:fillToRect l="50000" t="50000" r="50000" b="50000"/>
          </a:path>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fr-FR" sz="1900" kern="1200" dirty="0"/>
            <a:t>Chapitre 5 </a:t>
          </a:r>
          <a:r>
            <a:rPr lang="fr-FR" sz="1900" kern="1200" dirty="0" smtClean="0"/>
            <a:t>: Mise en place de  l’environnement python du deuxième notebook d’exploration </a:t>
          </a:r>
          <a:endParaRPr lang="en-US" sz="1900" kern="1200" dirty="0"/>
        </a:p>
      </dsp:txBody>
      <dsp:txXfrm>
        <a:off x="0" y="870478"/>
        <a:ext cx="8064896" cy="659447"/>
      </dsp:txXfrm>
    </dsp:sp>
    <dsp:sp modelId="{A1D3DD65-2C6E-154C-873D-54BCB7E5B056}">
      <dsp:nvSpPr>
        <dsp:cNvPr id="0" name=""/>
        <dsp:cNvSpPr/>
      </dsp:nvSpPr>
      <dsp:spPr>
        <a:xfrm>
          <a:off x="0" y="1516497"/>
          <a:ext cx="8064896"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60" tIns="19050" rIns="106680" bIns="19050" numCol="1" spcCol="1270" anchor="t" anchorCtr="0">
          <a:noAutofit/>
        </a:bodyPr>
        <a:lstStyle/>
        <a:p>
          <a:pPr marL="114300" lvl="1" indent="-114300" algn="l" defTabSz="666750">
            <a:lnSpc>
              <a:spcPct val="90000"/>
            </a:lnSpc>
            <a:spcBef>
              <a:spcPct val="0"/>
            </a:spcBef>
            <a:spcAft>
              <a:spcPct val="20000"/>
            </a:spcAft>
            <a:buChar char="••"/>
          </a:pPr>
          <a:r>
            <a:rPr lang="fr-FR" sz="1500" kern="1200" dirty="0" smtClean="0"/>
            <a:t>a)Préparation de l’environnement python  </a:t>
          </a:r>
          <a:endParaRPr lang="en-US" sz="1500" kern="1200" dirty="0"/>
        </a:p>
        <a:p>
          <a:pPr marL="114300" lvl="1" indent="-114300" algn="l" defTabSz="666750">
            <a:lnSpc>
              <a:spcPct val="90000"/>
            </a:lnSpc>
            <a:spcBef>
              <a:spcPct val="0"/>
            </a:spcBef>
            <a:spcAft>
              <a:spcPct val="20000"/>
            </a:spcAft>
            <a:buChar char="••"/>
          </a:pPr>
          <a:r>
            <a:rPr lang="fr-FR" sz="1500" kern="1200" dirty="0"/>
            <a:t>b) </a:t>
          </a:r>
          <a:r>
            <a:rPr lang="fr-FR" sz="1500" kern="1200" dirty="0" smtClean="0"/>
            <a:t>Définition des fonction de base usuelles</a:t>
          </a:r>
          <a:endParaRPr lang="fr-FR" sz="1500" kern="1200" dirty="0"/>
        </a:p>
        <a:p>
          <a:pPr marL="114300" lvl="1" indent="-114300" algn="l" defTabSz="666750">
            <a:lnSpc>
              <a:spcPct val="90000"/>
            </a:lnSpc>
            <a:spcBef>
              <a:spcPct val="0"/>
            </a:spcBef>
            <a:spcAft>
              <a:spcPct val="20000"/>
            </a:spcAft>
            <a:buChar char="••"/>
          </a:pPr>
          <a:r>
            <a:rPr lang="fr-FR" sz="1500" kern="1200" dirty="0"/>
            <a:t>c) </a:t>
          </a:r>
          <a:r>
            <a:rPr lang="fr-FR" sz="1500" kern="1200" dirty="0" smtClean="0"/>
            <a:t>Import de la base de données nettoyée du premier notebook</a:t>
          </a:r>
          <a:endParaRPr lang="fr-FR" sz="1500" kern="1200" dirty="0"/>
        </a:p>
        <a:p>
          <a:pPr marL="114300" lvl="1" indent="-114300" algn="l" defTabSz="666750">
            <a:lnSpc>
              <a:spcPct val="90000"/>
            </a:lnSpc>
            <a:spcBef>
              <a:spcPct val="0"/>
            </a:spcBef>
            <a:spcAft>
              <a:spcPct val="20000"/>
            </a:spcAft>
            <a:buChar char="••"/>
          </a:pPr>
          <a:r>
            <a:rPr lang="fr-FR" sz="1500" kern="1200" dirty="0"/>
            <a:t>d) </a:t>
          </a:r>
          <a:r>
            <a:rPr lang="fr-FR" sz="1500" kern="1200" dirty="0" smtClean="0"/>
            <a:t>Rappel de l’analyse univariée  du notebook premier</a:t>
          </a:r>
          <a:endParaRPr lang="fr-FR" sz="1500" kern="1200" dirty="0"/>
        </a:p>
      </dsp:txBody>
      <dsp:txXfrm>
        <a:off x="0" y="1516497"/>
        <a:ext cx="8064896" cy="1059840"/>
      </dsp:txXfrm>
    </dsp:sp>
    <dsp:sp modelId="{AD98CAA0-5837-E84C-9DFC-A706AE72C24D}">
      <dsp:nvSpPr>
        <dsp:cNvPr id="0" name=""/>
        <dsp:cNvSpPr/>
      </dsp:nvSpPr>
      <dsp:spPr>
        <a:xfrm>
          <a:off x="0" y="2576337"/>
          <a:ext cx="8064896" cy="746739"/>
        </a:xfrm>
        <a:prstGeom prst="roundRect">
          <a:avLst/>
        </a:prstGeom>
        <a:gradFill rotWithShape="0">
          <a:gsLst>
            <a:gs pos="0">
              <a:schemeClr val="accent1"/>
            </a:gs>
            <a:gs pos="100000">
              <a:schemeClr val="bg2">
                <a:shade val="80000"/>
              </a:schemeClr>
            </a:gs>
          </a:gsLst>
          <a:path path="circle">
            <a:fillToRect l="50000" t="50000" r="50000" b="50000"/>
          </a:path>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fr-FR" sz="1900" kern="1200" dirty="0"/>
            <a:t>Chapitre 6 : </a:t>
          </a:r>
          <a:r>
            <a:rPr lang="fr-FR" sz="1900" kern="1200" dirty="0" smtClean="0"/>
            <a:t>Analyse  multivariée ,par :   ACP  ,  HCPC    et     K-MEANS </a:t>
          </a:r>
          <a:endParaRPr lang="en-US" sz="1900" kern="1200" dirty="0"/>
        </a:p>
      </dsp:txBody>
      <dsp:txXfrm>
        <a:off x="0" y="2576337"/>
        <a:ext cx="8064896" cy="746739"/>
      </dsp:txXfrm>
    </dsp:sp>
    <dsp:sp modelId="{21627112-7091-F64E-A6AC-D4D818C5CF20}">
      <dsp:nvSpPr>
        <dsp:cNvPr id="0" name=""/>
        <dsp:cNvSpPr/>
      </dsp:nvSpPr>
      <dsp:spPr>
        <a:xfrm>
          <a:off x="0" y="3499172"/>
          <a:ext cx="8064896" cy="639451"/>
        </a:xfrm>
        <a:prstGeom prst="roundRect">
          <a:avLst/>
        </a:prstGeom>
        <a:gradFill rotWithShape="0">
          <a:gsLst>
            <a:gs pos="0">
              <a:schemeClr val="accent1"/>
            </a:gs>
            <a:gs pos="100000">
              <a:schemeClr val="bg2">
                <a:shade val="80000"/>
              </a:schemeClr>
            </a:gs>
          </a:gsLst>
          <a:path path="circle">
            <a:fillToRect l="50000" t="50000" r="50000" b="50000"/>
          </a:path>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t>Conclusion   :     Utilisation   des  résultats  et  resumé de  l’idée  </a:t>
          </a:r>
        </a:p>
        <a:p>
          <a:pPr lvl="0" algn="l" defTabSz="844550">
            <a:lnSpc>
              <a:spcPct val="90000"/>
            </a:lnSpc>
            <a:spcBef>
              <a:spcPct val="0"/>
            </a:spcBef>
            <a:spcAft>
              <a:spcPct val="35000"/>
            </a:spcAft>
          </a:pPr>
          <a:r>
            <a:rPr lang="en-US" sz="1900" kern="1200" dirty="0" smtClean="0"/>
            <a:t> d’application.</a:t>
          </a:r>
          <a:endParaRPr lang="en-US" sz="1900" kern="1200" dirty="0"/>
        </a:p>
      </dsp:txBody>
      <dsp:txXfrm>
        <a:off x="0" y="3499172"/>
        <a:ext cx="8064896" cy="639451"/>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xmlns="" id="{ADA323B3-F33D-4443-AD42-F52887DE6E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a:extLst>
              <a:ext uri="{FF2B5EF4-FFF2-40B4-BE49-F238E27FC236}">
                <a16:creationId xmlns:a16="http://schemas.microsoft.com/office/drawing/2014/main" xmlns="" id="{53A47099-A684-7E49-9CB3-1958D4D197E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F72466-0A0F-EB47-8708-F29678840A11}" type="datetime1">
              <a:rPr lang="fr-FR" smtClean="0"/>
              <a:pPr/>
              <a:t>20/08/2021</a:t>
            </a:fld>
            <a:endParaRPr lang="fr-FR" dirty="0"/>
          </a:p>
        </p:txBody>
      </p:sp>
      <p:sp>
        <p:nvSpPr>
          <p:cNvPr id="4" name="Espace réservé du pied de page 3">
            <a:extLst>
              <a:ext uri="{FF2B5EF4-FFF2-40B4-BE49-F238E27FC236}">
                <a16:creationId xmlns:a16="http://schemas.microsoft.com/office/drawing/2014/main" xmlns="" id="{C1FD0F72-811C-234D-AC42-C22AD85470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a:extLst>
              <a:ext uri="{FF2B5EF4-FFF2-40B4-BE49-F238E27FC236}">
                <a16:creationId xmlns:a16="http://schemas.microsoft.com/office/drawing/2014/main" xmlns="" id="{912089DD-6406-8043-BA56-E375CCC7199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6F035D-876C-7849-B7C1-EF4252EE0057}" type="slidenum">
              <a:rPr lang="fr-FR" smtClean="0"/>
              <a:pPr/>
              <a:t>‹N°›</a:t>
            </a:fld>
            <a:endParaRPr lang="fr-FR" dirty="0"/>
          </a:p>
        </p:txBody>
      </p:sp>
    </p:spTree>
    <p:extLst>
      <p:ext uri="{BB962C8B-B14F-4D97-AF65-F5344CB8AC3E}">
        <p14:creationId xmlns:p14="http://schemas.microsoft.com/office/powerpoint/2010/main" xmlns="" val="673717649"/>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A71D59-850F-734B-8DD2-FB4052A42A8F}" type="datetime1">
              <a:rPr lang="fr-FR" smtClean="0"/>
              <a:pPr/>
              <a:t>20/08/2021</a:t>
            </a:fld>
            <a:endParaRPr lang="fr-FR" dirty="0"/>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1C6788-AB52-4822-85C3-AB3402A8D6E3}" type="slidenum">
              <a:rPr lang="fr-FR" smtClean="0"/>
              <a:pPr/>
              <a:t>‹N°›</a:t>
            </a:fld>
            <a:endParaRPr lang="fr-FR" dirty="0"/>
          </a:p>
        </p:txBody>
      </p:sp>
    </p:spTree>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D1C6788-AB52-4822-85C3-AB3402A8D6E3}" type="slidenum">
              <a:rPr lang="fr-FR" smtClean="0"/>
              <a:pPr/>
              <a:t>1</a:t>
            </a:fld>
            <a:endParaRPr lang="fr-FR" dirty="0"/>
          </a:p>
        </p:txBody>
      </p:sp>
      <p:sp>
        <p:nvSpPr>
          <p:cNvPr id="5" name="Espace réservé de l'en-tête 4">
            <a:extLst>
              <a:ext uri="{FF2B5EF4-FFF2-40B4-BE49-F238E27FC236}">
                <a16:creationId xmlns:a16="http://schemas.microsoft.com/office/drawing/2014/main" xmlns="" id="{11C4591F-5626-0A4E-B516-9637ECC5565B}"/>
              </a:ext>
            </a:extLst>
          </p:cNvPr>
          <p:cNvSpPr>
            <a:spLocks noGrp="1"/>
          </p:cNvSpPr>
          <p:nvPr>
            <p:ph type="hdr" sz="quarter"/>
          </p:nvPr>
        </p:nvSpPr>
        <p:spPr/>
        <p:txBody>
          <a:bodyPr/>
          <a:lstStyle/>
          <a:p>
            <a:endParaRPr lang="fr-FR" dirty="0"/>
          </a:p>
        </p:txBody>
      </p:sp>
      <p:sp>
        <p:nvSpPr>
          <p:cNvPr id="6" name="Espace réservé de la date 5">
            <a:extLst>
              <a:ext uri="{FF2B5EF4-FFF2-40B4-BE49-F238E27FC236}">
                <a16:creationId xmlns:a16="http://schemas.microsoft.com/office/drawing/2014/main" xmlns="" id="{3F157B74-0A90-6C43-AF75-36706EBFF2D9}"/>
              </a:ext>
            </a:extLst>
          </p:cNvPr>
          <p:cNvSpPr>
            <a:spLocks noGrp="1"/>
          </p:cNvSpPr>
          <p:nvPr>
            <p:ph type="dt" idx="1"/>
          </p:nvPr>
        </p:nvSpPr>
        <p:spPr/>
        <p:txBody>
          <a:bodyPr/>
          <a:lstStyle/>
          <a:p>
            <a:fld id="{DD796A88-06FE-C149-AB1B-4835683C1324}" type="datetime1">
              <a:rPr lang="fr-FR" smtClean="0"/>
              <a:pPr/>
              <a:t>20/08/2021</a:t>
            </a:fld>
            <a:endParaRPr lang="fr-F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fr-FR"/>
              <a:t>Cliquez pour modifier le style du titre</a:t>
            </a:r>
            <a:endParaRPr kumimoji="0" lang="en-US"/>
          </a:p>
        </p:txBody>
      </p:sp>
      <p:sp>
        <p:nvSpPr>
          <p:cNvPr id="28" name="Espace réservé de la date 27"/>
          <p:cNvSpPr>
            <a:spLocks noGrp="1"/>
          </p:cNvSpPr>
          <p:nvPr>
            <p:ph type="dt" sz="half" idx="10"/>
          </p:nvPr>
        </p:nvSpPr>
        <p:spPr/>
        <p:txBody>
          <a:bodyPr/>
          <a:lstStyle/>
          <a:p>
            <a:fld id="{DF3FF5F3-F32D-46DB-8246-D2FFE3547BB3}" type="datetime1">
              <a:rPr lang="fr-FR" smtClean="0"/>
              <a:t>20/08/2021</a:t>
            </a:fld>
            <a:endParaRPr lang="fr-FR" dirty="0"/>
          </a:p>
        </p:txBody>
      </p:sp>
      <p:sp>
        <p:nvSpPr>
          <p:cNvPr id="17" name="Espace réservé du pied de page 16"/>
          <p:cNvSpPr>
            <a:spLocks noGrp="1"/>
          </p:cNvSpPr>
          <p:nvPr>
            <p:ph type="ftr" sz="quarter" idx="11"/>
          </p:nvPr>
        </p:nvSpPr>
        <p:spPr/>
        <p:txBody>
          <a:bodyPr/>
          <a:lstStyle/>
          <a:p>
            <a:endParaRPr lang="fr-FR" dirty="0"/>
          </a:p>
        </p:txBody>
      </p:sp>
      <p:sp>
        <p:nvSpPr>
          <p:cNvPr id="29" name="Espace réservé du numéro de diapositive 28"/>
          <p:cNvSpPr>
            <a:spLocks noGrp="1"/>
          </p:cNvSpPr>
          <p:nvPr>
            <p:ph type="sldNum" sz="quarter" idx="12"/>
          </p:nvPr>
        </p:nvSpPr>
        <p:spPr/>
        <p:txBody>
          <a:bodyPr/>
          <a:lstStyle/>
          <a:p>
            <a:fld id="{FA4FA814-4661-486C-A464-4660D8492F37}" type="slidenum">
              <a:rPr lang="fr-FR" smtClean="0"/>
              <a:pPr/>
              <a:t>‹N°›</a:t>
            </a:fld>
            <a:endParaRPr lang="fr-FR" dirty="0"/>
          </a:p>
        </p:txBody>
      </p:sp>
      <p:sp>
        <p:nvSpPr>
          <p:cNvPr id="9" name="Sous-titr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a:t>Cliquez pour modifier le style des sous-titres du masque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D5EE7B5F-2720-4DA2-A250-BAD75D5D620E}" type="datetime1">
              <a:rPr lang="fr-FR" smtClean="0"/>
              <a:t>20/08/2021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FA4FA814-4661-486C-A464-4660D8492F37}" type="slidenum">
              <a:rPr lang="fr-FR" smtClean="0"/>
              <a:pPr/>
              <a:t>‹N°›</a:t>
            </a:fld>
            <a:endParaRPr lang="fr-F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2A12BA7B-4FF4-438D-B8E4-21BDF686A9AE}" type="datetime1">
              <a:rPr lang="fr-FR" smtClean="0"/>
              <a:t>20/08/2021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FA4FA814-4661-486C-A464-4660D8492F37}" type="slidenum">
              <a:rPr lang="fr-FR" smtClean="0"/>
              <a:pPr/>
              <a:t>‹N°›</a:t>
            </a:fld>
            <a:endParaRPr lang="fr-F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contenu 2"/>
          <p:cNvSpPr>
            <a:spLocks noGrp="1"/>
          </p:cNvSpPr>
          <p:nvPr>
            <p:ph idx="1"/>
          </p:nvPr>
        </p:nvSpPr>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2255B96E-6DC1-4A57-A644-F88A0A1C2E57}" type="datetime1">
              <a:rPr lang="fr-FR" smtClean="0"/>
              <a:t>20/08/2021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FA4FA814-4661-486C-A464-4660D8492F37}" type="slidenum">
              <a:rPr lang="fr-FR" smtClean="0"/>
              <a:pPr/>
              <a:t>‹N°›</a:t>
            </a:fld>
            <a:endParaRPr lang="fr-F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3">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fr-FR"/>
              <a:t>Cliquez pour modifier le style du titre</a:t>
            </a:r>
            <a:endParaRPr kumimoji="0" lang="en-US"/>
          </a:p>
        </p:txBody>
      </p:sp>
      <p:sp>
        <p:nvSpPr>
          <p:cNvPr id="3" name="Espace réservé du texte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a:t>Cliquez pour modifier les styles du texte du masque</a:t>
            </a:r>
          </a:p>
        </p:txBody>
      </p:sp>
      <p:sp>
        <p:nvSpPr>
          <p:cNvPr id="4" name="Espace réservé de la date 3"/>
          <p:cNvSpPr>
            <a:spLocks noGrp="1"/>
          </p:cNvSpPr>
          <p:nvPr>
            <p:ph type="dt" sz="half" idx="10"/>
          </p:nvPr>
        </p:nvSpPr>
        <p:spPr/>
        <p:txBody>
          <a:bodyPr/>
          <a:lstStyle/>
          <a:p>
            <a:fld id="{11D6E9EF-4E5E-4ABE-AC1B-D61B64FB333B}" type="datetime1">
              <a:rPr lang="fr-FR" smtClean="0"/>
              <a:t>20/08/2021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7924800" y="6416675"/>
            <a:ext cx="762000" cy="365125"/>
          </a:xfrm>
        </p:spPr>
        <p:txBody>
          <a:bodyPr/>
          <a:lstStyle/>
          <a:p>
            <a:fld id="{FA4FA814-4661-486C-A464-4660D8492F37}" type="slidenum">
              <a:rPr lang="fr-FR" smtClean="0"/>
              <a:pPr/>
              <a:t>‹N°›</a:t>
            </a:fld>
            <a:endParaRPr lang="fr-FR"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contenu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5" name="Espace réservé de la date 4"/>
          <p:cNvSpPr>
            <a:spLocks noGrp="1"/>
          </p:cNvSpPr>
          <p:nvPr>
            <p:ph type="dt" sz="half" idx="10"/>
          </p:nvPr>
        </p:nvSpPr>
        <p:spPr/>
        <p:txBody>
          <a:bodyPr/>
          <a:lstStyle/>
          <a:p>
            <a:fld id="{6ADC43CF-666B-486E-B37A-3415FB55BC11}" type="datetime1">
              <a:rPr lang="fr-FR" smtClean="0"/>
              <a:t>20/08/2021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FA4FA814-4661-486C-A464-4660D8492F37}" type="slidenum">
              <a:rPr lang="fr-FR" smtClean="0"/>
              <a:pPr/>
              <a:t>‹N°›</a:t>
            </a:fld>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29600" cy="1143000"/>
          </a:xfrm>
        </p:spPr>
        <p:txBody>
          <a:bodyPr anchor="ctr"/>
          <a:lstStyle>
            <a:lvl1pPr>
              <a:defRPr/>
            </a:lvl1pPr>
          </a:lstStyle>
          <a:p>
            <a:r>
              <a:rPr kumimoji="0" lang="fr-FR"/>
              <a:t>Cliquez pour modifier le style du titre</a:t>
            </a:r>
            <a:endParaRPr kumimoji="0" lang="en-US"/>
          </a:p>
        </p:txBody>
      </p:sp>
      <p:sp>
        <p:nvSpPr>
          <p:cNvPr id="3" name="Espace réservé du texte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FR"/>
              <a:t>Cliquez pour modifier les styles du texte du masque</a:t>
            </a:r>
          </a:p>
        </p:txBody>
      </p:sp>
      <p:sp>
        <p:nvSpPr>
          <p:cNvPr id="4" name="Espace réservé du texte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FR"/>
              <a:t>Cliquez pour modifier les styles du texte du masque</a:t>
            </a:r>
          </a:p>
        </p:txBody>
      </p:sp>
      <p:sp>
        <p:nvSpPr>
          <p:cNvPr id="5" name="Espace réservé du contenu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6" name="Espace réservé du contenu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e la date 6"/>
          <p:cNvSpPr>
            <a:spLocks noGrp="1"/>
          </p:cNvSpPr>
          <p:nvPr>
            <p:ph type="dt" sz="half" idx="10"/>
          </p:nvPr>
        </p:nvSpPr>
        <p:spPr/>
        <p:txBody>
          <a:bodyPr/>
          <a:lstStyle/>
          <a:p>
            <a:fld id="{2D6AD22A-B18F-48CB-8310-A91E9B4C898E}" type="datetime1">
              <a:rPr lang="fr-FR" smtClean="0"/>
              <a:t>20/08/2021</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FA4FA814-4661-486C-A464-4660D8492F37}" type="slidenum">
              <a:rPr lang="fr-FR" smtClean="0"/>
              <a:pPr/>
              <a:t>‹N°›</a:t>
            </a:fld>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e la date 2"/>
          <p:cNvSpPr>
            <a:spLocks noGrp="1"/>
          </p:cNvSpPr>
          <p:nvPr>
            <p:ph type="dt" sz="half" idx="10"/>
          </p:nvPr>
        </p:nvSpPr>
        <p:spPr/>
        <p:txBody>
          <a:bodyPr/>
          <a:lstStyle/>
          <a:p>
            <a:fld id="{B6885F3D-851C-4DD2-B16C-A9820E2599FA}" type="datetime1">
              <a:rPr lang="fr-FR" smtClean="0"/>
              <a:t>20/08/2021</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FA4FA814-4661-486C-A464-4660D8492F37}" type="slidenum">
              <a:rPr lang="fr-FR" smtClean="0"/>
              <a:pPr/>
              <a:t>‹N°›</a:t>
            </a:fld>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D60F8235-DC09-4A9F-83E9-9164CDC580A5}" type="datetime1">
              <a:rPr lang="fr-FR" smtClean="0"/>
              <a:t>20/08/2021</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FA4FA814-4661-486C-A464-4660D8492F37}" type="slidenum">
              <a:rPr lang="fr-FR" smtClean="0"/>
              <a:pPr/>
              <a:t>‹N°›</a:t>
            </a:fld>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fr-FR"/>
              <a:t>Cliquez pour modifier le style du titre</a:t>
            </a:r>
            <a:endParaRPr kumimoji="0" lang="en-US"/>
          </a:p>
        </p:txBody>
      </p:sp>
      <p:sp>
        <p:nvSpPr>
          <p:cNvPr id="3" name="Espace réservé du texte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fr-FR"/>
              <a:t>Cliquez pour modifier les styles du texte du masque</a:t>
            </a:r>
          </a:p>
        </p:txBody>
      </p:sp>
      <p:sp>
        <p:nvSpPr>
          <p:cNvPr id="4" name="Espace réservé du contenu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5" name="Espace réservé de la date 4"/>
          <p:cNvSpPr>
            <a:spLocks noGrp="1"/>
          </p:cNvSpPr>
          <p:nvPr>
            <p:ph type="dt" sz="half" idx="10"/>
          </p:nvPr>
        </p:nvSpPr>
        <p:spPr/>
        <p:txBody>
          <a:bodyPr/>
          <a:lstStyle/>
          <a:p>
            <a:fld id="{46A85C82-99CA-41BA-BC9F-7A94E29B38D9}" type="datetime1">
              <a:rPr lang="fr-FR" smtClean="0"/>
              <a:t>20/08/2021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FA4FA814-4661-486C-A464-4660D8492F37}" type="slidenum">
              <a:rPr lang="fr-FR" smtClean="0"/>
              <a:pPr/>
              <a:t>‹N°›</a:t>
            </a:fld>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fr-FR"/>
              <a:t>Cliquez pour modifier le style du titre</a:t>
            </a:r>
            <a:endParaRPr kumimoji="0" lang="en-US"/>
          </a:p>
        </p:txBody>
      </p:sp>
      <p:sp>
        <p:nvSpPr>
          <p:cNvPr id="3" name="Espace réservé pour une image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fr-FR" dirty="0">
                <a:solidFill>
                  <a:schemeClr val="lt1"/>
                </a:solidFill>
                <a:latin typeface="+mn-lt"/>
                <a:ea typeface="+mn-ea"/>
                <a:cs typeface="+mn-cs"/>
              </a:rPr>
              <a:t>Cliquez sur l'icône pour ajouter une image</a:t>
            </a:r>
            <a:endParaRPr kumimoji="0" lang="en-US" dirty="0">
              <a:solidFill>
                <a:schemeClr val="lt1"/>
              </a:solidFill>
              <a:latin typeface="+mn-lt"/>
              <a:ea typeface="+mn-ea"/>
              <a:cs typeface="+mn-cs"/>
            </a:endParaRPr>
          </a:p>
        </p:txBody>
      </p:sp>
      <p:sp>
        <p:nvSpPr>
          <p:cNvPr id="4" name="Espace réservé du texte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fr-FR"/>
              <a:t>Cliquez pour modifier les styles du texte du masque</a:t>
            </a:r>
          </a:p>
        </p:txBody>
      </p:sp>
      <p:sp>
        <p:nvSpPr>
          <p:cNvPr id="5" name="Espace réservé de la date 4"/>
          <p:cNvSpPr>
            <a:spLocks noGrp="1"/>
          </p:cNvSpPr>
          <p:nvPr>
            <p:ph type="dt" sz="half" idx="10"/>
          </p:nvPr>
        </p:nvSpPr>
        <p:spPr/>
        <p:txBody>
          <a:bodyPr/>
          <a:lstStyle/>
          <a:p>
            <a:fld id="{8BAE264B-9AB8-4E06-9D97-5F68041669D2}" type="datetime1">
              <a:rPr lang="fr-FR" smtClean="0"/>
              <a:t>20/08/2021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FA4FA814-4661-486C-A464-4660D8492F37}" type="slidenum">
              <a:rPr lang="fr-FR" smtClean="0"/>
              <a:pPr/>
              <a:t>‹N°›</a:t>
            </a:fld>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Espace réservé du titre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fr-FR"/>
              <a:t>Cliquez pour modifier le style du titre</a:t>
            </a:r>
            <a:endParaRPr kumimoji="0" lang="en-US"/>
          </a:p>
        </p:txBody>
      </p:sp>
      <p:sp>
        <p:nvSpPr>
          <p:cNvPr id="13" name="Espace réservé du texte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fr-FR"/>
              <a:t>Cliquez pour modifier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14" name="Espace réservé de la date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2195A1A7-41E0-4A2A-B44A-406AA58B4E9D}" type="datetime1">
              <a:rPr lang="fr-FR" smtClean="0"/>
              <a:t>20/08/2021</a:t>
            </a:fld>
            <a:endParaRPr lang="fr-FR" dirty="0"/>
          </a:p>
        </p:txBody>
      </p:sp>
      <p:sp>
        <p:nvSpPr>
          <p:cNvPr id="3" name="Espace réservé du pied de page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fr-FR" dirty="0"/>
          </a:p>
        </p:txBody>
      </p:sp>
      <p:sp>
        <p:nvSpPr>
          <p:cNvPr id="23" name="Espace réservé du numéro de diapositive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FA4FA814-4661-486C-A464-4660D8492F37}" type="slidenum">
              <a:rPr lang="fr-FR" smtClean="0"/>
              <a:pPr/>
              <a:t>‹N°›</a:t>
            </a:fld>
            <a:endParaRPr lang="fr-FR" dirty="0"/>
          </a:p>
        </p:txBody>
      </p:sp>
    </p:spTree>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hdr="0" ftr="0"/>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2" Type="http://schemas.openxmlformats.org/officeDocument/2006/relationships/hyperlink" Target="https://world.openfoodfacts.org/data/data-fields.txt"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403648" y="548680"/>
            <a:ext cx="7340352" cy="4968552"/>
          </a:xfrm>
        </p:spPr>
        <p:txBody>
          <a:bodyPr>
            <a:noAutofit/>
          </a:bodyPr>
          <a:lstStyle/>
          <a:p>
            <a:r>
              <a:rPr lang="fr-FR" b="0" dirty="0" smtClean="0"/>
              <a:t>PROJET  N°3 :</a:t>
            </a:r>
            <a:br>
              <a:rPr lang="fr-FR" b="0" dirty="0" smtClean="0"/>
            </a:br>
            <a:r>
              <a:rPr lang="fr-FR" b="0" dirty="0" smtClean="0"/>
              <a:t>CONCEPTION D’UNE APPLICATION POUR LA SANTE PUBLIQUE</a:t>
            </a:r>
            <a:r>
              <a:rPr lang="fr-FR" b="0" dirty="0"/>
              <a:t/>
            </a:r>
            <a:br>
              <a:rPr lang="fr-FR" b="0" dirty="0"/>
            </a:br>
            <a:r>
              <a:rPr lang="fr-FR" b="0" dirty="0"/>
              <a:t/>
            </a:r>
            <a:br>
              <a:rPr lang="fr-FR" b="0" dirty="0"/>
            </a:br>
            <a:r>
              <a:rPr lang="fr-FR" b="0" dirty="0"/>
              <a:t>        </a:t>
            </a:r>
          </a:p>
        </p:txBody>
      </p:sp>
      <p:sp>
        <p:nvSpPr>
          <p:cNvPr id="7" name="Espace réservé de la date 6"/>
          <p:cNvSpPr>
            <a:spLocks noGrp="1"/>
          </p:cNvSpPr>
          <p:nvPr>
            <p:ph type="dt" sz="half" idx="10"/>
          </p:nvPr>
        </p:nvSpPr>
        <p:spPr>
          <a:xfrm>
            <a:off x="231304" y="5853919"/>
            <a:ext cx="2808312" cy="888104"/>
          </a:xfrm>
        </p:spPr>
        <p:txBody>
          <a:bodyPr/>
          <a:lstStyle/>
          <a:p>
            <a:fld id="{0D093B52-5021-4553-A8FC-82D48AE93E88}" type="datetime1">
              <a:rPr lang="fr-FR" b="1" smtClean="0"/>
              <a:t>20/08/2021</a:t>
            </a:fld>
            <a:endParaRPr lang="fr-FR" b="1" dirty="0"/>
          </a:p>
        </p:txBody>
      </p:sp>
      <p:sp>
        <p:nvSpPr>
          <p:cNvPr id="5" name="Espace réservé du numéro de diapositive 4"/>
          <p:cNvSpPr>
            <a:spLocks noGrp="1"/>
          </p:cNvSpPr>
          <p:nvPr>
            <p:ph type="sldNum" sz="quarter" idx="12"/>
          </p:nvPr>
        </p:nvSpPr>
        <p:spPr/>
        <p:txBody>
          <a:bodyPr>
            <a:normAutofit fontScale="77500" lnSpcReduction="20000"/>
          </a:bodyPr>
          <a:lstStyle/>
          <a:p>
            <a:fld id="{FA4FA814-4661-486C-A464-4660D8492F37}" type="slidenum">
              <a:rPr lang="fr-FR" sz="2800" b="1" smtClean="0">
                <a:solidFill>
                  <a:schemeClr val="tx1"/>
                </a:solidFill>
              </a:rPr>
              <a:pPr/>
              <a:t>1</a:t>
            </a:fld>
            <a:endParaRPr lang="fr-FR" sz="2800" b="1" dirty="0">
              <a:solidFill>
                <a:schemeClr val="tx1"/>
              </a:solidFill>
            </a:endParaRPr>
          </a:p>
        </p:txBody>
      </p:sp>
      <p:sp>
        <p:nvSpPr>
          <p:cNvPr id="3" name="Sous-titre 2"/>
          <p:cNvSpPr>
            <a:spLocks noGrp="1"/>
          </p:cNvSpPr>
          <p:nvPr>
            <p:ph type="subTitle" idx="1"/>
          </p:nvPr>
        </p:nvSpPr>
        <p:spPr>
          <a:xfrm>
            <a:off x="2747201" y="6350916"/>
            <a:ext cx="6116216" cy="1255688"/>
          </a:xfrm>
        </p:spPr>
        <p:txBody>
          <a:bodyPr>
            <a:normAutofit fontScale="32500" lnSpcReduction="20000"/>
          </a:bodyPr>
          <a:lstStyle/>
          <a:p>
            <a:r>
              <a:rPr lang="fr-FR" sz="7000" b="1" dirty="0"/>
              <a:t> HAMADI ZARROUK</a:t>
            </a:r>
          </a:p>
          <a:p>
            <a:endParaRPr lang="fr-FR" b="1" dirty="0"/>
          </a:p>
          <a:p>
            <a:r>
              <a:rPr lang="fr-FR" b="1" dirty="0"/>
              <a:t> </a:t>
            </a:r>
          </a:p>
          <a:p>
            <a:r>
              <a:rPr lang="fr-FR" b="1" dirty="0"/>
              <a:t> </a:t>
            </a:r>
          </a:p>
          <a:p>
            <a:endParaRPr lang="fr-FR" b="1" dirty="0"/>
          </a:p>
          <a:p>
            <a:r>
              <a:rPr lang="fr-FR" dirty="0"/>
              <a:t> </a:t>
            </a:r>
          </a:p>
        </p:txBody>
      </p:sp>
      <p:sp>
        <p:nvSpPr>
          <p:cNvPr id="1026" name="Litebulb"/>
          <p:cNvSpPr>
            <a:spLocks noEditPoints="1" noChangeArrowheads="1"/>
          </p:cNvSpPr>
          <p:nvPr/>
        </p:nvSpPr>
        <p:spPr bwMode="auto">
          <a:xfrm>
            <a:off x="395537" y="332657"/>
            <a:ext cx="792087" cy="1296143"/>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fr-FR" dirty="0"/>
          </a:p>
        </p:txBody>
      </p:sp>
      <p:graphicFrame>
        <p:nvGraphicFramePr>
          <p:cNvPr id="8" name="Diagramme 7"/>
          <p:cNvGraphicFramePr/>
          <p:nvPr/>
        </p:nvGraphicFramePr>
        <p:xfrm>
          <a:off x="5940152" y="6093296"/>
          <a:ext cx="1440160" cy="391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p:txBody>
          <a:bodyPr/>
          <a:lstStyle/>
          <a:p>
            <a:fld id="{41E385CD-2A8A-4DBB-BA81-CBC4CFA59425}" type="datetime1">
              <a:rPr lang="fr-FR" smtClean="0"/>
              <a:t>20/08/2021</a:t>
            </a:fld>
            <a:endParaRPr lang="fr-FR"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mtClean="0"/>
              <a:pPr/>
              <a:t>10</a:t>
            </a:fld>
            <a:endParaRPr lang="fr-FR" dirty="0"/>
          </a:p>
        </p:txBody>
      </p:sp>
      <p:pic>
        <p:nvPicPr>
          <p:cNvPr id="6" name="Image 5" descr="p301g2.png"/>
          <p:cNvPicPr>
            <a:picLocks noChangeAspect="1"/>
          </p:cNvPicPr>
          <p:nvPr/>
        </p:nvPicPr>
        <p:blipFill>
          <a:blip r:embed="rId2" cstate="print"/>
          <a:stretch>
            <a:fillRect/>
          </a:stretch>
        </p:blipFill>
        <p:spPr>
          <a:xfrm>
            <a:off x="1008880" y="0"/>
            <a:ext cx="7126240"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e la date 6"/>
          <p:cNvSpPr>
            <a:spLocks noGrp="1"/>
          </p:cNvSpPr>
          <p:nvPr>
            <p:ph type="dt" sz="half" idx="10"/>
          </p:nvPr>
        </p:nvSpPr>
        <p:spPr/>
        <p:txBody>
          <a:bodyPr/>
          <a:lstStyle/>
          <a:p>
            <a:fld id="{2BE56B8E-6309-46D5-BFC5-A2ECA2A88AE3}" type="datetime1">
              <a:rPr lang="fr-FR" smtClean="0"/>
              <a:t>20/08/2021</a:t>
            </a:fld>
            <a:endParaRPr lang="fr-FR"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mtClean="0"/>
              <a:pPr/>
              <a:t>11</a:t>
            </a:fld>
            <a:endParaRPr lang="fr-FR" dirty="0"/>
          </a:p>
        </p:txBody>
      </p:sp>
      <p:sp>
        <p:nvSpPr>
          <p:cNvPr id="5" name="ZoneTexte 4"/>
          <p:cNvSpPr txBox="1"/>
          <p:nvPr/>
        </p:nvSpPr>
        <p:spPr>
          <a:xfrm>
            <a:off x="611560" y="332656"/>
            <a:ext cx="8095486" cy="1477328"/>
          </a:xfrm>
          <a:prstGeom prst="rect">
            <a:avLst/>
          </a:prstGeom>
          <a:noFill/>
        </p:spPr>
        <p:txBody>
          <a:bodyPr wrap="none" rtlCol="0">
            <a:spAutoFit/>
          </a:bodyPr>
          <a:lstStyle/>
          <a:p>
            <a:r>
              <a:rPr lang="fr-FR" dirty="0" smtClean="0"/>
              <a:t>Choix des variables quantitatives pertinentes avec un nombre raisonnable de </a:t>
            </a:r>
          </a:p>
          <a:p>
            <a:r>
              <a:rPr lang="fr-FR" dirty="0" smtClean="0"/>
              <a:t>Données.</a:t>
            </a:r>
          </a:p>
          <a:p>
            <a:r>
              <a:rPr lang="fr-FR" dirty="0" smtClean="0"/>
              <a:t>Etablissons leurs boite a moustaches</a:t>
            </a:r>
          </a:p>
          <a:p>
            <a:endParaRPr lang="fr-FR" dirty="0" smtClean="0"/>
          </a:p>
          <a:p>
            <a:r>
              <a:rPr lang="fr-FR" dirty="0" smtClean="0"/>
              <a:t> </a:t>
            </a:r>
            <a:endParaRPr lang="fr-FR" dirty="0"/>
          </a:p>
        </p:txBody>
      </p:sp>
      <p:pic>
        <p:nvPicPr>
          <p:cNvPr id="8" name="Image 7" descr="p3n01g3.png"/>
          <p:cNvPicPr>
            <a:picLocks noChangeAspect="1"/>
          </p:cNvPicPr>
          <p:nvPr/>
        </p:nvPicPr>
        <p:blipFill>
          <a:blip r:embed="rId2" cstate="print"/>
          <a:stretch>
            <a:fillRect/>
          </a:stretch>
        </p:blipFill>
        <p:spPr>
          <a:xfrm>
            <a:off x="425231" y="1700808"/>
            <a:ext cx="8395242" cy="502781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e la date 5"/>
          <p:cNvSpPr>
            <a:spLocks noGrp="1"/>
          </p:cNvSpPr>
          <p:nvPr>
            <p:ph type="dt" sz="half" idx="10"/>
          </p:nvPr>
        </p:nvSpPr>
        <p:spPr/>
        <p:txBody>
          <a:bodyPr/>
          <a:lstStyle/>
          <a:p>
            <a:fld id="{E4D15267-D5E2-4A36-8338-3864BC1D33D0}" type="datetime1">
              <a:rPr lang="fr-FR" smtClean="0"/>
              <a:t>20/08/2021</a:t>
            </a:fld>
            <a:endParaRPr lang="fr-FR"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mtClean="0"/>
              <a:pPr/>
              <a:t>12</a:t>
            </a:fld>
            <a:endParaRPr lang="fr-FR" dirty="0"/>
          </a:p>
        </p:txBody>
      </p:sp>
      <p:sp>
        <p:nvSpPr>
          <p:cNvPr id="5" name="Rectangle 4"/>
          <p:cNvSpPr/>
          <p:nvPr/>
        </p:nvSpPr>
        <p:spPr>
          <a:xfrm>
            <a:off x="431540" y="720705"/>
            <a:ext cx="8208912" cy="2308324"/>
          </a:xfrm>
          <a:prstGeom prst="rect">
            <a:avLst/>
          </a:prstGeom>
        </p:spPr>
        <p:txBody>
          <a:bodyPr wrap="square">
            <a:spAutoFit/>
          </a:bodyPr>
          <a:lstStyle/>
          <a:p>
            <a:pPr marL="342900" indent="-342900" fontAlgn="base">
              <a:spcBef>
                <a:spcPct val="0"/>
              </a:spcBef>
              <a:spcAft>
                <a:spcPct val="0"/>
              </a:spcAft>
              <a:buAutoNum type="alphaLcParenR"/>
            </a:pPr>
            <a:r>
              <a:rPr lang="fr-FR" b="1" u="sng" dirty="0">
                <a:latin typeface="Book Antiqua" panose="02040602050305030304" pitchFamily="18" charset="0"/>
              </a:rPr>
              <a:t>Elimination </a:t>
            </a:r>
            <a:r>
              <a:rPr lang="fr-FR" b="1" u="sng" dirty="0" smtClean="0">
                <a:latin typeface="Book Antiqua" panose="02040602050305030304" pitchFamily="18" charset="0"/>
              </a:rPr>
              <a:t>des  outliers :</a:t>
            </a:r>
          </a:p>
          <a:p>
            <a:pPr marL="342900" indent="-342900" fontAlgn="base">
              <a:spcBef>
                <a:spcPct val="0"/>
              </a:spcBef>
              <a:spcAft>
                <a:spcPct val="0"/>
              </a:spcAft>
              <a:buAutoNum type="alphaLcParenR"/>
            </a:pPr>
            <a:r>
              <a:rPr lang="fr-FR" b="1" u="sng" dirty="0" smtClean="0">
                <a:latin typeface="Book Antiqua" panose="02040602050305030304" pitchFamily="18" charset="0"/>
              </a:rPr>
              <a:t>Apres calculs des IQR </a:t>
            </a:r>
          </a:p>
          <a:p>
            <a:pPr marL="342900" indent="-342900" fontAlgn="base">
              <a:spcBef>
                <a:spcPct val="0"/>
              </a:spcBef>
              <a:spcAft>
                <a:spcPct val="0"/>
              </a:spcAft>
              <a:buAutoNum type="alphaLcParenR"/>
            </a:pPr>
            <a:r>
              <a:rPr lang="fr-FR" b="1" u="sng" dirty="0" smtClean="0">
                <a:latin typeface="Book Antiqua" panose="02040602050305030304" pitchFamily="18" charset="0"/>
              </a:rPr>
              <a:t>Upper band =Q75 + 3IQR</a:t>
            </a:r>
          </a:p>
          <a:p>
            <a:pPr marL="342900" indent="-342900" fontAlgn="base">
              <a:spcBef>
                <a:spcPct val="0"/>
              </a:spcBef>
              <a:spcAft>
                <a:spcPct val="0"/>
              </a:spcAft>
              <a:buAutoNum type="alphaLcParenR"/>
            </a:pPr>
            <a:r>
              <a:rPr lang="fr-FR" b="1" u="sng" dirty="0" smtClean="0">
                <a:latin typeface="Book Antiqua" panose="02040602050305030304" pitchFamily="18" charset="0"/>
              </a:rPr>
              <a:t>Lowerband = Q25- 3IQR</a:t>
            </a:r>
          </a:p>
          <a:p>
            <a:pPr marL="342900" indent="-342900" fontAlgn="base">
              <a:spcBef>
                <a:spcPct val="0"/>
              </a:spcBef>
              <a:spcAft>
                <a:spcPct val="0"/>
              </a:spcAft>
              <a:buAutoNum type="alphaLcParenR"/>
            </a:pPr>
            <a:r>
              <a:rPr lang="fr-FR" b="1" u="sng" dirty="0" smtClean="0">
                <a:latin typeface="Book Antiqua" panose="02040602050305030304" pitchFamily="18" charset="0"/>
              </a:rPr>
              <a:t>Df = Df.loc[(Df[column]&gt;lower band )&amp; (DF[column]&lt; upper band)]</a:t>
            </a:r>
          </a:p>
          <a:p>
            <a:pPr marL="342900" indent="-342900" fontAlgn="base">
              <a:spcBef>
                <a:spcPct val="0"/>
              </a:spcBef>
              <a:spcAft>
                <a:spcPct val="0"/>
              </a:spcAft>
            </a:pPr>
            <a:r>
              <a:rPr lang="fr-FR" b="1" u="sng" dirty="0" smtClean="0">
                <a:latin typeface="Book Antiqua" panose="02040602050305030304" pitchFamily="18" charset="0"/>
              </a:rPr>
              <a:t>  </a:t>
            </a:r>
            <a:endParaRPr lang="fr-FR" b="1" u="sng" dirty="0">
              <a:latin typeface="Book Antiqua" panose="02040602050305030304" pitchFamily="18" charset="0"/>
            </a:endParaRPr>
          </a:p>
          <a:p>
            <a:pPr fontAlgn="base">
              <a:spcBef>
                <a:spcPct val="0"/>
              </a:spcBef>
              <a:spcAft>
                <a:spcPct val="0"/>
              </a:spcAft>
            </a:pPr>
            <a:r>
              <a:rPr lang="en-US" b="1" u="sng" dirty="0" smtClean="0">
                <a:latin typeface="Book Antiqua" panose="02040602050305030304" pitchFamily="18" charset="0"/>
              </a:rPr>
              <a:t>Boites a moustaches après elimination des outliers</a:t>
            </a:r>
          </a:p>
          <a:p>
            <a:pPr fontAlgn="base">
              <a:spcBef>
                <a:spcPct val="0"/>
              </a:spcBef>
              <a:spcAft>
                <a:spcPct val="0"/>
              </a:spcAft>
            </a:pPr>
            <a:endParaRPr lang="en-US" b="1" u="sng" dirty="0">
              <a:latin typeface="Book Antiqua" panose="02040602050305030304" pitchFamily="18" charset="0"/>
            </a:endParaRPr>
          </a:p>
        </p:txBody>
      </p:sp>
      <p:grpSp>
        <p:nvGrpSpPr>
          <p:cNvPr id="7" name="Groupe 6">
            <a:extLst>
              <a:ext uri="{FF2B5EF4-FFF2-40B4-BE49-F238E27FC236}">
                <a16:creationId xmlns:a16="http://schemas.microsoft.com/office/drawing/2014/main" xmlns="" id="{30DC3215-109E-3749-8A98-096A7F2BC0BF}"/>
              </a:ext>
            </a:extLst>
          </p:cNvPr>
          <p:cNvGrpSpPr/>
          <p:nvPr/>
        </p:nvGrpSpPr>
        <p:grpSpPr>
          <a:xfrm>
            <a:off x="431540" y="153858"/>
            <a:ext cx="8280920" cy="466830"/>
            <a:chOff x="0" y="625485"/>
            <a:chExt cx="8280920" cy="466830"/>
          </a:xfrm>
        </p:grpSpPr>
        <p:sp>
          <p:nvSpPr>
            <p:cNvPr id="8" name="Rectangle : coins arrondis 7">
              <a:extLst>
                <a:ext uri="{FF2B5EF4-FFF2-40B4-BE49-F238E27FC236}">
                  <a16:creationId xmlns:a16="http://schemas.microsoft.com/office/drawing/2014/main" xmlns="" id="{3615F190-C900-774A-880A-2DB747D3F279}"/>
                </a:ext>
              </a:extLst>
            </p:cNvPr>
            <p:cNvSpPr/>
            <p:nvPr/>
          </p:nvSpPr>
          <p:spPr>
            <a:xfrm>
              <a:off x="0" y="625485"/>
              <a:ext cx="8280920" cy="466830"/>
            </a:xfrm>
            <a:prstGeom prst="roundRect">
              <a:avLst/>
            </a:prstGeom>
            <a:gradFill rotWithShape="0">
              <a:gsLst>
                <a:gs pos="0">
                  <a:schemeClr val="accent1"/>
                </a:gs>
                <a:gs pos="100000">
                  <a:schemeClr val="bg2">
                    <a:shade val="80000"/>
                  </a:schemeClr>
                </a:gs>
              </a:gsLst>
              <a:path path="circle">
                <a:fillToRect l="50000" t="50000" r="50000" b="50000"/>
              </a:path>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Rectangle : coins arrondis 4">
              <a:extLst>
                <a:ext uri="{FF2B5EF4-FFF2-40B4-BE49-F238E27FC236}">
                  <a16:creationId xmlns:a16="http://schemas.microsoft.com/office/drawing/2014/main" xmlns="" id="{5A409124-B0F7-F247-BE53-4D4D53EEE2F9}"/>
                </a:ext>
              </a:extLst>
            </p:cNvPr>
            <p:cNvSpPr txBox="1"/>
            <p:nvPr/>
          </p:nvSpPr>
          <p:spPr>
            <a:xfrm>
              <a:off x="22789" y="648274"/>
              <a:ext cx="8235342" cy="4212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2000" b="1" kern="1200" dirty="0"/>
                <a:t>CHAPITRE 4 : NETTOYAGE DES DONNEES</a:t>
              </a:r>
            </a:p>
          </p:txBody>
        </p:sp>
      </p:grpSp>
      <p:pic>
        <p:nvPicPr>
          <p:cNvPr id="10" name="Image 9" descr="p03n01g4.png"/>
          <p:cNvPicPr>
            <a:picLocks noChangeAspect="1"/>
          </p:cNvPicPr>
          <p:nvPr/>
        </p:nvPicPr>
        <p:blipFill>
          <a:blip r:embed="rId2" cstate="print"/>
          <a:stretch>
            <a:fillRect/>
          </a:stretch>
        </p:blipFill>
        <p:spPr>
          <a:xfrm>
            <a:off x="1115617" y="2913387"/>
            <a:ext cx="5904656" cy="357195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e la date 4"/>
          <p:cNvSpPr>
            <a:spLocks noGrp="1"/>
          </p:cNvSpPr>
          <p:nvPr>
            <p:ph type="dt" sz="half" idx="10"/>
          </p:nvPr>
        </p:nvSpPr>
        <p:spPr/>
        <p:txBody>
          <a:bodyPr/>
          <a:lstStyle/>
          <a:p>
            <a:fld id="{20D2F3A3-31D5-4765-947A-8AAB9C17CF50}" type="datetime1">
              <a:rPr lang="fr-FR" smtClean="0"/>
              <a:t>20/08/2021</a:t>
            </a:fld>
            <a:endParaRPr lang="fr-FR"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mtClean="0"/>
              <a:pPr/>
              <a:t>13</a:t>
            </a:fld>
            <a:endParaRPr lang="fr-FR" dirty="0"/>
          </a:p>
        </p:txBody>
      </p:sp>
      <p:sp>
        <p:nvSpPr>
          <p:cNvPr id="2" name="ZoneTexte 1">
            <a:extLst>
              <a:ext uri="{FF2B5EF4-FFF2-40B4-BE49-F238E27FC236}">
                <a16:creationId xmlns:a16="http://schemas.microsoft.com/office/drawing/2014/main" xmlns="" id="{DC28A7A9-990C-4041-99CF-D48DF55824F6}"/>
              </a:ext>
            </a:extLst>
          </p:cNvPr>
          <p:cNvSpPr txBox="1"/>
          <p:nvPr/>
        </p:nvSpPr>
        <p:spPr>
          <a:xfrm>
            <a:off x="2051720" y="188640"/>
            <a:ext cx="6912768" cy="2215991"/>
          </a:xfrm>
          <a:prstGeom prst="rect">
            <a:avLst/>
          </a:prstGeom>
          <a:noFill/>
        </p:spPr>
        <p:txBody>
          <a:bodyPr wrap="square" rtlCol="0">
            <a:spAutoFit/>
          </a:bodyPr>
          <a:lstStyle/>
          <a:p>
            <a:r>
              <a:rPr lang="fr-FR" sz="2400" b="1" dirty="0" smtClean="0">
                <a:ln w="50800"/>
                <a:latin typeface="Arial Unicode MS" pitchFamily="34" charset="-128"/>
                <a:cs typeface="Courier New" pitchFamily="49" charset="0"/>
              </a:rPr>
              <a:t>    CHAPITRE 5 : MISE EN PLACE DE           L’ENVIRONNEMENT  PYTHON </a:t>
            </a:r>
          </a:p>
          <a:p>
            <a:r>
              <a:rPr lang="fr-FR" sz="2400" b="1" dirty="0" smtClean="0">
                <a:ln w="50800"/>
                <a:latin typeface="Arial Unicode MS" pitchFamily="34" charset="-128"/>
                <a:cs typeface="Courier New" pitchFamily="49" charset="0"/>
              </a:rPr>
              <a:t>           DU DEUXIEME    NOTEBOOK</a:t>
            </a:r>
          </a:p>
          <a:p>
            <a:endParaRPr lang="fr-FR" sz="2400" b="1" dirty="0" smtClean="0">
              <a:ln w="50800"/>
              <a:latin typeface="Arial Unicode MS" pitchFamily="34" charset="-128"/>
              <a:cs typeface="Courier New" pitchFamily="49" charset="0"/>
            </a:endParaRPr>
          </a:p>
          <a:p>
            <a:endParaRPr lang="fr-FR" sz="2400" b="1" dirty="0">
              <a:ln w="50800"/>
              <a:latin typeface="Arial" pitchFamily="34" charset="0"/>
              <a:cs typeface="Arial" pitchFamily="34" charset="0"/>
            </a:endParaRPr>
          </a:p>
          <a:p>
            <a:r>
              <a:rPr lang="fr-FR" dirty="0" smtClean="0"/>
              <a:t>   </a:t>
            </a:r>
            <a:endParaRPr lang="fr-FR" dirty="0"/>
          </a:p>
        </p:txBody>
      </p:sp>
      <p:sp>
        <p:nvSpPr>
          <p:cNvPr id="6" name="ZoneTexte 5"/>
          <p:cNvSpPr txBox="1"/>
          <p:nvPr/>
        </p:nvSpPr>
        <p:spPr>
          <a:xfrm>
            <a:off x="323528" y="1844824"/>
            <a:ext cx="8640960" cy="4524315"/>
          </a:xfrm>
          <a:prstGeom prst="rect">
            <a:avLst/>
          </a:prstGeom>
          <a:noFill/>
        </p:spPr>
        <p:txBody>
          <a:bodyPr wrap="square" rtlCol="0">
            <a:spAutoFit/>
          </a:bodyPr>
          <a:lstStyle/>
          <a:p>
            <a:pPr lvl="0"/>
            <a:r>
              <a:rPr lang="fr-FR" dirty="0" smtClean="0"/>
              <a:t>a)Préparation de l’environnement python  </a:t>
            </a:r>
            <a:endParaRPr lang="en-US" dirty="0" smtClean="0"/>
          </a:p>
          <a:p>
            <a:pPr lvl="0"/>
            <a:endParaRPr lang="fr-FR" dirty="0" smtClean="0"/>
          </a:p>
          <a:p>
            <a:pPr lvl="0"/>
            <a:r>
              <a:rPr lang="fr-FR" dirty="0" smtClean="0"/>
              <a:t>b) Définition des fonction de base usuelles</a:t>
            </a:r>
          </a:p>
          <a:p>
            <a:pPr lvl="0"/>
            <a:endParaRPr lang="fr-FR" dirty="0" smtClean="0"/>
          </a:p>
          <a:p>
            <a:pPr lvl="0"/>
            <a:r>
              <a:rPr lang="fr-FR" dirty="0" smtClean="0"/>
              <a:t>c) Import de la base de données nettoyée du premier notebook</a:t>
            </a:r>
          </a:p>
          <a:p>
            <a:pPr lvl="0"/>
            <a:endParaRPr lang="fr-FR" dirty="0" smtClean="0"/>
          </a:p>
          <a:p>
            <a:pPr lvl="0"/>
            <a:r>
              <a:rPr lang="fr-FR" dirty="0" smtClean="0"/>
              <a:t>d) Rappel de l’analyse univariée  du notebook premier</a:t>
            </a:r>
          </a:p>
          <a:p>
            <a:pPr lvl="0"/>
            <a:endParaRPr lang="fr-FR" dirty="0" smtClean="0"/>
          </a:p>
          <a:p>
            <a:r>
              <a:rPr lang="fr-FR" dirty="0" smtClean="0"/>
              <a:t> : Analyse univariée</a:t>
            </a:r>
          </a:p>
          <a:p>
            <a:r>
              <a:rPr lang="fr-FR" dirty="0" smtClean="0"/>
              <a:t>Dans cette partie, nous reprenons quelques éléments d'analyse univariée menée sur les variables quantitatives de notre dataset. Il s'agit dans un premier temps d'un graphique boite à moustache qui nous permet d'avoir une idée générale sur la distribution de chaque variable.</a:t>
            </a:r>
          </a:p>
          <a:p>
            <a:endParaRPr lang="fr-FR" dirty="0" smtClean="0"/>
          </a:p>
          <a:p>
            <a:r>
              <a:rPr lang="fr-FR" dirty="0" smtClean="0"/>
              <a:t/>
            </a:r>
            <a:br>
              <a:rPr lang="fr-FR" dirty="0" smtClean="0"/>
            </a:br>
            <a:endParaRPr lang="fr-F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C9D8770-F18F-441A-8DF5-0EFE26855ADC}" type="datetime1">
              <a:rPr lang="fr-FR" smtClean="0"/>
              <a:t>20/08/2021</a:t>
            </a:fld>
            <a:endParaRPr lang="fr-FR"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mtClean="0"/>
              <a:pPr/>
              <a:t>14</a:t>
            </a:fld>
            <a:endParaRPr lang="fr-FR" dirty="0"/>
          </a:p>
        </p:txBody>
      </p:sp>
      <p:pic>
        <p:nvPicPr>
          <p:cNvPr id="5" name="Image 4" descr="P03N02G1.png"/>
          <p:cNvPicPr>
            <a:picLocks noChangeAspect="1"/>
          </p:cNvPicPr>
          <p:nvPr/>
        </p:nvPicPr>
        <p:blipFill>
          <a:blip r:embed="rId2" cstate="print"/>
          <a:stretch>
            <a:fillRect/>
          </a:stretch>
        </p:blipFill>
        <p:spPr>
          <a:xfrm>
            <a:off x="179512" y="0"/>
            <a:ext cx="8506722" cy="674136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e la date 5"/>
          <p:cNvSpPr>
            <a:spLocks noGrp="1"/>
          </p:cNvSpPr>
          <p:nvPr>
            <p:ph type="dt" sz="half" idx="10"/>
          </p:nvPr>
        </p:nvSpPr>
        <p:spPr/>
        <p:txBody>
          <a:bodyPr/>
          <a:lstStyle/>
          <a:p>
            <a:fld id="{15D66280-5B31-435C-BCA5-7579F91AEF40}" type="datetime1">
              <a:rPr lang="fr-FR" b="1" smtClean="0"/>
              <a:t>20/08/2021</a:t>
            </a:fld>
            <a:endParaRPr lang="fr-FR" b="1"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z="1400" b="1" smtClean="0">
                <a:solidFill>
                  <a:schemeClr val="tx1"/>
                </a:solidFill>
              </a:rPr>
              <a:pPr/>
              <a:t>15</a:t>
            </a:fld>
            <a:endParaRPr lang="fr-FR" sz="1400" b="1" dirty="0">
              <a:solidFill>
                <a:schemeClr val="tx1"/>
              </a:solidFill>
            </a:endParaRPr>
          </a:p>
        </p:txBody>
      </p:sp>
      <p:pic>
        <p:nvPicPr>
          <p:cNvPr id="5" name="Image 4" descr="P3N2G2.png"/>
          <p:cNvPicPr>
            <a:picLocks noChangeAspect="1"/>
          </p:cNvPicPr>
          <p:nvPr/>
        </p:nvPicPr>
        <p:blipFill>
          <a:blip r:embed="rId2" cstate="print"/>
          <a:stretch>
            <a:fillRect/>
          </a:stretch>
        </p:blipFill>
        <p:spPr>
          <a:xfrm>
            <a:off x="401594" y="0"/>
            <a:ext cx="8340811"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EA7995E-7D4E-41C0-9BC8-B1369867E8D2}" type="datetime1">
              <a:rPr lang="fr-FR" smtClean="0"/>
              <a:t>20/08/2021</a:t>
            </a:fld>
            <a:endParaRPr lang="fr-FR" dirty="0"/>
          </a:p>
        </p:txBody>
      </p:sp>
      <p:sp>
        <p:nvSpPr>
          <p:cNvPr id="44033" name="Rectangle 1"/>
          <p:cNvSpPr>
            <a:spLocks noChangeArrowheads="1"/>
          </p:cNvSpPr>
          <p:nvPr/>
        </p:nvSpPr>
        <p:spPr bwMode="auto">
          <a:xfrm>
            <a:off x="0" y="138499"/>
            <a:ext cx="9144000" cy="297004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fr-FR" sz="1900" b="1" u="sng" dirty="0" smtClean="0">
                <a:latin typeface="Book Antiqua" panose="02040602050305030304" pitchFamily="18" charset="0"/>
              </a:rPr>
              <a:t>                             ANALYSE  MULTIVARIEE </a:t>
            </a:r>
          </a:p>
          <a:p>
            <a:pPr fontAlgn="base">
              <a:spcBef>
                <a:spcPct val="0"/>
              </a:spcBef>
              <a:spcAft>
                <a:spcPct val="0"/>
              </a:spcAft>
            </a:pPr>
            <a:r>
              <a:rPr lang="fr-FR" sz="1900" b="1" u="sng" dirty="0" smtClean="0">
                <a:latin typeface="Book Antiqua" panose="02040602050305030304" pitchFamily="18" charset="0"/>
              </a:rPr>
              <a:t> </a:t>
            </a:r>
          </a:p>
          <a:p>
            <a:pPr fontAlgn="base">
              <a:spcBef>
                <a:spcPct val="0"/>
              </a:spcBef>
              <a:spcAft>
                <a:spcPct val="0"/>
              </a:spcAft>
            </a:pPr>
            <a:r>
              <a:rPr lang="fr-FR" sz="1900" b="1" u="sng" dirty="0" smtClean="0">
                <a:latin typeface="Book Antiqua" panose="02040602050305030304" pitchFamily="18" charset="0"/>
              </a:rPr>
              <a:t> Etude </a:t>
            </a:r>
            <a:r>
              <a:rPr lang="fr-FR" sz="1900" b="1" u="sng" dirty="0">
                <a:latin typeface="Book Antiqua" panose="02040602050305030304" pitchFamily="18" charset="0"/>
              </a:rPr>
              <a:t>de la corrélation entre ces variables </a:t>
            </a:r>
            <a:endParaRPr lang="en-US" sz="1900" b="1" u="sng" dirty="0">
              <a:latin typeface="Book Antiqua" panose="02040602050305030304" pitchFamily="18" charset="0"/>
            </a:endParaRPr>
          </a:p>
          <a:p>
            <a:pPr marL="0" marR="0" lvl="0" indent="0" algn="l" defTabSz="914400" rtl="0" eaLnBrk="1" fontAlgn="base" latinLnBrk="0" hangingPunct="1">
              <a:lnSpc>
                <a:spcPct val="100000"/>
              </a:lnSpc>
              <a:spcBef>
                <a:spcPct val="0"/>
              </a:spcBef>
              <a:spcAft>
                <a:spcPct val="0"/>
              </a:spcAft>
              <a:buClrTx/>
              <a:buSzTx/>
              <a:tabLst/>
            </a:pPr>
            <a:endParaRPr kumimoji="0" lang="fr-FR" b="0" i="0" u="none" strike="noStrike" cap="none" normalizeH="0" baseline="0" dirty="0">
              <a:ln>
                <a:noFill/>
              </a:ln>
              <a:solidFill>
                <a:schemeClr val="tx1"/>
              </a:solidFill>
              <a:effectLst/>
              <a:latin typeface="Book Antiqua" panose="02040602050305030304" pitchFamily="18" charset="0"/>
              <a:ea typeface="Constantia" pitchFamily="18" charset="0"/>
              <a:cs typeface="Times New Roman" pitchFamily="18" charset="0"/>
            </a:endParaRPr>
          </a:p>
          <a:p>
            <a:pPr lvl="0" fontAlgn="base">
              <a:spcBef>
                <a:spcPct val="0"/>
              </a:spcBef>
              <a:spcAft>
                <a:spcPct val="0"/>
              </a:spcAft>
            </a:pPr>
            <a:r>
              <a:rPr lang="fr-FR" dirty="0" smtClean="0"/>
              <a:t> Nous nous intéressons dans cette section à la recherche de relations de corrélation linéaires possibles entre nos variables quantitatives. En effet, si nos variables sont corrélées ,   on n'expliquera qu'une partie de la variance totale du nuage de points . Si tel est le cas, nous aurons besoin d'un procédé qui permet de décorreler  les variables explicatives et de projeter le nuage d'ingrédients sur les axes  décorrelés.</a:t>
            </a:r>
          </a:p>
          <a:p>
            <a:pPr lvl="0" fontAlgn="base">
              <a:spcBef>
                <a:spcPct val="0"/>
              </a:spcBef>
              <a:spcAft>
                <a:spcPct val="0"/>
              </a:spcAft>
            </a:pPr>
            <a:endParaRPr lang="fr-FR" dirty="0">
              <a:latin typeface="Book Antiqua" panose="0204060205030503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400" b="0" i="0" u="none" strike="noStrike" cap="none" normalizeH="0" baseline="0" dirty="0">
              <a:ln>
                <a:noFill/>
              </a:ln>
              <a:solidFill>
                <a:schemeClr val="tx1"/>
              </a:solidFill>
              <a:effectLst/>
              <a:latin typeface="Arial" pitchFamily="34" charset="0"/>
              <a:cs typeface="Arial" pitchFamily="34" charset="0"/>
            </a:endParaRPr>
          </a:p>
        </p:txBody>
      </p:sp>
      <p:sp>
        <p:nvSpPr>
          <p:cNvPr id="5" name="Espace réservé du numéro de diapositive 4">
            <a:extLst>
              <a:ext uri="{FF2B5EF4-FFF2-40B4-BE49-F238E27FC236}">
                <a16:creationId xmlns:a16="http://schemas.microsoft.com/office/drawing/2014/main" xmlns="" id="{38A26D69-2AFD-E843-ABF9-47F4DBAC2232}"/>
              </a:ext>
            </a:extLst>
          </p:cNvPr>
          <p:cNvSpPr>
            <a:spLocks noGrp="1"/>
          </p:cNvSpPr>
          <p:nvPr>
            <p:ph type="sldNum" sz="quarter" idx="12"/>
          </p:nvPr>
        </p:nvSpPr>
        <p:spPr/>
        <p:txBody>
          <a:bodyPr/>
          <a:lstStyle/>
          <a:p>
            <a:fld id="{FA4FA814-4661-486C-A464-4660D8492F37}" type="slidenum">
              <a:rPr lang="fr-FR" smtClean="0"/>
              <a:pPr/>
              <a:t>16</a:t>
            </a:fld>
            <a:endParaRPr lang="fr-FR" dirty="0"/>
          </a:p>
        </p:txBody>
      </p:sp>
      <p:pic>
        <p:nvPicPr>
          <p:cNvPr id="6" name="Image 5" descr="P3N2G3.png"/>
          <p:cNvPicPr>
            <a:picLocks noChangeAspect="1"/>
          </p:cNvPicPr>
          <p:nvPr/>
        </p:nvPicPr>
        <p:blipFill>
          <a:blip r:embed="rId2" cstate="print"/>
          <a:stretch>
            <a:fillRect/>
          </a:stretch>
        </p:blipFill>
        <p:spPr>
          <a:xfrm>
            <a:off x="0" y="2924944"/>
            <a:ext cx="9144000" cy="393305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4E48357-7195-4779-886A-E394D70E58D7}" type="datetime1">
              <a:rPr lang="fr-FR" smtClean="0"/>
              <a:t>20/08/2021</a:t>
            </a:fld>
            <a:endParaRPr lang="fr-FR"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mtClean="0"/>
              <a:pPr/>
              <a:t>17</a:t>
            </a:fld>
            <a:endParaRPr lang="fr-FR" dirty="0"/>
          </a:p>
        </p:txBody>
      </p:sp>
      <p:sp>
        <p:nvSpPr>
          <p:cNvPr id="142337" name="Rectangle 1"/>
          <p:cNvSpPr>
            <a:spLocks noChangeArrowheads="1"/>
          </p:cNvSpPr>
          <p:nvPr/>
        </p:nvSpPr>
        <p:spPr bwMode="auto">
          <a:xfrm>
            <a:off x="2555776" y="260648"/>
            <a:ext cx="4608512" cy="369332"/>
          </a:xfrm>
          <a:prstGeom prst="rect">
            <a:avLst/>
          </a:prstGeom>
          <a:solidFill>
            <a:schemeClr val="bg1">
              <a:lumMod val="65000"/>
              <a:lumOff val="35000"/>
            </a:schemeClr>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lang="fr-FR" sz="2400" dirty="0" smtClean="0">
                <a:latin typeface="Arial" pitchFamily="34" charset="0"/>
                <a:cs typeface="Arial" pitchFamily="34" charset="0"/>
              </a:rPr>
              <a:t>HEATMAP DE CORRELATION</a:t>
            </a:r>
            <a:endParaRPr kumimoji="0" lang="fr-FR" sz="1000" b="0" i="0" u="none" strike="noStrike" cap="none" normalizeH="0" baseline="0" dirty="0">
              <a:ln>
                <a:noFill/>
              </a:ln>
              <a:solidFill>
                <a:schemeClr val="tx1"/>
              </a:solidFill>
              <a:effectLst/>
              <a:latin typeface="Arial" pitchFamily="34" charset="0"/>
              <a:cs typeface="Arial" pitchFamily="34" charset="0"/>
            </a:endParaRPr>
          </a:p>
        </p:txBody>
      </p:sp>
      <p:pic>
        <p:nvPicPr>
          <p:cNvPr id="6" name="Image 5" descr="P3NG1.png"/>
          <p:cNvPicPr>
            <a:picLocks noChangeAspect="1"/>
          </p:cNvPicPr>
          <p:nvPr/>
        </p:nvPicPr>
        <p:blipFill>
          <a:blip r:embed="rId2" cstate="print"/>
          <a:stretch>
            <a:fillRect/>
          </a:stretch>
        </p:blipFill>
        <p:spPr>
          <a:xfrm>
            <a:off x="875805" y="332656"/>
            <a:ext cx="7392389" cy="619268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C2F6463E-53A5-45C1-9DE5-1F28879986DE}" type="datetime1">
              <a:rPr lang="fr-FR" smtClean="0"/>
              <a:t>20/08/2021</a:t>
            </a:fld>
            <a:endParaRPr lang="fr-FR"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mtClean="0"/>
              <a:pPr/>
              <a:t>18</a:t>
            </a:fld>
            <a:endParaRPr lang="fr-FR" dirty="0"/>
          </a:p>
        </p:txBody>
      </p:sp>
      <p:sp>
        <p:nvSpPr>
          <p:cNvPr id="45058" name="AutoShape 2" descr="data:image/png;base64,iVBORw0KGgoAAAANSUhEUgAAA4YAAAN2CAYAAACl4ZcUAAAABHNCSVQICAgIfAhkiAAAAAlwSFlzAAALEgAACxIB0t1+/AAAADh0RVh0U29mdHdhcmUAbWF0cGxvdGxpYiB2ZXJzaW9uMy4xLjMsIGh0dHA6Ly9tYXRwbG90bGliLm9yZy+AADFEAAAgAElEQVR4nOzdfbgdd1no/e+92sBu8wJtupOU0hCilUIqhLKFgpSDVjRwKm9KoQcREUyrQKj1PMfXA748nEs9mqOAWopgAbUSXhSO1gqiB/CxoKEGaE9VaEnb0DbZCdCkaTekrvv5Y68VVnb3XnvvtWatmbXm+7muufZ6nbln5p6Zde+Z+f0iM5EkSZIk1Vej7AAkSZIkSeWyMJQkSZKkmrMwlCRJkqSaszCUJEmSpJqzMJQkSZKkmrMwlCRJkqSaG6vCcNu2bQk4OAx7WDJz1KGkYcnMUYeShiUzRx1KGpbMHHUocejLwArDiHhXRByIiJs6Xjs9Ij4WEV9s/T1tge9ui4h/i4gvRcTPLXWaBw8eLCJ0aWDMUVWdOaqqM0dVdeaoRtUgzxheA2yb89rPAR/PzHOAj7eenyAiTgJ+D3gu8ATg0oh4wgDjlCRJkqRaG1hhmJmfBL465+UXAO9uPX438MJ5vvpU4EuZeVtmfhP4s9b3JEmSJEkDMOx7DNdn5t0Arb/r5vnMWcCdHc/3tV6TJEmSJA1AFRufiXleW/BmyojYHhG7I2L39PT0AMOSemOOqurMUVWdOaqqM0c1DoZdGO6PiDMBWn8PzPOZfcDZHc8fDdy10Agz8+rMnMrMqcnJyUKDlYpgjqrqzFFVnTmqqjNHNQ6GXRh+BHhl6/ErgQ/P85l/Bs6JiMdGxMOAl7W+J0lS6ZrN5Lbp+7jh1oPcNn0fzWbfLYRrzJkzGibzTb06eVAjjohrgWcDZ0TEPuBNwK8DuyLi1cAdwEtan30U8IeZ+bzMfDAiXgf8DXAS8K7MvHlQcUqStFTNZnL9zfdw5a49zBxrMrGiwc5LtrJtywYajfnuhFDdmTMaJvNN/Rhkq6SXZuaZmbkiMx+dme/MzEOZeVFmntP6+9XWZ+/KzOd1fPe6zPyOzPy2zHzzoGKUJGk59h46evwHF8DMsSZX7trD3kNHS45MVWXOaJjMN/Wjio3PSJJUSfsPzxz/wdU2c6zJgSMzJUWkqjNnNEzmm/phYShJ0hKtXzPBxIoTD50TKxqsWz1RUkSqOnNGw2S+qR8WhpIkLdGmtSvZecnW4z+82vfvbFq7suTIVFXmjIbJfFM/Btb4jCRJ46bRCLZt2cC5Oy7kwJEZ1q2eYNPalTbqoAWZMxom8039sDCUJGkZGo1g8+QqNk+uKjsUjQhzRsNkvqlXXkoqSZIkSTVnYShJkiRJNWdhKEmSJEk1Z2EoSZIkSTVnYShJkiRJNWdhKEmSJEk1V0phGBFviIibIuLmiLhinvefHRH3RsSe1vDGMuKUJEmSpDoYej+GEXEe8BPAU4FvAtdHxF9l5hfnfPRTmXnxsOOTJEmSpLop44zh44FPZ+b9mfkg8AngRSXEIUmSJEminMLwJuBZEbE2Ik4FngecPc/nnh4Rn4uIv46ILcMNUZIkSZLqY+iFYWbeAvwG8DHgeuBzwINzPnYj8JjMfBLwVuAvFhpfRGyPiN0RsXt6enpAUUu9M0dVdeaoqs4cVdWZoxoHpTQ+k5nvzMzzM/NZwFeBL855/3Bm3td6fB2wIiLOWGBcV2fmVGZOTU5ODjx2abnMUVWdOaqqM0dVdeaoxkFZrZKua/3dCLwYuHbO+xsiIlqPn8psnIeGHackSZIk1cHQWyVt+WBErAWOAa/NzK9FxOUAmXkV8MPAT0bEg8ADwMsyM0uKVZIkSZLGWimFYWZeOM9rV3U8fhvwtqEGJUmSJEk1VcqlpJIkSZKk6rAwlCRJkqSaszCUJEmSpJqzMJQkSZKkmrMwlCRJkqSaszCUJEmSpJqzMJQkSZKkmltyYRgRp0XE6kEGI0mSJEkavq6FYUQ8KiLeExH3AgeBmyPijoj45YhYMZwQJUmSJEmDtNgZwz8G3pWZjwBeAnwQeDxwMvB7A45NkiRJkjQEixWGazPz/wBk5oeAZ2Xm0cz8JeBZgw5OkiRJkjR4ixWG0xHxI61LSl8P7AWIiFjCdyVJkiRJI2Cx4u7HgecDHwWeBryu9frpwM/3OtGIeENE3BQRN0fEFfO8HxHxloj4UkR8PiLO73VakiRJkqTuTu72ZmbeAVwyz+uHmL3fcNki4jzgJ4CnAt8Ero+Iv8rML3Z87LnAOa3hacAftP5KkiRJkgrW8+WgEfHGHr/6eODTmXl/Zj4IfAJ40ZzPvAB4T876NPDIiDiz11glSZIkSQvr5z7B1/T4vZuAZ0XE2og4FXgecPacz5wF3NnxfF/rtYeIiO0RsTsidk9PT/cYkjQ45qiqzhxV1ZmjqjpzVONgsX4MDy8wHAEe1csEM/MW4DeAjwHXA58DHpw76fm+usD4rs7Mqcycmpyc7CUkaaDMUVWdOaqqM0dVdeaoxsFiZwy/DpyTmWvmDKuBu3udaGa+MzPPz8xnAV8FvjjnI/s48Szio4G7ep2eJEmSJGlhixWG7wEes8B7f9rrRCNiXevvRuDFwLVzPvIR4EdbrZNeANybmT0XopIkSZKkhS3WKukvdXnvZ/uY7gcjYi1wDHhtZn4tIi5vjfcq4Dpm7z38EnA/8Ko+piVJkiRJ6qJrYThXRKwCvgO4LTO/3utEM/PCeV67quNxAq/tdfySJKkYzWay99BR9h+eYf2aCTatXUmjMV9TABpVruN6c/2rrWthGBG/n5k/1Xr8TGYvH70V+PaIuCwzrxtCjJIkqQTNZnL9zfdw5a49zBxrMrGiwc5LtrJtywZ/OI4J13G9uf7VabF7DC/oePxrwAsz83uA/wT86sCikiRJpdt76OjxH4wAM8eaXLlrD3sPHS05MhXFdVxvrn91Wk4/hmsy80aAzLwNOGkwIUmSpCrYf3jm+A/GtpljTQ4cmSkpIhXNdVxvrn91WqwwPDciPh8RXwC+IyJOA4iIBrBi4NFJkqTSrF8zwcSKE38qTKxosG71REkRqWiu43pz/avTYoXh44EfBC4GzgPua71+OvDGAcYlSZJKtmntSnZesvX4D8f2/Ueb1q4sOTIVxXVcb65/dVqsu4rbF3j9IPChgUQkSZIqodEItm3ZwLk7LuTAkRnWrbbFwnHjOq431786Lau7ik4R8deZ+dwig5EkSdXSaASbJ1exeXJV2aFoQFzH9eb6V9ti3VWcv9BbwNbiw5EkSZIkDdtiZwz/GfgEs4XgXI8sPhxJkiRJ0rAtVhjeAlyWmV+c+0ZE3DmYkCRJkiRJw7RYq6S/3OUzry82FEmSJElSGRZrlfQDXd77i14nGhE/DbwGSOALwKsyc6bj/WcDHwa+3HrpQ5n5q71OT5KkUdZsJnsPHWX/4RnWr7HVQA2PuTc6XFfqVz+tkp6fmTf28L2zgB3AEzLzgYjYBbwMuGbORz+VmRf3Gp8kSeOg2Uyuv/kerty1h5ljzeP9jG3bssEffRooc290uK5UhMUuJe3mJ/v47snAKRFxMnAqcFcf45IkaWztPXT0+I89gJljTa7ctYe9h46WHJnGnbk3OlxXKkLPhWFm/kSP3/sK8FvAHcDdwL2Z+dF5Pvr0iPhcRPx1RGzpNU5JkkbZ/sMzx3/stc0ca3LgyMwC35CKYe6NDteVitC1MIyIx0TEIzqef09E/G5EXBkRD+tlghFxGvAC4LHAo4CVEfEjcz52I/CYzHwS8FZgwfsZI2J7ROyOiN3T09O9hCQNlDmqqjNHq239mgkmVpx4uJ5Y0WDd6omSIho+c7Qc5t7SlZ2jrisVYbEzhruAlQARsRV4P7Nn+p4E/H6P0/w+4MuZOZ2Zx4APAc/o/EBmHs7M+1qPrwNWRMQZ840sM6/OzKnMnJqcnOwxJGlwzFFVnTlabZvWrmTnJVuP/+hr3zu0ae3KkiMbHnO0HObe0pWdo64rFWGxxmdOycz2/X8/ArwrM387IhrAnh6neQdwQUScCjwAXATs7vxARGwA9mdmRsRTmS1gD/U4PUmSRlajEWzbsoFzd1zIgSMzrFtta4MaDnNvdLiuVITFCsPObPpe4OcBMrMZ0VuiZeZnIuIDzF4u+iDwL8DVEXF56/2rgB8GfjIiHmS2eHxZZmZPE5QkacQ1GsHmyVVsnlxVdiiqGXNvdLiu1K/FCsO/a3UncTdwGvB3ABFxJvDNXieamW8C3jTn5as63n8b8LZexy9JkiRJWrrFCsMrgJcCZwLPbN0TCLAB+MVBBibVkZ3TShoV7q9Gh+tK3ZgfautaGLYu3/yzed76PLOd0ksqiJ3TShoV7q9Gh+tK3Zgf6rRYdxVrIuLnI+JtEfH9Mev1wG3AJcMJUaoHO6eVNCrcX40O15W6MT/UabHuKt4LPA74AvAa4KPMNgzzgsx8wYBjk2rFzmkljQr3V6PDdaVuzA91Wuwew82Z+Z0AEfGHwEFgY2YeGXhkUs20O6ft3EHbOa2kKnJ/NTpcV+rG/FCnxc4YthubITP/g9mO6S0KpQGwc1pJo8L91ehwXakb80OdFjtj+KSIONx6HMAprefBbNs0awYanVQjdk4raVS4vxodrit1Y36o02Ktkp40rEAk2TmtpNHh/mp0uK7UjfmhtsVaJb0uIjYNJxRJkiRJUhkWu5T0GuCjEfFu4Dc7OriXJJXEzogljQv3Z0vjctIwLHYp6a6I+CvgjcDuiHgv0Ox4f+eA45MkdbAzYknjwv3Z0ricNCyLtUoKsy2THgUeDqyeM0iShsjOiCWNC/dnS+Ny0rB0PWMYEduAncBHgPMz8/4iJhoRPw28BkjgC8CrMnOm4/0Afhd4HnA/8GOZeWMR05akUdatM2IbDpA0StyfLY3LScOy2BnDXwRekpk/V2BReBawA5jKzPOAk4CXzfnYc4FzWsN24A+KmLYkjbp2Z8Sd7IxY0ihyf7Y0LicNS9fCMDMvzMybBzDdk5ntE/Fk4FTgrjnvvwB4T876NPDIiDhzAHFI0kixM2JJ48L92dK4nDQsi7VKuqCI+MvMvHi538vMr0TEbwF3AA8AH83Mj8752FnAnR3P97Veu3ueOLYze1aRjRs3LjccaeDMURVpEJ0Rm6OqOnN0PI1T5+qDzNFxWk6qtqU0PrOQn+jlSxFxGrNnBB8LPApYGRE/Mvdj83w15xtfZl6dmVOZOTU5OdlLSNJAmaMqWrsz4gs2n8HmyVV9/zgwR1V15uj4Knp/VpZB5+i4LCdV27IKw4hYERFPjoh1mfmQs3dL9H3AlzNzutUv4oeAZ8z5zD7g7I7nj+ahl5tKkiRpjDWbyW3T93HDrQe5bfo+ms15zxOMpTrPu8qxWKukVwFvzcybI+IRwA3AfwCnR8R/zcxre5jmHcAFEXEqs5eSXgTsnvOZjwCvi4g/A54G3NtHISpJkqQRU+f+++o87yrPYmcMOxufeRXw75n5ncBTgP/WywQz8zPAB4Abme2qogFcHRGXR8TlrY9dB9wGfAl4B/BTvUxLkiT/6642c2G01Ln/vmHNu9uEOi3W+Mw3Ox4/B3g/QGbeM9vVYG8y803Am+a8fFXH+wm8tucJSJKE/3XXt5gLo6fO/fcNY97dJjTXYmcMvx4RF0fEk4HvBq4HaHUzccqgg5MkqR91PuOgE5kLo6fO/fcNY97dJjTXYoXhZcDrgD8CrsjMe1qvXwT81SADkySpX93+6656MRdGT5377xvGvLtNaK6ul5Jm5r8D2+Z5/W+AvxlUUJIkFaH9X/fOHz91OeOgE5kLo6fO/fcNY97dJjTXYq2SvpUF+g8EyMwdhUckSVJB2v91n3sPTR3OOOhE5sJoavffN+73FM5n0PPuNqG5Fmt8prMbiV/hoQ3GSJJUWXU+46ATmQvSidwmNNdil5K+u/04Iq7ofC5J0iio8xkHnchckE7kNqFOi50x7GTHJpKksdZsJnsPHWX/4RnWr/G/53VkDmiUmK8q0nIKQ0k14EFGw1aVnLNPr/HQTz6ZA6OlKvuOIvQyL3XM13Fa51W0WOMzR5g9UxjAKRFxuP0Ws/3QrxlwfJKGqI4HGZWrSjm3UJ9e5+640MusRkS/+WQOjI4q7Tv61eu81C1fx2mdV1XXfgwzc3Vmrmn9Pbn1uP3colAaM3Z2q2GrUs7Zp9fo6zefzIHRUaV9R796nZe65es4rfOqWqyDewAi4jsj4iWtYcugg5JUjrodZFS+KuVcu0+vTvbpNVr6zSdzYHRUad/Rr17npW75Ok7rvKq6FoYR8YiI+D/Ah4H/Arwc+EhE/H1E9HTGMCIeFxF7OobDEXHFnM88OyLu7fjMG3uZlqTlqdtBRuWrUs61+/Rqx2OfXqOn33wyB0ZHlfYd/ep1XuqWr+O0zqtqscZnfo3Zvgy/NzObABHRAH4deDPw+uVOMDP/DdjaGtdJwFeAP5/no5/KzIuXO35Jy9e+mfvQ0W/wGz/0RH72g5+vRGe33mQ+/qrUwbJ9ehWnrG2333wa9Rwoa7mXMd0q7Tv61c+8PG79an7/5eez8uEns371w9l4em/LfhSOt+O0zqtqscLw+4AntotCgMxsRsQvAF8oYPoXAbdm5u0FjEtSD+bezP2Ytadw9SumWHFS2EKkBq5qP8Tt06t/ZW67ReTTqOZAWcu9rOlWbd/Rj17mZaHlvvH05RdJo3K8Had1XlWL3WP4zcx8cO6Lrde+UcD0XwZcu8B7T4+Iz0XEX3tfozQ4c2/mvv3QA2x/727Wr5lg8+Sq0na43mReH+0f4hdsPqPUnFMxyt5265pPZS33Mtf3OK3r5c5Lkcu97G12OcZpnVfRYoXhREQ8OSLOnzM8BXh4PxOOiIcBzwfeP8/bNwKPycwnAW8F/qLLeLZHxO6I2D09Pd1PSNJAVD1Hq3ozd1XjGkdVz1GNlkFsu+bo4sraZ7qvnjXsHC1yubsO1bZYYXg3sBP47TnDbwH39Dnt5wI3Zub+uW9k5uHMvK/1+DpgRUScMd9IMvPqzJzKzKnJyck+Q5KKV/UcrerN3FWNaxxVPUc1Wgax7Zqjiytrn+m+etawc7TI5e46VNti/Rh+T7ehz2lfygKXkUbEhoiI1uOntuI81Of0JM2jqq2aLTeuZjO5bfo+brj1ILdN30ezmcMMVxqIUczrqu5TxsVCOVHWcq/y+q769tNPfP0u985pN4LKrkMNV2T2tpFExIbM7OmsYUScCtwJbM7Me1uvXQ6QmVdFxOuAnwQeBB4ArszMf1xsvFNTU7l79+5eQpL6seQL3Kuao+3WyKp2M/dS4xqVG+dLNPI5WkejnNc97FPM0SVYLCfK2pdX8RgygO2n0BwtIr5el/t8037bf3kyj127iun7qrMO1ZO+Vlo/heFfZeZ/7mfiRavzwUKlqvQPmlFogrpft03fx/Pe8qkT7pGYWNHguh0XjlzLggNS6RzV/GqW1+boEoxiTpR1DBrAsio0R5cTX9HLcBTzSEvW18a1WHcVC6paUSjpoUb5jMNydLtx3oOcRpV5rblGLSfKPAZVfVktNb5BLMOqLxuVp+s9hhFxerdhWEFK6s0oNUHdD2+c1zgyrzXXqOVEmcegqi+rpcY3iGVY9WWj8izWKulngd2tv3d1PG6/LuCsszcSEYUMZ529sezZ0RipSxPUVW78QOqVea25Ri0nyjwGVX1ZLTW+QSzDqi8blafrpaSZ+dj244j4l8x88uBDGj137buTl7590bZxluR9lz2jkPFI8K3/Cs69j2Dc/ivYaATbtmzg3B0XVqrxA6kf5rXmGrWcKPMYVPVltdT4BrEMq75sVJ7Fzhh2qlYbv5IWVaf/CjYawebJVVyw+Qw2T67yAKexYF5rrlHKibKPQVVfVkuJb1DLsOrLRuXoufEZSdXnfwWl4apDK8Aq1jjnjMeg/i13GY5zPmnwuhaGEXFlx9N1c56TmTsHEpWkwrT/K2hLY9Jg1aUVYBWnDjnjMah/S12GdcgnDdZil5Ku7hjeMef56sGGJknS6KhLK8AqjjmjIplP6tdijc/8yrACUUvjZCKK+6/Oox59Nl+5847CxidJmp99g2m5zBkVyXxSvxa7lPQt3d7PzB3FhiOaDxbWwinYyqmk8VHEvTODvP+mLq0Aj4qlrOuy78cyZ1SkhfLplBUnccOtB4eW42VvV+rdYo3PfLbj8a8AbxpgLJIkzauIe2cGff9Nu/XAueMfx1aAq24p67oK92OZMyrSfPn0/77wPHb82b9w+6EHhpLjVdiu1LvFLiV9d/txRFzR+VySpGFZ6N6Zc3dcuORLpIoYRze2wFgdS1nXg86HpTBnVKS5+XTKipOOF4UwnByvwnal3g29H8OIeFxE7OkYDkfEFXM+ExHxloj4UkR8PiLOL2LakqTR1O3emWGOYzH2DVYNS1nXw8iHpTBnVKTOfLr/m/9xvChsG3SOV2W7Um+WUxgWIjP/LTO3ZuZW4CnA/cCfz/nYc4FzWsN24A+GG6UkqUra9850Wu69WEWMQ6NhKevafNC4KyPH3a5GW9fCMCKOtM7oHQae2H7cfr2A6V8E3JqZt895/QXAe3LWp4FHRsSZBUwPgLPO3khEFDZIkorTbCa3Td/HDbce5Lbp+2g28/i9M+0fHO37VjaedupDPruQhcbh/VzjZ+Npp/IbP/REHrP2FF77Pd/Ojou+nXe8YoqNp516/DPmg8ZdLzk+3/530NMsYroqxmL3GA66r8KXAdfO8/pZwJ0dz/e1Xrt77gcjYjuzZxXZuHHjkiZ61747bflTQ9NLjkrDVKUc7dZwwdx7sTaediofvWX/khs58H6u0bWcHG02k4/esp/33vBltj/r2/i1v/y/8+aH+aAiVWk/2rbcHC+i4ZhetisbrKmOoV9K2hYRDwOeD7x/vrfneW3efx1k5tWZOZWZU5OTk0WGKBXCHFXVVSlHu3XQPPderDu+dv+yO3P2fq7RtJwcbefQ0zZPHi8KYf78MB9UlCrtRzstJ8e77X8HNc0ip6v+lVYYMnsf4Y2ZuX+e9/YBZ3c8fzRw11CikiSVZjkNF9jIgebTzosIzA9pGcrap7ovr44yC8NLmf8yUoCPAD/aap30AuDezHzIZaSSpPGynIYLbORA8+nMC/NDWrqy9qnuy6ujlMIwIk4FngN8qOO1yyPi8tbT64DbgC8B7wB+auhBSpKGbjkNF9h4iObTzov//bmvsON7zzE/pCUqa5/qvrw6ujY+MyiZeT+wds5rV3U8TuC1w45LklSu5TRcYOMhms/xvNiwmq8e/Qbv234B93/zP1i/xvyQuilrn+q+vDpKKQwlSVpIu+GCzZOrCv1s1TSbyd5DR9l/eMaipWCjnBedzBEVYTl5VNa2My7b7KizMJQkachsnl2LMUdUBPNIy1Fm4zOSJNWSzbNrMeaIimAeaTksDCVJWqJmM7lt+j5uuPUgt03fR7M5bxe7i7J59tFVVA4sxhzRYpaSi+aRlsNLSSVJWoIiL8lqN8/e+YPN5tmrb5iX5Zkj6mapuWgeaTk8YyhJ0hIUeUmWzbOPpmFelmeOqJul5qJ5pOXwjKEkSUvQ7ZKs5bakZ/Pso6nIHFiMOaJulpqL5pGWw8JQkqQlKPqSLJtnHz3DvizPHNFClpOL5pGWyktJJUkjY1gNf8zHS7JGyyByxRxQVQw7F8vc92p4PGMoSRoJZffH5SVZo2NQuWIOqCqGmYtl73s1PJ4xlCSNhCr0x9W+JOuCzWeweXKVP4oqapC5Yg6oKoaVi1XY92o4SikMI+KREfGBiPjXiLglIp4+5/1nR8S9EbGnNbyxjDglSdVhf1xaKnNFKo7bU32UdSnp7wLXZ+YPR8TDgFPn+cynMvPiIcclSaqYZjPZe+gojYhS++Nqx7H/8Azr13gJYZWtWz3cRmLMDZVtkDlYRKNLbiOjYeiFYUSsAZ4F/BhAZn4T+Oaw45AkVV/nvS2nnfow3nDROfzux794wn0uw2j4w3tsRkezmXz50H1DyxVzQ2UbdA62G7qZO/6lbk9uI6OjjDOGm4Fp4I8i4knAZ4E3ZObcC5WfHhGfA+4C/mtm3jzkOCVJJeu8t+Xue2d4zw23s/1Zm3ny2Y/kMWtXDu2/zgvdY3PujgttAr5i9h46yuv+9F847dSH8epnbiYCGgFPOHP1QHLF3FDZBp2D/TZ04zYyOsq4x/Bk4HzgDzLzycBR4OfmfOZG4DGZ+STgrcBfLDSyiNgeEbsjYvf09PSgYpZ6Zo6q6qqco3Pvbbn73hne8vEvccrDTura2ELRTat7j025lpOj7XV1970z/N7ff4kPfnYf/9GEf73nyECa2Tc3BOXuR/vNwaXsL/tp6MZtZHSUURjuA/Zl5mdazz/AbKF4XGYezsz7Wo+vA1ZExBnzjSwzr87MqcycmpycHGTco6lxMhFR2HDywyYKG9dZZ28se+kMhTmqqqtyjrbvbem02L0t7cuWnveWT3HpOz7D897yKa6/+Z6+CoJe4lBxlpOjnevqzEdM8IoLHsM7/+E2Lv/jGwvJhW7TazM36qfM/Wg/OTiI/WWR8Wm4hn4paWbeExF3RsTjMvPfgIuA/9v5mYjYAOzPzIyIpzJbwB4adqxjofkgL337PxY2uvdd9ozCxve+y55RyHgkja9e7m0ZxGVL/d5jo+HpXFcvPv/RvOXvvjjQS9jMDZWtnxwcxmWebiOjo6xWSV8P/EmrRdLbgFdFxOUAmXkV8MPAT0bEg8ADwMsys9hrPyRJldfLvS3dLlvq9YeOHZuPjs519e/7jxSeC92mZ26oDP3k4CD2l0XGp+EqpTDMzD3A1JyXr+p4/23A24YalCSpktr3tiz1R0oRTasXEYfK015XwFC6rTA3VLZec3BQ+8ui4tNwldLBvSRJg9K+bKl9T4uXLdWXuSB15zaiTmVdSipJ0kB42ZLazAWpO7cRdbIw1Ng46+yN3LXvzsLG96hHn81X7ryjsPFJGh4vW1KbuSB15zaiNgtDjY279t1ZeAuskiRJUh14j6EkSZIk1ZyFoSRJkiTVnIWhJEmSJNWchaEkSQmnGcUAACAASURBVJIk1VxkZtkxFCYipoHbSw7jDOBgyTF0Y3z9mS++g5m5bSlfrkiOzlX1Zd5mnL0bRI5WcT4HrW7zPMz5NUeXZ1znrcrz1UuOVnl+jG35qhoXfCu2JefpfMaqMKyCiNidmVNlx7EQ4+tP1ePrxajMk3FWS13ms1Pd5nnU53fU4+9mXOdt3OaryvNjbMtX1biguNi8lFSSJEmSas7CUJIkSZJqzsKweFeXHcAijK8/VY+vF6MyT8ZZLXWZz051m+dRn99Rj7+bcZ23cZuvKs+PsS1fVeOCgmLzHkNJkiRJqjnPGEqSJElSzVkYSpIkSVLNWRhKkiRJUs2NVWG4bdu2BBwchj0smTnqUNKwZOaoQ0nDkpmjDiUNS2aOOpQ49GWsCsODBw+WHYLUlTmqqjNHVXXmqKrOHNWoGqvCUJIkSZK0fBaGkiRJklRzFoaSJEmSVHMWhpIkSZJUcxaGkiRJklRzJ5cdgIav2Uz2HjrK/sMzrF8zwaa1K2k0ouywJElSzfibZGlcThoGC8OaaTaT62++hyt37WHmWJOJFQ12XrKVbVs2uIORJElD42+SpXE5aVi8lLRm9h46enzHAjBzrMmVu/aw99DRkiOTJEl14m+SpXE5aVgsDGtm/+GZ4zuWtpljTQ4cmSkpIkmSVEf+Jlkal5OGxcKwZtavmWBixYmrfWJFg3WrJ0qKSJIk1ZG/SZbG5aRhsTCsmU1rV7Lzkq3HdzDt69Q3rV1ZcmSSJKlO/E2yNC4nDUvpjc9ExLuAi4EDmXle67VfA14ANIEDwI9l5l3lRTk+Go1g25YNnLvjQg4cmWHdalu2kiRJw+dvkqVxOWlYSi8MgWuAtwHv6Xjtf2bmfweIiB3AG4HLhx/aeGo0gs2Tq9g8uarsUCRJUo35m2RpXE4ahtIvJc3MTwJfnfPa4Y6nK4EcalCSJEmSVCOlF4YLiYg3R8SdwMuZPWO40Oe2R8TuiNg9PT09vAClJTJHVXXmqKrOHFXVmaMaB5UtDDPzFzPzbOBPgNd1+dzVmTmVmVOTk5PDC1BaInNUVWeOqurMUVWdOapxUNnCsMOfAj9UdhCSJEmSNK4qWRhGxDkdT58P/GtZsUiSJEnSuCu9VdKIuBZ4NnBGROwD3gQ8LyIex2x3Fbdji6SSJEmSNDClF4aZeek8L79z6IFIkiRJUk1V8lJSSZIkSdLwWBhKkiRJUs1ZGEqSJElSzVkYSpIkSVLNWRhKkiRJUs1ZGEqSJElSzVkYSpIkSVLNWRhKkiRJUs1ZGEqSJElSzVkYSpIkSVLNWRhKkiRJUs1ZGEqSJElSzZVeGEbEuyLiQETc1PHa/4yIf42Iz0fEn0fEI8uMUZIkSZLGWemFIXANsG3Oax8DzsvMJwL/Dvz8sIOSJEmSpLootDCMiMmIeHJEfGdErFrKdzLzk8BX57z20cx8sPX008Cji4xTkiRJkvQthRSGEfGEiPhb4AbgM8AfAl+IiGsi4hF9jv7Hgb/uN0ZJkiRJ0vyKOmP4LuC1mfntwDOBf83MxwL/H/DOXkcaEb8IPAj8SZfPbI+I3RGxe3p6utdJSQNjjqrqzFFVnTmqqjNHNQ6KKgxPycx/A8jMfwK+s/X4HcATehlhRLwSuBh4eWbmQp/LzKszcyozpyYnJ3uZlDRQ5qiqzhxV1ZmjqjpzVOPg5ILGc2tE/Hfg48CLgT0AEbGil2lExDbgZ4H/lJn3FxSjJEmSJGkeRZ0x/HFgNfALwDeAN7RePxX40W5fjIhrmb038XERsS8iXg28rTW+j0XEnoi4qqA4JUmSJElzFHLGMDO/Dvy3eV6/l9lWRbt999J5Xu75vkRJkiRJ0vIMvB/DiLh60NOQJEmSJPWukDOGEXH6Qm8BzytiGpIkSZKkwSiq8Zlp4HZmC8G2bD1fV9A0JEmSJEkDUFRheBtwUWbeMfeNiLizoGlIkiRJkgagqHsMfwc4bYH3frOgaUiSJEmSBqCoVkl/r8t7by1iGpIkSZKkwRhIq6QR8diIeHFEnDuI8UuSJEmSilNIYRgRf9Hx+AXA3wE/CHw4In6siGlIkiRJkgajqMZnHtPx+GeB783ML0fEGcDHgWsKmo4kSZIkqWBFXUqaHY9PzswvA2TmQaBZ0DQkSZIkSQNQ1BnDJ0XEYWb7LXx4RGzIzHsi4mHASQVNQ5IkSZI0AEW1SrpQ8XcqcFkR05AkSZIkDcZAWiVty8yvZ+YN3T4TEe+KiAMRcVPHay+JiJsjohkRU4OMUZIkSZLqbqCFIUBEfGGRj1wDbJvz2k3Ai4FPDiImSZIkSdK3FHIpaUS8eKG3gA3dvpuZn4yITXNeu6U13iLCkyRJkiR1UVTjM+8D/oQTWydtmyhoGpIkSZKkASiqMPw88FuZedPcNyLi+wqaxrwiYjuwHWDjxo2DnJTUE3NUVWeOqurMUVWdOapxUNQ9hlcAhxd470UFTWNemXl1Zk5l5tTk5OQgJyX1xBxV1ZmjqjpzVFVnjmocFNVdxae6vLe7iGlIkiRJkgZjGK2SXrzI+9cCNwCPi4h9EfHqiHhRROwDng78VUT8zaDjlCRJkqS6Kuoew26+C/jLhd7MzEsXeOvPBxOOJEmSJKnTwM8YZuabBj0NSZIkSVLvCikMI+K7ImJDx/MfjYgPR8RbIuL0IqYhSZIkSRqMos4Yvh34JkBEPAv4deA9wL3A1QVNQ5IkSZI0AEXdY3hSZn619filwNWZ+UHggxGxp6BpjK1mM9l76Cj7D8+wfs0Em9aupNGIssOSJJXM44PmMidUBPNI8ymsMIyIkzPzQeAiWh18FjyNsdRsJtfffA9X7trDzLEmEysa7LxkK9u2bHADlaQa8/igucwJFcE80kKKupT0WuATEfFh4AHgUwAR8e3MXk6qBew9dPT4hgkwc6zJlbv2sPfQ0ZIjkySVyeOD5jInVATzSAsppDDMzDcDPwNcAzwzM7Nj/K8vYhrjav/hmeMbZtvMsSYHjsyUFJEkqQo8Pmguc0JFMI+0kMK6q8jMT2fmn2dm578bDgDPLWoa42j9mgkmVpy4GiZWNFi3eqKkiCRJVeDxQXOZEyqCeaSFFNVdxdkR8faI+MuIeE1EnBoRvw38O7CuiGmMq01rV7Lzkq3HN9D2dd6b1q4sOTJJUpk8Pmguc0JFMI+0kKIahnkP8AngQ8A24NPAzcATM/OegqYxlhqNYNuWDZy740IOHJlh3WpbhpIkeXzQQ5kTKoJ5pIUUVRienpm/3Hr8NxGxH/iuzPxGQeMfa41GsHlyFZsnV5UdiiSpQjw+aC5zQkUwjzSfwrqSiIjTgPa/Gu4BTo2IlQAdfRxKkiRJkiqmqMLwEcBn+VZhCHBj628CmwuajiRJkiSpYEUVhpszs7n4xx4qIt4FXAwcyMzzWq+dDrwP2ATsBS7JzK8VE6okSZIkqVNR3VXcGBFP7/G71zDbYE2nnwM+npnnAB9vPZckSZIkDUBRheFlwO9GxDta9xouWWZ+Eph7D+ILgHe3Hr8beGH/IY6WZjO5bfo+brj1ILdN30ezmWWHJEmS9BD+ZimHy11FK+RS0sz8TEQ8Dbgc2B0Rfw00O97fscxRrs/Mu1vfvTsiFuwLMSK2A9sBNm7cuOzYq6jZTK6/+R6u3LWHmWPN4/3LbNuywaaER9A45qjGizmqqjNHq8vfLLOGnaMudw1CUWcMAU4HvguYZrYhms5hYDLz6sycysypycnJQU5qaPYeOnp8QweYOdbkyl172HvoaMmRqRfjmKMaL+aoqs4crS5/s8wado663DUIhRSGEXE58E+t4emZ+UeZ+e720MMo90fEma1xnwkcKCLOUbH/8MzxDb1t5liTA0dmSopIkiTpofzNUg6XuwahqDOGFzJbEF6VmUVc4PwR4JWtx68EPlzAOEfG+jUTTKw4cdVMrGiwbvVESRFJkiQ9lL9ZyuFy1yAUUhhm5sszs6ezehFxLXAD8LiI2BcRrwZ+HXhORHwReE7reW1sWruSnZdsPb7Bt68b37R2ZcmRSZIkfYu/WcrhctcgFNWP4YIi4sbMPH+h9zPz0gXeumhAIVVeoxFs27KBc3dcyIEjM6xbPcGmtSu9mViSJFWKv1nK4XLXIAy8MOxWFGphjUaweXIVmydXlR2KJEnSgvzNUg6Xu4pWZKukx0XE2oh4UUQ8ZRDjlyRJkiQVp6hWSf8yIs5rPT4TuAn4ceC9EXFFEdOQJEmSJA1GUWcMH5uZN7Uevwr4WGb+IPA0ZgtESZIkSVJFFVUYHut4fBFwHUBmHgGa835DkiRJklQJRTU+c2dEvB7YB5wPXA8QEacAKwqahiRJkiRpAIo6Y/hqYAvwY8BLM/PrrdcvAP6ooGlIkiRJkgagqDOGh4E3ztPJ/c3Mdl4vSZIkSaqoos4YvgV45jyvPwf4XwVNQ5IkSZI0AEUVhs/MzA/NfTEz/wR4VkHTkCRJkiQNQFGFYQxhGpIkSZKkASiqaDsQEU+d+2JEfBcwXdA0JEmSJEkDUFTjM/8PsCsirgE+23ptCvhR4GW9jjQi3gD8BLNnJN+Rmb/TZ5ySJEmSpDkKOWOYmf8EPI3ZAu7HWkMAT8vMz/Qyzog4j9mi8KnAk4CLI+KcIuKVJEmSJH1LUWcMycz9wJuKGh/weODTmXk/QER8AngR8JsFTkOSJEmSaq+QwjAivgDkfG8BmZlP7GG0NwFvjoi1wAPA84DdvUcpSZIkSZpPUWcMLy5oPMdl5i0R8RvAx4D7gM8BD879XERsB7YDbNy4segwpL6Zo6o6c1RVZ46q6sxRjYPInO9EX/VExP8A9mXm7y/0mampqdy925OKGrpu3bWcwBxVScxRVZ05qqozRzUKlpyn8ynqUtIjnHgpabSety8lXdPjeNdl5oGI2Ai8GHh638FKkiRJkk5Q1KWkHwc2AB8C/iwz7yhovB9s3WN4DHhtZn6toPFKkiRJkloKKQwz84UR8Qhmz+q9IyImgPcxWyR+tY/xXlhEfJIkSZKkhRXSjyFAZt6bmX8EPBe4CvhVZvszlCRJkiRVWGH9GEbEM4BLgQuBfwBelJmfKmr8kiRJkqTBKKrxmb3A14E/Y7ap3gdbr58PkJk3FjEdSZIkSVLxijpjuJfZVkh/APh+TmwqNYHvLWg6kiRJkqSCFdX4zLOLGI8kSZIkafgKa3xmIRGxYdDTkCRJkiT1buCFIfDOIUxDkiRJktSjwlolXUhm/udBT6Mums1k76Gj7D88w/o1E2xau5JGIxb/oiRJ0pgZp99F4zQvGl1FtUp6erf3++nkXrOazeT6m+/hyl17mDnWZGJFg52XbGXblg3uOCRJUq2M0++icZoXjbaiLiX9LLC79feujsft19WnvYeOHt9hAMwca3Llrj3sPXS05MgkSZKGa5x+F43TvGi0FdUq6WPbjyPiXzLzyUWMt87mXlKw//DM8R1G28yxJgeOzLB5clVJUUqS9FBeFleOOi33cfpdVIV5qVPuaGGDuMcwBzDOWpnvkoJ3vGKKiRWNE3YcEysarFs9UWKkkiSdyMviylG35b5+zcTY/C4qe17qljta2DBaJdUyzXdJwS99+Av8xg89kYkVs6usvdFuWruyzFAlSTqBl8WVo27LfdPaley8ZOtY/C4qe17qljtaWFGNz1zZ8XTdnOdk5s4ex/vTwGuYPQv5BeBVmTnTc6AjYr5LCm4/9ABnPXKC63ZcyIEjM6xb7Wl+SVL1VOGyuDqq23JvNIJtWzZw7hj8Lip7XuqWO1pYUZeSru54/I45z3sSEWcBO4AnZOYDEbELeBlwTb/jrrqFLik4feXD2Ty5yo1UklRZZV8WV1d1XO6NRozN76Iy56WOuaP5FXIpaWb+Srehj1GfDJwSEScDpzLb4unYK/uSAkmSeuUxrBwud/XK3FFbZPbfVkxEvKXb+5m5o8fxvgF4M/AA8NHMfPk8n9kObAfYuHHjU26//fZeJlU57dahRv3yiJroumLGNUc1UsxRDVUPxzBztAD+dhiosc5Rc2ds9LXSiioMX9nx9FeAN3W+n5nv7mGcpwEfBF4KfB14P/CBzPzjhb4zNTWVu3fbbaKGbskboTmqkpijqjpzVFVnjmoU9FUYFtWP4fHCLyKu6KUQnMf3AV/OzOnWeD8EPANYsDCUJEmSJC1flfsxvAO4ICJOZfZS0ouAsfr3i52JSpKkceZvnf65DDUsgygMC5GZn4mIDwA3Ag8C/wJcXW5UxbEzUUmSNM78rdM/l6GGqZBWSSPiSEQcjojDwBPbj9uv9zrezHxTZp6bmedl5isy8xtFxFsFdiYqSZLGmb91+ucy1DAV1V3F6sxc0xpO7ni8OjPXFDGNcdOtM1FJkqRR52+d/rkMNUyFFIZavnZnop3sTFSSJI0Lf+v0z2WoYbIwLImdiUqSpHHmb53+uQw1TJVtfGbcNRrBti0bOHfHhXYmKkmSxo6/dfrnMtQwWRiWqNEINk+uYvPkqrJDkSRJKpy/dfrnMtSweCmpJEmSJNWchaEkSZIk1ZyFoSRJkiTVnIWhVEFnnb2RiKjEcNbZG8teHJIkSRowG5+RKuiufXfy0rf/Y9lhAPC+y55RdgiSJEkaMM8YSpIkSVLNWRhKkiRJUs1VtjCMiMdFxJ6O4XBEXFF2XJIkSZI0bip7j2Fm/huwFSAiTgK+Avx5qUFJkiRJ0hiq7BnDOS4Cbs3M28sORJIkSZLGzagUhi8Dri07CEmSJEkaR5UvDCPiYcDzgfcv8P72iNgdEbunp6eHG5y0BOaoqs4cVdWZo6o6c1TjoPKFIfBc4MbM3D/fm5l5dWZOZebU5OTkkEOTFmeOqurMUVWdOaqqM0c1DkahMLwULyOVJEmSpIGpbKukABFxKvAc4LKyY6mbZjPZe+go+w/PsH7NBJvWrqTRiLLDkiRVhMeJ0eG6Ujfmh9oqXRhm5v3A2rLjqJtmM7n+5nu4ctceZo41mVjRYOclW9m2ZYM7CkmSx4kR4rpSN+aHOo3CpaQasr2Hjh7fQQDMHGty5a497D10tOTIJElV4HFidLiu1I35oU4WhnqI/Ydnju8g2maONTlwZKakiCRJVeJxYnS4rtSN+aFOFoZ6iPVrJphYcWJqTKxosG71REkRSZKqxOPE6HBdqRvzQ50sDPUQm9auZOclW4/vKNrXm29au7LkyCRJVeBxYnS4rtSN+aFOlW58RuVoNIJtWzZw7o4LOXBkhnWrbaFKkvQtHidGh+tK3Zgf6mRhqHk1GsHmyVVsnlxVdigqW+NkIso/QJy04uH8x7FvlB1GZeIAeNSjz+Yrd95RdhiqKY8To8N1pW7MD7VZGErqrvkgL337P5YdBe+77BnGMcf7LntG2SFIkqQx4T2GkiRJklRzFoaSJEmSVHMWhpIkSZJUcxaGkiRJklRzkZllx1CYiJgGbi85jDOAgyXH0I3x9We++A5m5ralfLkiOTpX1Zd5m3H2bhA5WsX5HLS6zfMw59ccXZ5xnbcqz1cvOVrl+TG25atqXPCt2Jacp/MZq8KwCiJid2ZOlR3HQoyvP1WPrxejMk/GWS11mc9OdZvnUZ/fUY+/m3Gdt3GbryrPj7EtX1XjguJi81JSSZIkSao5C0NJkiRJqjkLw+JdXXYAizC+/lQ9vl6MyjwZZ7XUZT471W2eR31+Rz3+bsZ13sZtvqo8P8a2fFWNCwqKzXsMJUmSJKnmPGMoSZIkSTVnYShJkiRJNWdhKEmSJEk1N1aF4bZt2xJwcBj2sGTmqENJw5KZow4lDUtmjjqUNCyZOepQ4tCXsSoMDx48WHYIUlfmqKrOHFXVmaOqOnNUo2qsCkNJkiRJ0vJZGEqSJElSzVkYSpIkSVLNWRhKkiRJUs1ZGEqSJElSzZ1cdgCaX7OZ7D10lP2HZ1i/ZoJNa1fSaETZYWlMmW+SNPrcl6tX5o7AwrCSms3k+pvv4cpde5g51mRiRYOdl2xl25YNbqQqnPkmSaPPfbl6Ze6ozUtJK2jvoaPHN06AmWNNrty1h72HjpYcmcaR+SZJo899uXpl7qjNwrCC9h+eOb5xts0ca3LgyExJEWmcmW+SNPrcl6tX5o7aLAwraP2aCSZWnLhqJlY0WLd6oqSINM7MN0kafe7L1StzR20WhhW0ae1Kdl6y9fhG2r7We9PalSVHpnFkvknS6HNfrl6ZO2qz8ZkKajSCbVs2cO6OCzlwZIZ1q20dSoNjvknS6HNfrl6ZO2qzMKyoRiPYPLmKzZOryg5FNWC+SdLoc1+uXpk7AgtDLcD+bMrhcpckFc1ji7oxP9RmYaiHsD+bcrjcJUlF89iibswPdbLxGT2E/dmUw+UuSSqaxxZ1Y36ok4WhHsL+bMrhcpckFc1ji7oxP9TJwlAPYX825XC5S5KK5rFF3Zgf6mRhqIewP5tyuNwlSUXz2KJuzA91svEZPcSg+rOx1avu7EdIklS0pRxbPD7XV6MRfP/j1/O+7Rdw970znPmIU9hy5hrXf01ZGGpeRfdnY6tXS2M/QpKkonU7tnh8rrdmM/noLftd/wK8lFRDYqtXkiRVj8fnenP9q1PphWFEnB0Rfx8Rt0TEzRHxhtbrp0fExyLii62/p5Udq3pnq1eSJFWPx+d6c/2rU+mFIfAg8DOZ+XjgAuC1EfEE4OeAj2fmOcDHW881omz1SpKk6vH4XG+uf3UqvTDMzLsz88bW4yPALcBZwAuAd7c+9m7gheVEqCLY6pUkSdXj8bneXP/qFJlZdgzHRcQm4JPAecAdmfnIjve+lpkPuZw0IrYD2wE2btz4lNtvv304wWrZ2q2ejWGLm11nwhxVBZijqjpztERjfHwu0tjmqOt/rPS14ipTGEbEKuATwJsz80MR8fWlFIadpqamcvfu3YMOVZpryRuhOaqSmKOqOnNUVWeOahT0VRiWfikpQESsAD4I/Elmfqj18v6IOLP1/pnAgbLikyRJkqRxVnphGBEBvBO4JTN3drz1EeCVrcevBD487NgkSZIkqQ6q0MH9dwOvAL4QEXtar/0C8OvAroh4NXAH8JKS4pMkSZKksVZ6YZiZ/8DC18NeNMxYJEmSJKmOSr+UVJIkSZJULgtDSZIkSao5C0NJkiRJqjkLQ0mSJEmqOQtDSZIkSao5C0NJkiRJqjkLQ0mSJEmqOQtDSZIkSao5C0NJkiRJqjkLQ0mSJEmqOQtDSZIkSaq5QgrDiHhcRPxtRNwSETsjYlXHe58oYhqSJEmSpMEo6ozh1cBVwHOAw8A/RMSjW++tKWgakiRJkqQBOLmg8TwiMz/QevzLEfFPwN9FxEuALGgakiRJkqQBKKowPCkiVmXmfQCZeV1EHAQ+CDyioGlIkiRJkgagqEtJfwd4UucLmflPwHOBvy1oGpIkSZKkASjkjGFmvjMiVkXEucDtmflA6/UvApcWMQ1JkiRJ0mAU1Srpy4G9wPuBvRHxA0WMV5IkSZI0eEVdSvrzwNbM/E7g2cAbCxqvJEmSJGnAimp85puZuQ8gM2+JiFMKGq8qrNlM9h46yv7DM6xfM8GmtStpNKLssCRJUkE81o8O15X6VVRh+KiI+B8LPc/MXyhoOqqIZjO5/uZ7uHLXHmaONZlY0WDnJVvZtmWDOyFJksaAx/rR4bpSEYq6lPTXgK90DHOfq4tmM7lt+j5uuPUgt03fR7NZ/a4f9x46enznAzBzrMmVu/aw99DRkiNTXY3idiRJyzXMfZ3H+tGx3HXlMVPzKapV0t/r9bsR8S7gYuBAZp7Xeu2XgZ8Aplsf+4XMvK7fOKtoVP/Ds//wzPGdT9vMsSYHjsyweXJVSVGprkZ1O5Kk5Rj2vs5j/ehYzrrymKmFFHXGcEER8SOLfOQaYNs8r/+vzNzaGsayKITR/W/c+jUTTKw4MX0mVjRYt3qipIhUZ6O6HUnScgx7X+exfnQsZ115zNRCBl4YAmd0ezMzPwl8dQhxVFK3//BU2aa1K9l5ydbjO6H2f5s2rV1ZcmSqo1HdjiRpOYa9r/NYPzqWs648ZmohRTU+s6DM/J0ev/q6iPhRYDfwM5n5tfk+FBHbge0AGzdu7HFS5Wn/h6dzAx2F/8Y1GsG2LRs4d8eFHDgyw7rVtn61kFHP0VEwqttRVZijqjpzdNaw93Ue65eu7BxdzrrymKmFFNXB/VMi4jMRcTAi/j4ivqPPUf4B8G3AVuBu4LcX+mBmXp2ZU5k5NTk52edkh2+U/xvXaASbJ1dxweYz2Dy5ygPFAkY9R0fBKG9HVWCOqurM0Vll7Os81i9NFXJ0qevKY6YWUtQZwz9gtiXSTwLPB34HeF6vI8vM/e3HEfEO4C/7DbCq/G+c1D+3I0l14L5ORTCPtJCiCsOTM/N/tx6/NyJ+up+RRcSZmXl36+mLgJv6iq7i2v/hsYUvqXduR5LqwH2dimAeaT5FFYaPiIjOM4RrOp93a1U0Iq4Fng2cERH7gDcBz46IrUACe4HLCopTkiRJkjRHUYXhPwGv6Hj+zx3PE1iwMMzMS+d5+Z0FxVWIZjPZe+go+w/PsH6Np9slSdLg+ftDRTCPtFRFdXA/X3E3FuwEVJIkDZu/P1QE80jLUUhhGBE/1e39zPz9IqZThoU6AT13x4Vely1JkgbC3x8qgnmk5Siqg/u3Aa8BNgGPBs6eM4wsOwGVJEnD5u8PFcE80nIUdY/hdwMvBX4A+Afg2sz8h4LGXSo7AZUkScPm7w8VwTzSchRyxjAzb8jMK/5/9u4/Pq7yvPP+9xpbtixZNrYsy8a2EEoUDAZCqEoIwWliF+pQEvLkByRP86OpU6fdJKZLtgvtJpsn224XmufhWZymTZyShNA0Ma9CAmQpTRaSEsqPYFJ+OUAMxjYGIcvCsWyZsWXNtX9oRh7JM9Jo5p45Z2Y+79drXp4ZzZxzj3zNfe5L59zXrdEF6W+V9FEze8LMfjfE9qPEIqAAAKDSGH8gBOIIhVN8pAAAIABJREFU0xHqjGHGPEmnSjpF0n5JBwJvv+JYBBQAAFQa4w+EQBxhOkIVn/mQpA9KapN0m6T17r4nxLbjgEVAAQBApTH+QAjEEQoV6ozhdyQ9IWm7pDdLOs/s+F8i3P3yQPsBAAAAAAQWKjF8Z6DtAAAAAAAqLFRi+IikVnffnv2kmb1BUn+gfQAAAAAAyiDUOoabJHXkeP4N6Z/VvVTKtaP/kB58fp929B9SKuVRNwkAAESM8QFCIp5QilBnDM919w9PfNLdf2hm1wbaR9VKpVx3b3tFV93ymJLDqbFSwetWLaEqFAAAdYrxAUIinlCqUGcMZ0zys4ZA+6haOweGxr6kkpQcTumqWx7TzoGhiFsGAACiwvgAIRFPKFWoxPAFM/vtiU+a2VpJuwLto2r1DSbHvqQZyeGU9h5MRtQiAAAQNcYHCIl4QqlCXUp6laQ7zezHkh5NP9cjaa2kdwfaR9Vqn9eoxobEuC9rY0NCi1saI2wVAACIEuMDhEQ8oVRBzhi6+y8lnSXpcUnnpG+PS3pj+md1rbO1Wddffo4aG0Z/3ZlrvjtbmyNuGQAAiArjA4REPKFUoc4YStLbNDrX8BZ3/9eA2616iYRp3aolWrlxtfYeTGpxS6M6W5uZCAwAQB1jfICQiCeUKkhiaGY3SDpP0kOSPmFm33X360Jsu1YkEqautrnqapsbdVMwhVTKtXNgSH2DSbXPo1MFAJRmsuMK4wOElEjY2BnCvsHRuYWMY1CoUGcM10o6x92PmdlcSf8qqaoTQ5KD+kSpZwDAZKY7PuC4gnLJFYuSiDcULVRieNTdj0mSux8ys9hH3mQdO514/cpX6nnlxtX8NRcA6ly+8cHFp7dr9/7DOccUHFdQDhNj8ZTWOfqLy87S7JkJ4g1FC5UYnmZmP0/ft6zHJsnd/bxA+wliqsSPTrx+TVbqmf97AKhvucYH1939tIZHUrr61idyjik4rqAcsmNx6fxGXdHToQ03b9UnVncRbyhaqHUMz5X0kfTtw1mPP5z+Ny8z+4aZ7TWzp7KeW2hmPzaz7el/FwRqp6SpFwBlHZj6lSn1nI1SzwAAKff44NKzl40lhdKJYwqOKyiH7Fh877nLtene7WOPiTcUK9RyFc9Odpvi7d+StG7Cc9dIusfduyXdk34czFSJH514/aLUMwAgn1zjgxkJTTqm4LiCcsiORbPjMXjro3u0cU038YaihFyuIicz+7K7fybfz939PjPrnPD0ZZLenr5/k6SfSro6VJumWgA004lPvNSUL1Xto9QzACCfXOOD3zxl4aRjCo4rKIfsWJQ0FoO9B5K6+aFd2vC2Lr1pxUk6pbWZeEPByp4YSvrHIt7T7u69kuTuvWa2OGSDpkr86MTrG6XDAQC55BofdCxomvKPyRxXEFp2LL46dETdi+eOXdK8//BRrVwyT7/1hsWMXTEt5u5hNmS2UFKHpB3uPjjN93ZK+qG7n5l+/Gt3Pynr5/vdPec8QzPbIGmDJHV0dPzGrl27CtpnpiopiR8CmDRwio1RICBiFHFX1THKmKIuxDpGiUGklfSfHiQxNLOPS/prSTs1mhyud/cfTuP9nRqfGD4r6e3ps4VLJf3U3U+bajs9PT2+devW6X8AoDQFfwmJUUSEGEXcEaOIO2IU1aCkxDBUVdL/JOlMd/9NSW+V9F9K3N4dkj6Wvv8xSbeXuL2akUq5dvQf0oPP79OO/kNKpcKc8QUAABxnUV2IV4QUao7hEXfvkyR3f87MZhX6RjP7rkYLzSwysz2SviDpWkm3mNl6SbslfSBQO6vaVOsvAgCA4nGcRTUhXhFaqMRwuZldn/V4RfZjd78q3xvd/UN5frQ2UNtqRr71F1duXM2EdgAASsRxFtWEeEVooRLDP5viMQKYbP1FOgAAAErDcRbVhHhFaEESQ3e/McR2MLmp1l8EAADF4ziLakK8IrQgxWfM7LbJbiH2gePrLzY2jP635VorCQAqYdmKDplZsNvMWY1Bt7dsRUfUvyJUIY6zqCbEK0ILdSnp2zW6VMV3JT2qEkulIrdcC+uyTg2AKLy850Vd8bUHgm1vyycvCL49YLo4zqKaEK8ILVRi2C7pdyR9KH27Q9J33f3ZQNtHWiJh6mqby7XjAACUAcdZVBPiFSEFuZTU3Yfd/Yfu/nsaXcdwt6T7zew/hNh+tWFNGQAA4o/jNWodMY7pCHXGUGbWIOmdGj1j+AZJfyvpzlDbrxasKQMAQPxxvEatI8YxXaGKz9wo6eeSLpB0nbv/hrt/wd1fDLH9apJvTZmdA0MRtwwAAGRwvEatI8YxXaHOGH5c0qCkT0raYDb2VwiT5O6+MNB+Yi/qNWVSKdfOgSH1DSbVPo9JyAAAZGQfI18bHmENONS0QsakjBuRLVRi2BBoO1UvyjVluGQAAIDcJh4jr1z7etaAQ02bakzKuBETBbmUVNI5kn7b3Ueyb5LWSTo70D6qQpRrynDJAAAAuU08Rt6ydY+uXNvNGnCoWVONSRk3YqJQZwy/JOkTOZ7fLunvJK0NtJ+SVOJ0eZRrykR9GSsAAHGTOfb/qu/guGNk74Gkvv3gLt308fPkctaAQ82Zakyab9zYN8i4sV6FSgzb3H3HxCfd/Vdm1hZoHyWp5OnyqNaUifIyVgAA4ib72P+J1V0nHCP3Hz6qtpbZDIJRsyYbk+YbNw6PuFIp548kdSjUpaRzJvlZU6B9lKQeTpdHeRkrAABxk33sv/XRPdq4hktHgYzO1mZd976zx30nNq7p1udvf7KmxscoXKgzhvea2Rfd/QvZT5rZf5X000D7KEk9XGYZ5WWsAADETfaxv/dAUjc/tEvrL+zS2cvmqbu9hWMk6loiYTr5pEatv7BLZpK7dPNDu9R7IFlT42MULlRi+FlJ3zCzX0n69/Rz50h6UqNLWUSuXi6zjOoyVgAA4mbisb/3QFI33r9Dd21czXESkNTaPFs33r+j5sfHKEyQS0nd/aC7f0DSpZK+l769y93f7+4HQ+yjVFxmCQBAfeHYD0yO7wiyhTpjKGm02IykX4XcZijlusyShUEBAIivM5a26KaPn6fDR4+pY2GzTl3EcRrImDg+bpvbqBkJ6eEXBhjX1qGgiWEuZvZzdz+v3PspROjLLFkYFACAeMp3jD51EWdCgGyZ8XFnazPj2joXqirpZM6vwD4iUQ+VTgEAqEYco4Hp4TuDIImhmf0o38/cPZXvZ9VuskqnAAAgOhyjgenhO4NgC9wH2k4kip0nWC+VTgEAqDaLWzhGA9Mx2biWmhr1IVRiON/M3pvvh+5+WzEbNbOdkg5KGpF0zN17imtefqXME8xUcpr4Xio5AQAQjVTKtfvVIT3zyqCuXNutG+7ZzjEaKEC+cW3HgibmHqo+Ck4GSww1ulRFrt+OSyoqMUx7h7vvK+H9k8p3PfXKAtY4ylfpVJJ29B+q6cABACBuMn/sfeaVQW2+b4cWNM0aW7w7YaMVSjkeA7nlG9dOd6xciwlUvRScDJUY7nL3Pwi0rYrIBO2v+g7mvZ66kOqlEyud1kvgAAAQN5kB7J+sfYOSwyn1HkjqKz95buznb+lqVeciFrYH8slVwX+yuYcTx8r5xsEXn96u3fsPV22yWMqJpGoSqippuf5nXdKPzOxRM9sQaqOZoL1k08/01MuDY4t6ZpQyB4GKTgAARKNvMKkFTbO06uR5OY/tTbNmRNQyoHpl5h5myzdWzjcOfmDHgC7Z9DN96OsP65JNP9Pd215RKuUVaX8I+ZLjvsHaKswTKjH8cKDtTPRWdz9X0jslfcrM3jbxBWa2wcy2mtnW/v7+gjaaHbS3PrpHG9d0jwV8qXMQqOiEiYqJUaCSiFHEXaExurilUR/oWa6new+ccGzfuKZbwyM1WygdEavlfjQz97CQsXK+cfDWXa9W9UmTfMnx8IhXVYI7lVCXkj5kZrl+KybJ3X1eMRt195fT/+41s+9LOk/SfRNes1nSZknq6ekp6H8mO2h7DyR180O7tP7CLp29bJ6621tKOr1NpVJMVEyMApVEjCLuCo3RGQmpY2GTdg4c1p2PvzQ2v9Bd2rJ1t9aduaRibUZ9qeV+NN/cw1xj5Xzj4Il/k5nOtK046Gxt1nXvO1tX3/rE2CWyG9d06/O3P6lv/v55VfM5phIkMXT3lhDbyWZmzZIS7n4wff9iSf8txLYnBm3vgaRuvH+H7iriOuGJE2w7FjRRqRQAgAj0HkiqbzCpOx9/SVf0dGjTvccrkl73vrM5FgNFyjX3MJdclU2ve9/Zuv7Hz4573cSTJnEvWJNImE4+qXHcH5tufmjXWJ8jKbZtn45QZwzLoV3S981MGm3nP7r73SE2HGqZickm2N5VwF9VAABAOItbGvWTZ/r0R297vb5633Naf2GXZiSkc1acpAu7FnEsBsos19nFjgVNapiRyDvurpbCja3Ns3Xj/TtOOBs6POK6ZNPPYt32QsU2MXT3HZLeWI5tT+eU+GTyTbDNnHmsldPKAABUgxkJaf2Fr9O1dz+tS89eJjNpJCV98c5tNXW5FxBnuc4uTjburpaKn/nOhn7+9idj3/ZCxTYxLLdCT4lPZjrlewEAQHn1Hkhq+95D2jXw2rhlKiRxbAYiNNm4u1rG07lOLA0MHdGugdfGvS6ObS9U3SaGIVBoBgCA+Gif16hZM4xjM1BFyjGeLtecxVwJ7lRtj/v8yWyhlquoS9Mp3xtCKuXa0X9IDz6/Tzv6D9VUeVwAAEq1fP4cndrWrM9fesa4Y/P/9wGKwAFxNZ3xdCFj4ez1ysu9buJUba9kW0LgjGEJQs1VLES1TMwFACAqv+o/qB39Q/reI7vHCs+cvmSeOhfN4VgJxFSh4+lCx8KVnLM4VdurZf5kBolhiULMVSxEtQUWAACVtv/wsG64Z3SJiswcw8aGhL7+0Z6IWwZgMoWMpwsdC1d6zmItzJ/M4FLSKjFZYAEAACk5PJLzWJkcHomoRQBCKXQsnJmzmC3fnMVyT9OaTlvigMSwSlRbYAEAUGmdrc05j5XMLwSqX6Fj4ULnLFZi/l+l65GUiktJq0SutVPiHFgAAFRawwzTVRe9Qdf/+Fdjx8qrLnqDGmYwvxCodoWOhQuds1iJaVqVrEcSAolhlai2wAIAoNJ6DyT1zX/bqfUXdslMcpe++W87dfby+epcFL/5PAAKN52xcCFzFis1/29iWzKXr8Zx+QoSwypSqUI3AABUo8Utjdp/+Oi4xe0bGxJqm8u0C6AWhBwLR7EeedxXGWCOIQAAqAkzEtKVa7vHzee5cm23ZjDaATBBFPP/8l2+unNgqGz7nA7OGAIAgJrQeyCpbz+4a9ylpN9+cJfe1HESl5ICGCeKaVpxX76CxBAAUHsSM2UW5uA+o2G2RoaPBNmWJJ28fIVeenF3sO3huPZ5uS8lpYI3gFwqPU0ristXp4PEEABQe1LHdMXXHgiyqS2fvCDYtjLbQ3lQwRtAnMW9jyIxBAAANSGRMF18eru2bDhfvQeSWjq/UauWzo9FUQcAkKQzlrbopo+fp8NHj6ljYbNOXURVUgAAgKBSKdePnu6LbcU/APUrX0XSUxfF42yhRFVSAABQI+Je8Q9A/aqG/onEEAAA1ITJKv4BQJSqoX8iMQQAoJLSFVND3Zat6AjWtGUrOmLbtkJkKv5li1PFPwD1qxr6J+YYAgBQSQErpkphq5y+vOfF2LatEHGv+AegdqVSrp0DQ+obTKp93olrIlZD/0RiCAAAasasmaYNb+tSyqWEjT4GgHLKV1gmu/BVImFat2qJVm5crb0Hk1rccmLyGDUSQwAAUBN2Dgzp0//47ycsHn3XxtUVW8AaQO3Kd1YwX2GZlRP6nkTC1NU2N7b9UaznGJrZOjN71syeM7Nrom4PAACIr3zFHfoG41PcAUB1ypwVvGTTz/Shrz+sSzb9THdve0WplFdFYZlCxPaMoZnNkPQVSRdJ2iPpETO7w91/GW3LAABAHDXNmqnGhsQJZwybZs2IsFUA4ixzFnBg6IhmzUjo8NERLZ3fqJGUtPfg6JnBjgVN2tZ7IO9ZwcUtjTn7nlIKy0w1Z7EcYpsYSjpP0nPuvkOSzOx7ki6TRGIIAABOkBw+po1rurXp3u1j83w2rulWcngk6qYBiKHMWcDr7n5aV/R0aNO927WgaZY++pZTdMM9x/uRv3zPmXrlQP4rEoaOHtOVa7vHvaeUwjKFzFkshzgnhsskvZj1eI+kN0fUFgAAEHNmpi1bd2v9hV0yk9ylLVt3q6dzQdRNAxBDmbmB6y/sGvuD0nvPXT6W4Emjyd/nfvCUvvT+N+a9IuHj33pEC5pmjfU9CZPOWNpSdBJX6JzF0OKcGOb6TfoJLzLbIGmDJHV0VHa9JKAQxCjijhhF3BUao/sPD4/91T/7jOH+w8OVairqFP1odcrMDTTTWBKWfT8jOZzSS78+fMIVCddffo6OjqSUHE6p90BSX/nJc2PvueB1repcVFwSN9mcxXpNDPdIWpH1eLmklye+yN03S9osST09PSckjkDUiFHEHTGKuCs0Rhc0NeQ8Y/il97+xYm1FfaIfrU7Zi85nnw3MdWbwYHJEt/1ij9Zf2KUZCWntysU6a9lJ2jkwFHx+YaZdIbdZiDhXJX1EUreZnWpmsyR9UNIdEbcJAADE1JlLWvSpt3frxvt36G/ufU433r9Dn3p7t85c0hJ10wDEUGbR+Tsff0kb13SrsSGhWx/doyvXdo9LGP/yPWfqh0+8pN4DSd14/w6tXDJPZy07SYmEjW0j+/WlLlxfjm0WIrZnDN39mJl9WtK/SJoh6Rvuvi3iZgEAgJhqmjNLl57Zrs5FTeobPKL2ebN15pIWNc2ZFXXTAMTQ2KLzS1r06tARbdlw/lhV0ovPWKL+Q6ML0XcsaNK5HQtyLkxfjoXry7HNQsQ2MZQkd79L0l1RtwMAAFSHpjmzdN6prVE3A0CVmGzR+dctPv7cZAvTl2Ph+nJsc8p9VmxPAAAAAIBYIjEEAAAAgDpHYggAAAAAdY7EEAAAAADqHIkhAAAAANQ5c6+dNTjNrF/SroibsUjSvojbMBnaV5pc7dvn7usKeXNMYnSiuP/OM2hn8coRo3H8nOVWb5+5kp+XGJ2eWv1scf5cxcRonD8PbZu+uLZLOt62guM0l5pKDOPAzLa6e0/U7ciH9pUm7u0rRrV8JtoZL/XyObPV22eu9s9b7e2fTK1+tlr7XHH+PLRt+uLaLilc27iUFAAAAADqHIkhAAAAANQ5EsPwNkfdgCnQvtLEvX3FqJbPRDvjpV4+Z7Z6+8zV/nmrvf2TqdXPVmufK86fh7ZNX1zbJQVqG3MMAQAAAKDOccYQAAAAAOociSEAAAAA1DkSQwAAAACoczWVGK5bt84lceNW6VvBiFFuEd0KRoxyi+hWMGKUW0S3ghGj3CK8laSmEsN9+/ZF3QRgUsQo4o4YRdwRo4g7YhTVqqYSQwAAAADA9JEYAgAAAECdIzEEAAAAgDpHYggAAAAAdY7EEAAAAADqHIkhAACoOctWdMjMgt2WreiI+iOhRqRSrh39h/Tg8/u0o/+QUqmSVxkAgpgZdQMkycx2SjooaUTSMXfvMbOFkrZI6pS0U9Ll7r4/qjYCAIDq8fKeF3XF1x4Itr0tn7wg2LZQv1Ip193bXtFVtzym5HBKjQ0JXX/5OVq3aokSCYu6eahzcTpj+A53P8fde9KPr5F0j7t3S7on/RgAAACoSjsHhsaSQklKDqd01S2PaefAUMQtA+KVGE50maSb0vdvkvSeCNsCAAAAlKRvMDmWFGYkh1PaezAZUYuA4+KSGLqkH5nZo2a2If1cu7v3SlL638WRtQ4AAAAoUfu8RjU2jB9+NzYktLilMaIWAcfFJTF8q7ufK+mdkj5lZm8r9I1mtsHMtprZ1v7+/vK1ECgSMYq4I0YRd8Qo4q7QGO1sbdb1l58zlhxm5hh2tjZXqqlAXrEoPuPuL6f/3Wtm35d0nqQ+M1vq7r1mtlTS3jzv3SxpsyT19PRQ1gmxQ4wi7ohRxB0xirgrNEYTCdO6VUu0cuNq7T2Y1OKWRnW2NlN4BrEQ+RlDM2s2s5bMfUkXS3pK0h2SPpZ+2cck3R5NC8uPssUAAAD1IZEwdbXN1XmdrZKkh18YYPyHWIjDGcN2Sd83M2m0Pf/o7neb2SOSbjGz9ZJ2S/pAhG0sG8oWAwAA1BfGf4ijyM8YuvsOd39j+rbK3f97+vkBd1/r7t3pf1+Nuq3lQNliAACA+sL4D3EUeWJY7yhbDAAAUF8Y/yGOSAwjRtliAACA+sL4D3FEYhgxyhYDAADUF8Z/iKM4FJ+pa5QtBgAAqC+M/xBHJIYxkClb3NU2N+qmAAAAoAIY/yFuSAyrSCrl2jkwpL7BpNrn8ZcllAdxBgBAZXHsRRyQGFYJ1rtBJRBnAABUFsdexAXFZ6oE692gEogzAAAqi2Mv4oLEsEqw3g0qgTgDAKCyOPYiLkgMqwTr3aASiDMAACqLYy/igsSwSrDeDSqBOAMAoLI49iIuKD5TJVjvBpVAnAEAUFkcexEXJIZVhPVuUAnEGQAAlcWxF3FAYliDWAsHAACgujGeQ6WRGNYY1sIBAACoboznEAWKz9QY1sIBAACoboznEAUSwxrDWjgAAADVjfEcokBiWGNYCwcAAKC6MZ5DFEgMawxr4QAAAFQ3xnOIQiyKz5jZDElbJb3k7pea2UJJWyR1Stop6XJ33x9dC6sHa+EAAABUN8ZziEJczhheKenprMfXSLrH3bsl3ZN+jAJl1sI5v2uRutrm0okAAABUGcZzqLTIE0MzWy7pdyX9fdbTl0m6KX3/JknvqXS7alkq5drRf0gPPr9PO/oPKZXyqJsEYBr4DgNAfaHfRyXE4VLS/ynpP0tqyXqu3d17Jcnde81scSQtq0GsiwNUN77DAFBf6PdRKZGeMTSzSyXtdfdHS9jGBjPbamZb+/v7A7auNrEuTuURowipHN9hYhRxR4wi7soZo4zdUClRX0r6VknvNrOdkr4naY2Z/YOkPjNbKknpf/fm24C7b3b3HnfvaWtrq0Sbqxrr4lQeMYqQyvEdJkYRd8Qo4q6cMcrYDZUSaWLo7n/m7svdvVPSByXd6+4flnSHpI+lX/YxSbdH1MSaw7o4QHXjOwwA9YV+H5US9RnDfK6VdJGZbZd0UfoxAmBdHKC68R0GgPpCv49KCVZ8xsx+S9JyST9x95eznv+wu//DVO93959K+mn6/oCktaHahuNYFweobnyHAaC+0O+jUoIkhmb2RUm/I+kxSX9hZv/D3b+e/vFVkqZMDFE5mXVxutrmRt0UAEXgOwwA9YV+H5UQ6ozheyX9hrsfNbNWSVvMrMvd/0wSf87II5Vy7RwYUt9gUu3z+OsPyoM4AwCgenEcR6WESgxnuvtRafQyUDNbJ+lb6QqjDYH2UVNYkwaVQJwBAFC9OI6jkkIVn3nBzN6aeeDux9LVRV+RdHqgfdQU1qRBJRBnAABUL47jqKRQieEHJT0+8Ul3/0+S3hBoHzWFNWlQCcQZAADVi+M4KilUYjhT0ufM7J/M7AtmNlY/192fD7SPmsKaNKgE4gwAgOrFcRyVFCox/LZG5xLerNElKzYF2m7NYk0aVAJxBgBA9eI4jkoKVXxmhbtfKklmdoekRwNtt2axJg0qgTgDAKB6cRxHJYVKDN3M5uj40hSJ7MfufjjQfmrKZGvSUJoYoVTz2kd8DwAA9S7fcZxjJEILlRgukfS8xq9ZmHnskk4OtJ+6QGligO8BAAD5cIxEOQSZY+juS9z9ZHdfmnXLPCYpnCZKEwN8DwAAyIdjJMohVPEZBERpYoDvAQAA+XCMRDmUPTE0s4fKvY9aQ2ligO8BAAD5cIxEOVTijOHqCuyjplCaGOB7AABAPhwjUQ6his9M5t2Sbq3AfmoGpYkBvgcAAOTDMRLlECQxNLMmSZ+UtEzSne7+r2b2CUlXS9ohEsNpq+YlBoBQ+B4AAJAbx0iEFuqM4T9IOiLpIUn/0cz+VFKrpI+4O3MMAQAAACDGQiWG3e5+liSZ2Vck7ZN0irsfCLR9xBALqwJAZdDfApgK/QRKFSoxHM7ccfdjZraDpLC2sbAqAFQG/S2AqdBPIIRQVUnPNrO96Vu/pLMy981s72RvNLNGM/u5mT1uZtvM7Ivp5xea2Y/NbHv63wWB2ooAWFgVACqD/hbAVOgnEEKoxLBZ0or0bbmkuVn3V0zx3iOS1rj7GyWdI2mdmZ0v6RpJ97h7t6R70o8REyysCgCVQX8LYCr0EwghVGLY4+5H3P2IpEWZ++nHF032Rh91KP2wIX1zSZdJuin9/E2S3hOorQiAhVUBoDLobwFMhX4CIYRKDL+cdf/OCT/7b1O92cxmmNljkvZK+rG7Pyyp3d17JSn97+JAbUUALKwKAJVBfwtgKvQTCCFU8RnLcz/X4xO4+4ikc8zsJEnfN7MzC96x2QZJGySpo6Oj0LehRCysWjhiFHFHjMYb/S0xiviLOkbpJxBCqDOGnud+rsf5N+L+a0k/lbROUp+ZLZWk9L85i9i4+2Z373H3nra2tmk1GqXJLKx6ftcidbXNpfPJgxhF3BGj8Vfv/S0xiriLQ4zWez+B0oU6Y3iqmd2i0bODmftKP+6c7I1m1iZp2N1/bWZzJP22pOsk3SHpY5KuTf97e6C2IiKsrwMA1Ye+G6htfMeRESox/GDW/b+f8LOJjydaKukmM5uh0TOYt7j7D83sQUm3mNl6SbslfSBQWxEB1tcBgOpD3w3UNr7jyBYkMXT3f8l+bGYJSadJ6k1fHjrZe5+Q9KYczw9IWhuifYhevvV1Vm5cra62uRG3DgCQC303UNv4jiNbkDmGZrbJzFal77dI+neNXgr6jJm9P8Q+UN1YXwcAqg99N1Db+I4jW6jiM2vdfVv6/u9LejG9MH2PpD83yJiWAAAgAElEQVQPtA9UMdbXAYDqQ98N1Da+48gWKjE8mnX/Ykm3SpK771EBy1Wg9rG+DgBUH/puoLbxHUe2UMVnBs3styW9JGm1pE9KowvXS5oTaB+oYqyvAwDVh74bqG18x5EtVGL4x5L+VtISSVe7+8vp5y+S9ONA+0AFlaN0cWZ9HSYz50fJaABxk6/vpr8CaosXvPI4alWoqqS/lPT2HM/fLenuEPtA5VC6OBr83gFUC/oroDbwXUa2UFVJv2Rmf511u87M/tTMfjPE9lFZ+UoX7xwYirhltY3fO4BqQX8F1Aa+y8gWqvjMc5Kez7rt0OjZyL8zsz8OtA9UCKWLo8HvHUC1oL8CagPfZWQLdSnp13I9b2abJN0v6e9C7AeVkSldnN1RULq4/Pi9A6gW9FdAbeC7jGyhzhjm5O6ch65ClC6OBr93ANWC/gqoDXyXkS1UVdKczOxDknrLuY9aFWW1N0oXRyPK3zvVBQFMx1T9FX0KUB0y3+XTPrNau18dUtOsmWqfNzvqZiEiQRJDM+uXNLHI7QxJ/ybpj0Lso57EoUIUS0tEI4rfexziDUD1mWwZC/oUoLo823eQ7yyCXUq6XNKKrNtyd29193e7++5A+6gbVIhCJRFvAEKiTwGqC99ZZARJDN39yITb0RDbrVdUiEIlEW8AQqJPAaoL31lklLX4jCSZ2YPl3ketyVSIykaFKJQL8QYgJPoUoLrwnUVG2RNDSW+rwD5qChWiUEnEG4CQ6FOA6sJ3Fhmhis/8s7u/M9fP3H04xD7qCVVBUUnEG4CQ6FOA6sJ3FhmhlqtYEmg7dSlfWW+qgqJSaiHeKI+PWlStcV0LfQpQy3L1LXxnESoxnG9m7873Q3e/I9B+ag5lvYHS8T1CLSKuAZQDfQvyCTXHcL6k90v6QI7b+yd7o5mtMLOfmNnTZrbNzK5MP7/QzH5sZtvT/y4I1NZYoUQwUDq+R6hFxDWAcqBvQT6hzhjucvePFvneY5I+6+6/MLMWSY+a2Y8l/b6ke9z9WjO7RtI1kq4O09z4mKxEMKfzgcLwPUItIq4BlAN9C/IJdcaw6PPO7t7r7r9I3z8o6WlJyyRdJumm9MtukvSeUhsZR5QIBkrH9wi1iLgGUA70LcgnVGL4ycwdMxt3FtLMfrPQjZhZp6Q3SXpYUru790qjyaOkxXnes8HMtprZ1v7+/um3PGKUCK591R6j1YDvUWmI0Xgiro8jRhF31RSj9C3Ix9y99I2Y/cLdz514P9fjSbYxV9K/Svrv7n6bmf3a3U/K+vl+d590nmFPT49v3bq1+A+SR7mrwmW2T4ngqlXwf1a5YhR8j6ZAjMZQIceWOorr4DFqZrriaw+U1KhsWz55gUKMmVC1qrYfzdXXSKqXvqXelPSfGGqOoeW5n+vxiW82a5B0q6TvuPtt6af7zGypu/ea2VJJe8M0dXoqUbmJst5A6fgeoZoUemwhrgGUYrK+hr4FE4W6lNTz3M/1eBwzM0k3Snra3a/P+tEdkj6Wvv8xSbeX2shiULkJABAaxxYAlUBfg+kIdcZwuZldr9Gzg5n7Sj9eNsV73yrpI5KeNLPH0s/9uaRrJd1iZusl7dbo0hcVR+UmAEBoHFsAVAJ9DaYjVGL4Z3nuS6NJXl7ufr/yX266tpRGhZCp3JT9paJyEwCgFBxbAFQCfQ2mI8ilpO5+42S3EPuICpWbAAChcWwBUAn0NZiOIGcMzezryj+X0N39k3l+FnuJhGndqiVauXE1lZsAAEFwbAFQCfQ1mI5Ql5L+7xzPLZN0paQGZa1zWI1CVIUr95IXAIDoTaevp+IogNDy9UH0NShEkMTQ3bdk7pvZKRqdZ7hW0v8r6esh9lHNKrHkBQAgWvT1AKJEH4RShVquQmbWbWbfknS3pK2SznD3L7t7MtQ+qhWlggGg9tHXA4gSfRBKFSQxNLPvSvoXSY9odPmJWyTNMbN5ZjYvxD6q2WSlggEAtYG+HkCU6INQqlBzDFdrtPjMNZKuTj+XOWftkjoC7acqUSoYAGoffT2AKNEHoVShlqtY7u4r0reO9G3scYh9VDNKBQNA7aOvBxAl+iCUKtQZQ0yCUsEAUPvo6wFEiT4IpSp7YmhmP3f388q9n7ijVHD1YGkRAJOZrI+grwcQpUTCxs4Q9g2Ozi1kHINCVeKM4fkV2AcQBKWeAUyGPgJAnNFHoRShqpL+KN/P3D2V72dA3FDqGcBk6CMAxBl9FEoRah3DtkDbASJFqWcAk6GPABBn9FEoRahLSeeb2Xvz/dDdbwu0H6CsKPUMYDL0EQDijD4KpQh1xnC+pEslvSvH7dJA+wDKjlLPACZDHwEgzuijUIpQZwx3ufsfBNoWEBlKPQOYDH0EgDijj0IpQiWGRBtqBuXmAUyGPgJAnNFHoVihEsMPB9pOxbBWHQBgOjhuAIgr+ieEECoxfMjMPMfzJsndfV6+N5rZNzQ6D3Gvu5+Zfm6hpC2SOiXtlHS5u+8P1FbWeAEATAvHDQBxRf+EUIIUn3H3Fnefl+PWMllSmPYtSesmPHeNpHvcvVvSPenHwbDGCwBgOjhuAIgr+ieEEqoqadHc/T5Jr054+jJJN6Xv3yTpPSH3yRovAIDp4LgBIK7onxBK5IlhHu3u3itJ6X8XB914eo2XbKzxAgDIh+MGgLiif0IocU0MC2ZmG8xsq5lt7e/vL+g9rPGCSiomRoFKIkanxnEjWsQo4i7KGKV/QijmnqtmTIUbYdYp6YdZxWeelfR2d+81s6WSfurup021nZ6eHt+6dWtB+8xUb8q3xgvVnTANBQfGdGIUCIgYDSCVcr2wb0i7Xx1S06yZap83Wx0LOTYEEjxGzUxXfO2BkhqVbcsnL1AcxkyITOz60eyx6tL5jRpJSf2HWLuwzpX0nx6qKmlod0j6mKRr0//eHnoHk63xQnUnAEAuz/Yd5NgAIHKMVVEOkV9KambflfSgpNPMbI+ZrddoQniRmW2XdFH6ccVQ3QkAMBHHBgBxQX+Ecoj8jKG7fyjPj9ZWtCFZJqvulOsMIwCg9nFsABAX9Ecoh8jPGMYR1Z0AABNxbAAQF/RHKAcSwxyo7gQAmIhjA4C4oD9COUR+KWkcJRKmdauWaOXG1XmrlgIA6gvHBgBxQX+EciAxzGOyqqVRYhkNACifqfrYuB4bANSfRMLGzhD2DSYliXEhSkJiWEUoTQwA5UMfC6Ca0GchNOYYVhFKEwNA+dDHAqgm9FkIjcSwikxWmhgAUBr6WADVhD4LoZEYVhFKEwNA+dDHAqgm9FkIjcSwilCaGADKhz4WQDWhz0JoFJ8pg3JVDqU0MQCUZrL+mT4WQDUppM+imj2mg8QwsHJXiKJUOgAUp5D+mT4WQDWZrM+iaimmi0tJA6NCFADEE/0zgHpCn4fpIjEMjApRABBP9M8A6gl9HqaLS0kDy1SIyv4iVrJCFNeSA8B4mX4xYRZp/wwAlVTImJRxI7JxxjCwKCtEZa4lv2TTz/Shrz+sSzb9THdve0WplJd93wAQR9n94p9seUxXru2mgh+AujDVmJRxIybijGFgUVa1y3ct+cqNqymkAKAuZfeLvQeS+vaDu7ThbV1604qTdEprM38dR+ESM2UWLlZmNMzWyPCR2G1Lkk5evkIvvbg72PaWrejQy3teDLKtuH/WOJlqTMq4ERPVVWJYqdPlUVW1m+xacr7gAOpJpr//Vd/Bcf1i74GkNt3znL634c30i5ie1DFd8bUHgm1uyycvCLa9kNvKbC+kl/e8WDefNW4mG5PmGzf2DTJurFd1kxiWq2RvnK7Njnp+IwBUWq4+WNJYf/+J1V30iwCQQ75x45FjKT2yc0CtzbO5qqLO1M0cw8lK9qZSrh39h/Tg8/u0o/9QwddW57s2+9ixVFHbK1WU8xsBoNxSKdfOfYf08I4B3ftMn17oP5SzD35h3/H+/tZH92jjGuYVAsBEna3Nuu59Z4/rHzeu6dYX7nhKP31237g5h9MZKxc7rkb0Yn3G0MzWSbpB0gxJf+/u1xa7rXyny5/be0hPvnRAV9/6xLTPJOZLNjd/pEcbbt5a8cVEo5zfCAChTDwL2LGgSXt+fVjbXh7U7lcP64Z7tis5nNLGta/X5vt2nNAH/+3vnTv2XO+BpG5+aJfWX9ils5fNU3d7C/0iAGh03HjySY1af2GXzCR36eaHdqn3QFJmx/vU0z6zWs/2HSzoqrt8V+hdfHq7du8/nPcKuzhdgVfPYpsYmtkMSV+RdJGkPZIeMbM73P2XxWwv3+ny5LHUWFIoTW/ibb5kc+uuV8sykbeQL01U8xsB1IfDrx3VM3sP6eCRY0p5SgvmzNZrwyPj+qR8l3dOTPYyg4Sl8xs1PDL6npbGmXrlwBFdc9tov3xK6xx9+h3denH/YUkalwimXDn74ObZM8f1970Hkrrx/h26i4IKADBOa/Ns3Xj/jhPGx54+yZccTmn3q4UXqSnmpMl0pnsVmkBO53Uv7BvSrleHNHf2TDXNmqGDyWNaOr9RIylp78Hxf6Dcd+iIXh0a1pxZM7SgqUEr2+cpkTC9sG9Iu18dUvPsmTpybEQnz2/SqYtOPCYubmnUzBnSKweOaOjoMZ2ysHnsdcV+hpBimxhKOk/Sc+6+Q5LM7HuSLpNUVGKYucwyO+g2runWy78+XHTBlqZZM3MmmyPjNxekAEy55kgCQKEOv3ZU//vZfr3069f0vUd264qeDm26999P+Kvwj57uG9dX/c3//SYdPeZjz53SOkefWdOtz/3gKS1omqWPv7VT1//4VznPAl569jJ9/van9InVXZJOTARz9cHtLbNP6O+5fBSYhsAVWBFf+cbHNz+0S9Jon9o0a2bBY+ViTpoUWh210LFwKa+7cm23/vnJXr3zrKVjV6c0NiT0pfefrYFDR3Xt3c+Me+0L+4bU2DBDn/nuv4/7/X3uB0/p6nWn5zwmfuFdq/TVf31OuwZeK/kzhBbnxHCZpOzaxnskvbnYjWVfZvmrvoN68qVB3fzQLr3vN5YXXZjg6MiINq7p1qZ7jwfO5y89Q5vve37c60IUOqCkMICoPfXKQT3Xf0ib79uh9Rd2jfV90vE+acuG80/oq57Yc+CEZO9zP3hKyeGU3nvu8rGkUDrxLGDmciZJmmHjE8FbH92jK9d2jzt4X3/5OepY2KyOhc1cVg8UqwwVWBFP2ePjvsGkhkdcn7/9SfUeSI71qe3zZhc8Vs53hd5kJ00Krapf6Fi4lNfdcM92/fX736j//E+Pj3t++95DJ0xduOGe7drwtvF/tEwOp7Tp3u1af2FX3mPiF+/cpvUXdukrP3mu5M8QWpyLz+Q6gp8we9XMNpjZVjPb2t/fP+kGM5dZvqG9RTfev0O9B5IlFSZobZ6tLVt3a/2FXfr0mtdr/YVd+v4vXtRVF50WvNDBZF8axNt0YhSIQqEx2jd4ZCxxy07YMjJrBU58frJkL9d2Mv1n9uNbH92jhU2zxi1Qv//wUXUsbNL/+sxqfW/Dm3XXxtVjf03N9Pfndy1SV9tcksIqRz+KuKvmGM30l2953SJd+PpF+ubvnzeuT+1YWHhxw1yFEK9739n64RMvjXtddmKZSSbz/Tyj0LFwqa977eixKY9jmdemfPRnE5/PHNtyHRMzPw/xGUKL8xnDPZJWZD1eLunliS9y982SNktST09PQWWPsk+b9x5IasvW3dr8kR41zLBpXcPb2dqsq9ednnOC7VnL5gf9SzVLUVSvYmIUqKRCY7R93mw9t/fguAP+xD5p6fw5Jzw/8UzfxPdOdhbwzsdf0hcuXaUv/nCbvnrfDn38glP0d793rvYdOqp9h45o1cnz1Llorl63mCsnahn9KOKuVmI0X62KQosb5iqE2LGgSQ0zEnkv7891OWuuxLPQsXCpr8s1VSzfcSzX8D4zRzPfMTF7DmepnyG0OJ8xfERSt5mdamazJH1Q0h0hNpwJ2rs2jv6V+Zu/f54ufP0iveV10/vL8sTtZP6yMnNmIvhfqlmKAkDUzlzSote1zdWVa7t15+Mv5bzaYtXSeSf0VWctnz/uuTsff0l/+Z4zx84EXnXRG8adBWyeNUNf/uCbdM07V+qadafr1l/s1qff8Xp99uI36NDREf3595/S529/Sqe0jl4yCgAor+lchTHxtTNnJnKOlzPbyDeenriPQsfCpbzuyrXd+vp9z4+7OqWxIaHXL56ra9atPOG13Yvn6qxl809Y8uOHT7yU95j4hXetGjuDWupnCC22Zwzd/ZiZfVrSv2h0uYpvuPu2UNsPVb2zUlVAWYoCQNSa5szSb5/Wpmf2HtIZJ8+Tu+t7f/hmvTacGne1Ra6+StIJf0E+t2OB9h5Masm8Rr3jtMXaOTA6iX9hU4OaZs1Uy5yZWjKvUde97xz1Hxp93ZtWLNAFr2ulDwSAKjLVeLmQ8XShY+Hpvu60z6zW7nRV0jmzZuicFSdp6fxGXXzGEvUfOn7M2vPrwzpz2bycVUn/V3obzbNm6ujIiH5n1Xlj1Uaz29I2d7QqadeiN+rw0WPqyFOVNKpxf2wTQ0ly97sk3RV1O+KCpSgARK1pziyde8rCSV+Tr6+a+NzEx93tLeNef2rWz7IvFeWyUQCoT4WOhafzutctzj8dIfv5zkVz1bko/+vybSNXW05pnfo4FsW4P86XkgIAAAAAKoDEEAAAAADqHIkhAAAAANQ5EkMAAAAAqHMkhgAAAABQ58y9atfgPIGZ9UvaFXEzFknaF3EbJkP7SpOrffvcfV0hb45JjE4U9995Bu0sXjliNI6fs9zq7TNX8vMSo9NTq58tzp+rmBiN8+ehbdMX13ZJx9tWcJzmUlOJYRyY2VZ374m6HfnQvtLEvX3FqJbPRDvjpV4+Z7Z6+8zV/nmrvf2TqdXPVmufK86fh7ZNX1zbJYVrG5eSAgAAAECdIzEEAAAAgDpHYhje5qgbMAXaV5q4t68Y1fKZaGe81MvnzFZvn7naP2+1t38ytfrZau1zxfnz0Lbpi2u7pEBtY44hAAAAANQ5zhgCAAAAQJ0jMQQAAACAOldTieG6detcEjdulb4VjBjlFtGtYMQot4huBSNGuUV0Kxgxyi3CW0lqKjHcty+ua04Co4hRxB0xirgjRhF3xCiqVU0lhgAAAACA6SMxBAAAAIA6R2IIAAAAAHWOxBAAAAAA6lzFE0MzW2FmPzGzp81sm5ldmeM1v2dmT6RvD5jZGyvdTgAAAACoFzMj2OcxSZ9191+YWYukR83sx+7+y6zXvCDpt9x9v5m9U9JmSW+OoK0AAAAAUPMqnhi6e6+k3vT9g2b2tKRlkn6Z9ZoHst7ykKTlFW0kACCnVMq1c2BIfYNJtc9rVGdrsxIJi7pZwBhiFACKE8UZwzFm1inpTZIenuRl6yX9cyXaAwDIL5Vy3b3tFV11y2NKDqfU2JDQ9Zefo3WrljDwRiwQowBQvMiKz5jZXEm3SvoTdx/M85p3aDQxvHqS7Wwws61mtrW/v788jQVKQIwi7gqN0Z0DQ2MDbklKDqd01S2PaefAUKWaijpFjCLuONajFkSSGJpZg0aTwu+4+215XnO2pL+XdJm7D+Tblrtvdvced+9pa2srT4OBEhCjiLtCY7RvMDk24M5IDqe092Cy3E1EnSNGEXcc61ELoqhKapJulPS0u1+f5zUdkm6T9BF3/1Ul2wcAyK19XqMaG8YfNhobElrc0hhRi4DxiFEAKF4UZwzfKukjktaY2WPp2yVm9kdm9kfp1/xXSa2S/jb9860RtBMAkKWztVnXX37O2MA7M3+rs7U54pYBo4hRACheFFVJ75c06Qxwd/+EpE9UpkUAgEIkEqZ1q5Zo5cbV2nswqcUtVHxEvBCjAFC8SKuSAgCqSyJh6mqbq662uVE3BciJGAWA4kRWlRQAAAAAEA8khgAAAABQ57iUFABQdqmUa+fAkPoGk2qfx7wvlA+xBgDFITEEAAQ1cWDesaBJP3q6b2zh8UylyHWrljBgR1CplOvuba8QawBQBC4lBQAEkxmYX7LpZ/rQ1x/WJZt+pgd2DIwN1KXRBcevuuUx7RwYiri1qDUv7BvKGWsv7CPWAGAqJIYAgGB2Dpw4MN+669WxxxnJ4ZT2HkxG0UTUsF2vDuWMtd2vkhgCwFS4lBQAEEzfYPKEgXnKRxcaz36+sSGhxS2Nx1/DvDAE0Dxrpk5pnaNLz14mS4fPnY+/pKZZDHcAYCr0lACAYNrnNZ6QBN75+Eu67n1n6+pbnxg376uztVkS88IQzpL5s/VHv/V6ffHObWOx9IV3rdKS+bOjbhoAxB6XkgIAgulsbdb1l5+jxobRw0tjQ0JXrztdv3vmUt21cbW+t+HNumvj6nFJX67LT5mDiGIcG9FYUiiNxtIX79ymYyMRNwwAqgBnDAEAwSQSpnWrlmjlxtXaezCpxS3HLwvtapurrra5J7wn1+WnmTmIuV4P5LP3YO5Y6j+U1OsWE0sAMBkSQwBAUJMlgbnkuvx04hxEoBDEEgAUj0tJAQCRynX5afYcRKBQxBIAFI8zhgCASE12+SkwHcQSABSPxBAAULDsZSWWzm/USGp0XlepS0xM9/JTIJ9UynUwOaxfHx7WnIaZSqWcxBAACkBiCAAoSPayEguaZumjbzlFN9yzPfgSE6xpiGIdO5bSP2/r1fa9h5Ry6eneQe1+dUjvXLVUM2cyewYAJkNiCAAoSPayEu89d/lYUigdX2Ji5cbVJZ31Y01DlOKZvkHt2f+aNt+3Yyx+rlzbrWf6BnXmspOibh4AxBp/PgMAFCR7WQkz5V1iohSsaYhS7D88fMIfLG64Z7v2Hx6OuGUAEH8khgCAgmSWAsjIvp95XOqyAJOtaQhMJTk8kjN+ksOscA8AUyExBAAUJHspgFsf3aMr13YHXxZgYvKZ2Tbr0KEQXa3NOePnVJarAIApMccQAFCQzFIAZ1y5Wn2DR3R0ZERb/vB8HR4eCVYkJpN8Zi4nPaV1jv7isrPUN5gc+zlzDZHPqW1z9eUPvUlPvnRAKZdmmHTmsvlUuwWAApAYAgCm5Ze9B08oDvPmU1uDJGzZ69C9OnREL/06qQ03bx2XJDbMMKqVIqdUyk+4bDQ5PMKSFQBQABJDAEDBXtiXuzhMqdVIs2XWNJSkD9/4cyWHU1o6v1FX9HSMJYlUK0UuVCUFgOJVfI6hma0ws5+Y2dNmts3MrszxGjOzTWb2nJk9YWbnVrqdAIDxUinX072DFSsOk12I5r3nLteme09cHoNqpchGVVIAKF4UxWeOSfqsu58u6XxJnzKzMya85p2SutO3DZL+rrJNBABMtHNgSNv3HqxYcZjsQjTlWh4DteW1o7mrkr52lKqkADCViieG7t7r7r9I3z8o6WlJyya87DJJ3/ZRD0k6ycyWVripAIAsfYNJ3bJ1jzauGV+N9K/+r7NKrkaaS3YV1My+slGtFBMtbG7IGScLmxsiahEAVI9I5xiaWaekN0l6eMKPlkl6MevxnvRzvTm2sUGjZxXV0dFRjmYCJSFGEXeFxmj7vEbNmmkyk770/jfq8NFjenXoqM7tOKks8/wmFqLpXjxXV9/6xLg5huVISBE/hcboormzdc26lbr27mfG4uSadSu1aO7sSjUVdYpjPWpBZImhmc2VdKukP3H3wYk/zvEWz7Udd98sabMk9fT05HwNECViFHFXaIx2LGjSZ9Z063M/eGps0P2X7zlTy09qKlvbMoVoutrm6tyU66xl87X3YFKLW6hKWk8KjdHlJzWpde4sbXhbl1IuJUxqnTurrDEKSBzrURsiSQzNrEGjSeF33P22HC/ZI2lF1uPlkl6uRNsAALnt3n94LCmURudufe4HT+ncjgUVWScuO0kEctm9/7D+9J+eGDfPsLEhoVUns5YhAEwliqqkJulGSU+7+/V5XnaHpI+mq5OeL+mAu59wGSkAoHKyq4RmUAAGcUKMAkDxojhj+FZJH5H0pJk9ln7uzyV1SJK7f1XSXZIukfScpMOSPh5BOwEAWTJVQieejaEADOKCGAWA4lU8MXT3+5V7DmH2a1zSpyrTIgBAIToWNOkv33PmCXMMOxYwfwvxQIwCQPEirUoKAKgeu/cf1pfv3a71F3bJTHKXvnzv9orNMQSmQowCQPGKSgzNbJ2kB939QOD2AABiqm8wqV0Dr+krP3nuhOenO+hOpVw7B4bUN5hU+zwqjCKMvsGkjh47XhDSTDp6zIuKUQCoN8WeMfy0pJvN7BVJ/ybpAUn/5u7PB2sZACBWmmbNzDl/q2nWjGltJ5Vy3b3tFV11y2Pj1iRct2oJySFK0tI4Ux99yym64Z7tY7F15dputTRygRQATKWoqqTufqm7t0n6gKSfS3qbpDvMrNfMci0/AQCockdHRrRxTbcaG0YPHY0NCW1c063hkdQU7xxv58DQWFIojVaNvOqWx7RzYCh4m1FfDh8dGUsKpdHYuuGe7Xrt6EjELQOA+CvpT2ju/oyZJSUdSd/WSFoSomEAgHhpbZ6tLVt3j5u/tWXrbq07c3rd/mRLCnC5H0px6MixnLF16MixiFoEANWj2DmGV0m6QKOL0O+U9JCkf5D0H939aLDWAQBio7O1WVevO/2ES0A7W5untR2WFEC5nLKwOWdsdSycXowCQD0q9ozhRkn7JP2TRucXPuLurwVrFQAgdhIJ07pVS7Ry42rtPZjU4pbiisZ0tjbr+svPKTnBBCY6dVHu2Dp1EbEFAFMpKjF0904zW6rRxerfI+mvzCwh6VFJD7j7dwO2EQAQE4mEqattbkmXfIZKMIGJiC0AKF7RcwzdvVfSP5nZrZLO1uj8wk9J+g+SSAwBAHmFSDCBXIgtAChOsXMML9boHMO3SjpX0g6NXlL6XzS6fAUAAAAAoEoUe8bwTzSaCP6VpIfd/XC4JgEAAAAAKqnYOYaXSJKZnSzpAjNzSc+4+0shGwcAqH0xo3AAACAASURBVA+plGvnwJD6BpNqn8e8MBSPWAKA4hR7KWmTpK9KerukpySZpDPN7KeS/tjdD4VqIACgtqVSrru3vXJCJcl1q5YwoMe0EEsAULxEke/bJOklSV3ufom7v1NSp6Rd6Z8BAFCQnQNDYwN5aXRB8qtueUw7B4YibhmqDbEEAMUrNjH8LXf/M3c/lnnC3Ufc/XOSVodpGgCgHvQNJsctSC6NDuj3HkxG1CJUK2IJAIpXbGIIAEAQ7fMa1dgw/nDU2JDQ4pbGiFqEakUsAUDxik0Mf25mfzrxSTP7T5IeKa1JAIB60tnarOsvP2dsQJ+ZF9bZ2hxxy1BtiCUAKF6xy1V8WtK3zewPJP1Ckuv4eoYfC9Q2AEAdSCRM61Yt0cqNq7X3YFKLW6gkieIQSwBQvGKXq9gv6V1mdoakVRqtSvo/3H1byMYBAOpDImHqapurrra5UTcFVY5YAoDiFHvGUJLk7r+U9MvMYzPrlPRZd/9Mac0CAAAAAFRKUXMMzex0M7vDzLaa2efMrNXMviPpQUkvh20iAAAAAKCcij1jeKOkb2s0EVyn0XmGt0t6vbuzWBAAAAAAVJFiq5I2uftX3f1xd79O0gxJVxWaFJrZN8xsr5k9lefn883sTjN73My2mdnHi2xnTUmlXDv6D+nB5/dpR/8hpVIedZMAoGT0bQiJeAKA4hR7xnCWmZ2u0aIzkjQoqdvMTBqbeziZb0n6G42edczlU5J+6e7vMrM2Sc+a2Xfc/WiR7a16qZTr7m2v6KpbHlNyODVWgnvdqiVUWwNQtejbEBLxBADFK/aM4aCkb2j0ktIbJR3Ievz3U73Z3e+T9OpkL5HUkk4056Zfe6zIttaEnQNDYwc6SUoOp3TVLY9p5wBX7gKoXvRtCIl4AoDiFbtcxfmhGzLB30i6Q6OFbFokXeHuqTLvM9b6BpNjB7qM5HBKew8mKckNoGrRtyEk4gkAildsVdJmMzsl6/G7zOzy9G1RgHb9jqTHJJ0s6RxJf2Nm8/K0ZUO6OurW/v7+ALuOp/Z5jWpsGP/f1diQ0OKWxohahELVS4yiekUZo/RtKEShMUo8ISoc61ELir2U9EuSLs56/D8lXSTp3ZL+nxLbJEkfl3Sbj3pO0guSVuZ6obtvdvced+9pa2sLsOt46mxt1vWXnzN2wMvMm+hsbY64ZZhKvcQoqleUMUrfhkIUGqPEE6LCsR61oNjiM2/RaIGYjEF3/0NJMrP7S26VtFvSWkk/M7N2SadJ2hFgu1UrkTCtW7VEKzeu1t6DSS1uaVRnazOT6QFUNfo2hEQ8AUDxik0MZ7p7dv3nT2Tdnz/Vm83su5LeLmmRme2R9AVJDZLk7l+V9BeSvmVmT2q08unV7r6vyLbWjETC1NU2l3kSAGoKfRtCIp4AoDjFJoYyszZ375ckd380/Vy7ji9hkZe7f2iKn7+s8ZeqAgAAAADKpNg5htdLut3MzjOzWenbmyV9X9L/H6558cdCugAQFv0qSkUMAcD0FbtcxTfNbL9Gl5VYqdF1B5+RdK27fz9g+2KNhXQBICz6VZSKGAKA4hR7xlDu/gN3P8/d57n7fHd/cz0lhRIL6QJAaPSrKBUxBADFKToxzMfMLgq9zbiabCFdAMD00a+iVMQQABQneGIoaU0ZthlLLKQLAGHRr6JUxBAAFCd4YujufxZ6m3HFQroAEBb9KkpFDAFAcYoqPmNmr5P01/+nvTuPv6Oq7z/+eofFsBMS1kAIFARZFBAQI6GCrcYIoigCagWrP8CKoHWBVm1tbasIWo3YssmiRcACglIElUUiEJQ1C0GFGCESloCySVD4fn5/zLlhcnP379zvnXvv+/l4fB/fuXe2MzOfe2bOzDlngL8A5gGfioilRSasH/hFumZmxXK+aqPlGDIz60yn7zE8F7gQ+CfgIODrwDuLSlQ/8Yt0zcyK5XzVRssxZMNo8lZTeGjJg4Utb4stt+J3Dz5Q2PKs/DotGK4fEf+dhhdIuqOoBJmZmZmZWXseWvIgh51xc2HLu/iYaYUty/pDpwXD8ZJ2BSr1MtbKf46IuUUkrptGRoLFjz/LI08tZ9P1Xc3EzKysnF9buxwzZmbt67Rg+BjwX7nPy3KfA9hvNInqNr/81sysPzi/tnY5ZszMOtNRr6QRMb3BX6kLheCX35qZ9Qvn19Yux4yZWWc6fl2FpImSPivpIkkXpuGJRSauW/zyWzOz/uD82trlmDEz60xHBUNJrwXuAMYD3wUuScO3p3Gl5pffmpn1B+fX1i7HjJlZZzptY/gV4JCIuD333aWSLiVra7jPqFPWRZWX31a3Pyjq5bdu9G5mVox8fj1h7TU5dM8tefkm6xGR5bXOW61aJWZOvnohB75yMquNg7223ogpE9buddLMzEqt04LhBlWFQgAi4g5J648yTV3XzZffutG7mVlxKvn1TidM544H/sA/fm+e81ZraNw48cZXbMqfXxzhxEvnOl7MzFrUaRtDSdqgxpcbjmKZY6ry8tt9tp3EthuvW9iJwo3ezcyKNW6cGAlWFArBeas19sDv/7iiUAiOFzOzVnRaiJsFXCPpdZLWSn/7AlcBXysuef3Hjd7NzIrnvNXa4XgxM2tfR1VJI+K/JS0FTgF2Int34ULglIj4XoHp6zuVRu/5E5IbvZuZjY7zVmuH48XMrH0dV/uMiMuBmRGxYURMiIhpw14ohJcavVd6RCu6Yxszs2HkvNXa4Xgxs3ZM3moKkgr5m7zVlF5vTsc6emIoaSZwXhpeDrwrIuYUmK6+1c2ObczMhpXzVmuH48XM2vHQkgc57IybC1nWxcdMK2Q5vdBpr6RfAPaPiAWSpgEnA39ZXLL6W6Vjm203XrfXSTEzGxjOW60djhczs/Z0WpX0xYhYABARNwPrFZckMzMzMzMzG0udPjHcRNLx9T5HxKxGM0s6BzgQeDQidqkzzeuBrwJrAMsiwk8kzczMzMzMuqDTguG5wMYNPjdzHnAa8K1aI9P7EP8LmBERD0japMN0mpmZmZmZWROdvq7is6NZaUTcKGlqg0neDVwWEQ+k6R8dzfqaGRkJFj/+LI88tZxN13cDdTOzsnJ+ba1yrJiZtafTJ4Z1SZoREVePcjEvB9aQdANZ+8WvRUS9p4tHA0cDTJnSfvewIyPB1Qse5u+/exfL/zyyokvrGTtv5hOIFWK0MWrWbf0So86vh1e7MepYsbHWL/moWSMdv8ewgX0LWMbqwKuBtwBvAj4r6eW1JoyIMyNiz4jYc+ON26nNmln8+LMrThwAy/88wt9/9y4WP/5s56k3yxltjJp1W7/EqPPr4dVujDpWbKz1Sz5q1kjhBcOI+EwBi1kCXB0Rz0bEMuBG4FUFLHcVjzy1fMWJo2L5n0d49Onl3VidmZl1yPm1tcqxYmbWvo4KhpK2l3SFpPmSLpQ0ueB0XQFMl7S6pLWB1wALC14HAJuuP57xa6y8G8avMY5N1hvfjdWZmVmHnF9bqxwrZmbt6/SJ4TnAlcA7gDuAr7czs6QLgVuAHSQtkfQBScdKOhYgIhYCVwNzgZ8DZ0fE/A7T2tDUievwlXfttuIEUmmHMHXiOt1YnZmZdcj5tbXKsWJm1r5OO59ZLyLOSsOnSLqjnZkj4ogWpjkFOKWTxLVj3DgxY+fN2PH46Tz69HI2Wa+9nsvc65mZ2diolV9PmbC282BbRSVWdjphOo889TzP/ukFtt7IhUIrl8lbTeGhJQ/2OhlmK3RaMBwvaXegcvZdS9IelZER0VZBsdfGjRPbbrwu2268blvzudczM7Oxlc+vnQdbM/csfdrxYaX10JIHOeyMmwtb3sXHTCtsWTacOq1KuhT4cu7vYeDU3N9Q6GavZyMjwaLHnuGW+5ex6LFnGBmJUS/TrB7Hm/Uj9zxZXmXIU4YxPsqw382sf3X6xPBE4MGIWAog6Uiy9oaLgc8VkrIuKLraZ6Nez9p9+lidzl7fBe9GFVlXu22uF/uoDPFm1olGefDUies4vylIvXyp0fdlyFMq8bH5BuM5ZI8tUVr1E88+P6pzdFk12u9Aw9+Dz89mBp0XDE8H/gpA0n7AF4CPALsBZwLvLCR1BerGiarS61n+wqSIXs/q3eXc8fjpTU9mRWTu3dhXZblQKLNe7aPRxJtZL9XLgzdbf/xKv6WtJ67F5w/elTVWky9621QvX3rjKzblRwsfqZlflSVP2XT98Ww9cS0O23MKs6779YpY2HPrCdxy/7KBi4V6+32nE6Y3rFLr87OZVXRalXS1iHgiDR8GnBkRl0bEZ4HtiklasbpRpaRbvZ51+v6lSuY+c9ZsjjjrVmbOms3VCx5uuypJN/bVMFbpaVev9pHf92X9ql4e/OIIK35Lm28wnsP2nMLR375tVPnisKqXLy1Y+mTd/KosecrUievw+YN3XVEorMTCsf9z+0DGQr39/shTzzc8t/j8bGYVHRcMJVWeNr4BuC43rtOnkF3VjRNVpdezq46fzkVHv4arjp/e0R226jYBm6zX2fuXisrcu7GvynKhUGa92keD8r4vt60ZPvXy4Eeffum3dMgeW64oGED/XfT2Oq7r5UtLn6yfX5UlTxk3TqyxmgYmFirqxUS9/f7sn15oeG7x+dmsYONWR1Jhf5O3mjJmSe+0EHch8FNJy4DngNkAkrYDniwobYXqVrXPTns0rahVheO0d+/OV9612yrVOpo9iSyqzWM39lW39v8g6dU+qjx1aTfeysRVoYZXrTw4/1uS6Epb8LFQhriuly9tvkH9/KpMecqgxEJFo5iot9+33midhucWn5/NCjbyQt/2NtvRE8OI+Hfg48B5wL4RUbmFOY6srWHplPVlt7We8h33nTvZafP12n4SWdRd2m7sq7Lu/zLp1T4q6sl3L7kqlOXV+i3l9ctFbxniul6+tPPmG9TNr8qUpwxKLFQ0iol6+32bSY3PLT4/m1lFx9U+I2JOje9+NbrkdM9oX2TfLfWe8j381HL22XZSW3cxi7pL2419Vdb9Xya93EejffLda93qIdj6U/639MSzz7P9Juty4qVze/70ql1liOtG+VKj/KosecqgxEJFs5iot9+bHSufn80MStoesFvKcqLKK7IKR5GZezf2VRn3f9l4H3XGVaGsWv63tMdIsOvkDfruorcscV0vX+qX/GoQYqGi05hodqz65ViaWXd12vnMUOlm4/+iq3BUMvfK08Z+OuGZdcpVoayRsuaLzc4tjuvilTUW6qmOkSkT1nZMmFnXDNUTw0500vi/nXcJugqH2ej5d2StKsuLvFs5tziuu68s8VBLo3dIXuWYMLMucMGwiXZf1NtJQdJVOMxGz78ja6YMvXxWtHpucVx3T5nioZZ6MXJVihHHhJkVzVVJm2j3/T5l6EXOzMxWVab82e+O670yxUMtjhEzG2suGDbR7isgnJH3v16/UNrMuqOo/LmIPKIsL4EfZmN5vu4kZhwjZjbWXDBsot3G/87I+1ulatHMWbM54qxbmTlrNlcveNiFQ7MBUET+XFQe4Y5lem+sztedxoxjxMzGmtsYNtFu4/967xKcMmFtFj32TCkbuHeqzI32O9Vum1Iz6x9FvOu1WR7Rar7Y7rllEPPbXivq3b/NdBozZel8yLFnNjyGtmDYbs+hrTb0rpWRT5mwNj9a+EhpG7h3ouyN9jtVhhdKm1l3jPZCu3LeqJdHTJ24Tlv5YqvnlkHNb3utyIJXo2uKRueVZjHT686HHHtmw2Uoq5J2u7pg9XuSHvj9H0vdwL0TZW+03ylXBTYbbJ2+x65y3rj7wT/UzSO6lS8Oan5bBkW817DZNUWj80rZj23Z02dmxRrKguFYZ3RFNnAvS8cog9rJjtt0mA23enls5bzx3duWcPwB29fMI7qVLw5qfltW7Z5nm11TNDqvlP3Ylj19ZlasoaxK2kp1wSLr1FfuFubX2ewpVK31A6Wp0tHJNvWDsrTpsIzbtthYalRtrnLeWPrkcr4957d8YN9tkWD6dpPYa+pGjBunruWLg5rfllErVSer86Vm1xSNzitlP7atps95tdlgGMonhs2qCxZd1bTdp1D11v/AE+Wp0jHIT9aKqFpko+ceYm2sNXrykz9vLH1yOd+4/j7Onr2I51946YK5W/niIOe3ZdPs6V+tfOmFF6NpE4R655WyH9tW0ue82mxw9OSJoaRzgAOBRyNilwbT7QXMAQ6LiEuKWn+znsiK7pmy3adQ9dZ//vv3Lk3HKH6yZt3mHmJtrDV68rP31Imc/I5XcuKlc1ecN44/YHs+e8U8zj1q76ZPhkbD+e3Yafb0r1a+9Jkr5q0SG60W7sp+bFtJn/Nqs8HRq6qk5wGnAd+qN4Gk1YCTgWuKXnmzjK4bPVO207NYvfX/8U8vlKrKSa97S7PB5h5ibaw1qjY3bpzYYsPxK6qQRsC35/yWpU8uXykmu5UvOr8dG82qTtbKl377+HNM3nA8V3VYuCv7sW2WPufVZoOjJ1VJI+JG4Ikmk30EuBR4tBtpaFRdsNc9U9Zb/5SNyl3lxKxIvf4d2vBpVm1u4jov45s/W8Rp193HN66/j6VPLndMDphmMVAvX9ponZcNbRME59Vmg6OUnc9Imgy8HTgA2Gus1z9WL71td/3bTFqHbSatU9oqJ2ZF6vXv0IZPs9okjsnB5xhon/eJ2eAoZcEQ+CpwYkS8KDUu9Eg6GjgaYMqUKYWsfKzq/NfrxavZ+kdb5cS9h42tbsRoO/r1eJe97U0vFX1Mex2jZdKo2pxjsnfGMkYdA+1ptk+a5Vf9eo6q5nzUBkFZC4Z7AhelQuEkYKakFyLi8uoJI+JM4EyAPffcs7AusLpd579Zl9jdWn8rXXFbsboVo63o9+Nd9rY3vdCNY9rLGO03jsneKFOMOgZWVW+fNMuv+v0clVemGDXrVClfVxER20TE1IiYClwC/F2tQmE/a9Yl9qCt13rDx3vw+JiaWb9oll85PzMrl54UDCVdCNwC7CBpiaQPSDpW0rG9SE8vNOrFa7RGRoJFjz3DLfcvY9Fjz6z0LqFurtfKx8d78PiYmlm/aJZftZKfNbqmMbNi9aQqaUQc0ca0R3UxKT3TrEvsTjWrltGt9Vo5+XgPHh9TM+sXzfKrZuMHqaqpWT8oZVXSYdCsS+xONauW0a31Wjn5eA8eH1Mz6xfN8qtm413V1GxslbXzmYHXrZ7Nmr1o1j2qDRcf78HjY2pm/aJZftVsfLNrGjMrlguGPdSNns1aqWbmHtWGi4/34PExNbN+0Sy/ajTeVefNxparkvaRVhpgu5qZjZYb+puZWRk0u6bx+ap/TN5qCpIK+5u8ld8V2Q1+YtgnWm2A7WpmNhpu6G9mZmXR6JrG56v+8tCSBznsjJsLW97Fx0wrbFn2Ej8x7BPtNMCuVMvYZ9tJK9oVmrXCDf3NzKxM6l3T+HxlVjwXDEuglaoQfneZjQXHmZmZ9QO/A9GseK5K2mOtVoVwA2wbC44zMzPrB6N9B+LISLD48Wd55KnlbLq+m92YgZ8Y9lyrVSHcqYyNBceZmZn1g9G8A7FSaJw5azZHnHUrM2fN5uoFD/uJog09PzHssVbf0eNOZWwsOM7MzKwfjOYdiEDNQuOOx0/3a4Dyxq2O5PP/MHHBsMfaqbrnd5fZWHCcmZlZP+j0HYit3pQfeiMvFNaTqHsR7Q+uStpjrrpnZmZmVqxG11eVQmOe29Ob+Ylhz7nqnpmZmVmxGl1fVQqN1R3T+Ka8DTsXDEvAVffMzMzMilXv+so35c1qc8HQzMzMzIaKb8qbrcoFQzMzMzMz6x/uMbUrXDA0MzMzM7P+UWCPqeBeUyvcK6mZmZmZmdmQc8HQzMzMzMxsyLlgaGZmZmZmNuRcMDQzMzMzMxtyiohep6Ewkh4DftvjZEwClvU4DY04faNTK33LImJGKzOXJEarlX2fVzidnetGjJZxO7tt2LZ5LLfXMdqeQd22Mm9XJzFa5u1x2tpX1nTBS2lrOU5rGaiCYRlIui0i9ux1Oupx+kan7OnrRL9sk9NZLsOynXnDts39vr39nv5GBnXbBm27yrw9Tlv7ypouKC5trkpqZmZmZmY25FwwNDMzMzMzG3IuGBbvzF4noAmnb3TKnr5O9Ms2OZ3lMizbmTds29zv29vv6W9kULdt0LarzNvjtLWvrOmCgtLmNoZmZmZmZmZDzk8MzczMzMzMhpwLhgWRtIOku3J/T0n6aK/TlSfpY5IWSJov6UJJ43udpjxJJ6S0LSjDvpN0jqRHJc3PfbeRpB9L+nX6P6GXaRytssZEv+z7Ouk8RdK9kuZK+p6kDXuZxm6QNEPSLyXdJ+mkXqenaP0Sf0WRtJWk6yUtTPnBCen7vt3mQYnRQTw2eZJWk3SnpCvT577Yrlp5RNX496RzwFxJN0t6VW7cYknz0rXibT1I2+slPZm7Xv2n3Liu/m5aSNsnc+maL+lFSRulcV3bb/V+Z1XTSNKstG/mStojN65r+63FtBUXbxHhv4L/gNWAh4Gte52WXJomA78B1kqfvwsc1et05dK3CzAfWBtYHfgJsH2P07QfsAcwP/fdl4CT0vBJwMm93neDGBP9su/rpPONwOpp+OQypLPgbV4NuB/YFlgTuBvYqdfpGoPjWrr4K3B7Nwf2SMPrAb8CdurXbR6kGB20Y1Nj+/4e+A5wZfrcF9tVK4+oGj8NmJCG3wzcmhu3GJjUw7S9vrK/q77v+u+mWdqqpj0IuG4s9lu931nVNDOBHwIC9qkc027vtxbTVli8+Ylhd7wBuD8iyvYi89WBtSStTlYAe6jH6cl7BTAnIv4YES8APwXe3ssERcSNwBNVXx8MnJ+GzwfeNqaJKl4pY6Jf9n2tdEbEj1IMA8wBthzzhHXX3sB9EbEoIv4EXER2bAZGv8RfUSJiaUTckYafBhaS3Tjq120emBgdwGOzgqQtgbcAZ+e+7ovtqpNH5MffHBG/Tx/H9DzQLG0NdP1302bajgAuLHL99TT4neUdDHwrMnOADSVtTpf3WytpKzLeXDDsjsMZo2BuVUT8DjgVeABYCjwZET/qbapWMh/YT9JESWuT3ZnZqsdpqmXTiFgK2Y8V2KTH6elYH8REtX7c939LdodxkEwGHsx9XsKqJ9BB1I/x1zZJU4HdgVvp320eyBgdkGOT91XgU8BI7rtB2K5qH2Dl80AAP5J0u6Sje5Sm10q6W9IPJe2cvivN7yZdB84ALs19PSb7rep3lldv/4zZfmuQtrxRxZsLhgWTtCbwVuB/e52WvFRP/2BgG2ALYB1J7+1tql4SEQvJqt39GLia7FH8Cw1nslEpe0z0O0mfJovhC3qdloKpxnfu3noASFqX7ELsoxHxVK/TMwoDF6MDdGwAkHQg8GhE3N7rtHSTpP3JLtRPzH39uojYg6zK34cl7TfGybqDrKnTq4CvA5en78v0uzkIuCki8k8Xu77fmvzO6u2fMdlvreQBRcSbC4bFezNwR0Q80uuEVPkr4DcR8VhE/Bm4jKxOcmlExDcjYo+I2I+sqsGve52mGh5JVQdI/x/tcXpGo/QxUaVv9r2kI4EDgfdEquQ/QJaw8tP8LSlJFeQu65v464SkNcguOi6IiMvS1/26zQMVowN2bCpeB7xV0mKyqncHSPof+n+7VpD0SrJqsgdHxOOV7yPiofT/UeB7ZFURx0xEPBURz6Thq4A1JE2iXL+bVWredXu/1fmd5dXbP13fby2krbB4c8GweGNWJ7pNDwD7SFpbksjaQS7scZpWImmT9H8KcAjl3I/fB45Mw0cCV/QwLaNV+pio0hf7XtIMsrt1b42IP/Y6PV3wC2B7SdukGhKHkx2bQdcX8deJ9Pv/JrAwIr6SG9Wv2zwwMTqAxwaAiPiHiNgyIqaSHZ/rIuK99Pl2VaTrmMuAv4mIX+W+X0fSepVhss7KavbQ2cW0bZbiCkl7k5UFHqckvxtJGwB/Se7Yd3u/Nfid5X0feF/qnXQfsuY3S+nyfmslbYXGW6u91PivpZ6D1ib7cW3Q67TUSd+/APemoPg28LJep6kqfbOBe8iqkb6hBOm5kKzt3Z/J7gh9AJgIXEv2NPNaYKNep3MQY6Jf9n2ddN5H1t7grvR3eq/T2YXtnknWM9r9wKd7nZ4xOq6li78Ct3dfsqpPc3NxO7Oft3lQYnQQj02NbXw9L/VK2hfbVSePOBY4No0/G/h97pjdlr7fNl3j3A0s6EZstpC249K67ybrqGRabt6u/m6apS1NcxRwUdV8Xd1vDX5n+f0m4Btp38wD9hyL/dZi2gqLN6UZzczMzMzMbEi5KqmZmZmZmdmQc8HQzMzMzMxsyLlgaGZmZmZmNuRcMDQzMzMzMxtyLhiamZmZmZkNORcMu0DSM1Wfj5J0Whr+nKRPVI1fnF4uWr2cGyT9UtJcSfdKOk3Shi2uZ4c0/12SFko6s2paSfqZpDfnvnuXpKvT8Itp3vmSflBZr6Rxkmal7+dJ+oWkbWqk/VBJCySNSNoz9/1USc+lZd8l6fTcuH+X9GCN7dpa0rVpP9wgacta+91aU3B8PlB5H1L67vLK8tOxnp8bt7ekG1NM3yvp7PQOxU0lXSnpbkn3SLqqxrq+I+lDuc+vSfGwekrfvPT5p5K2zk336RSHc1O8vabGsveTdIekFyS9s2pc5Xdwl6Tv574/TtJ9kiK/byRNkPS9tL6fS9pl1SNgoyHpGUm75o7LE5J+k4Z/UmP69SWdJen+FAs3SNorxU5IOjc37ZppeZenzx+U9FguH/3bGsvfUdIf0zT3pPyx8o6wnSRdI+nXKea/I2mSpBlp3e/JLee16bvj0ueLJC1Ky71N0l411n2cpEdy635vLt3zUxzOlvSKIva9ta6DOF0i6eLc58MlnZ2G83FY+XtNnWVfU7Xc8ZKWVX13rKRT0/DOyvLlSoxXzgUzJP2hap3T0/Je0EvXB5dLWrfOgCabUQAADJJJREFUPng4xeBcSVel2N9A0g/T72GBpH8d/d62IqjG+VIvXYfeLekmSTvUmO/fJP0uzTNP0lty4z6UjvW9km6VNC037me5Zf9M0vZ10vX+FGsL0rSn66V3881Jy747De+cm2+jlOfepyz/P6cSqykGZ+Sm/a1y1z6S/k/SzNHu0740Vu98GaY/4Jmqz0cBp6XhzwGfqBq/GJhUYzk3kN6TAqwJfBn4aYvruQY4ODdu1xrL34XshebjgXXI3hv0F9XLBs4nvfsEOAK4BBiXPm8JTKix7FcAO+S3IX0/FZhfZ7/tA2xeY7v+FzgyDR8AfLvXx7if/wqOz7nAvunzhsCtleXnjzWwKfBb4LXps4B3pu/PAE7ILfeVNda1KbAI2JjshtYvcutdkT6y9zKelYZfC9xCejcjMAnYosaypwKvBL4FvLPRvsp9v3uab6V9A5wC/HMa3hG4ttfHe9D+asTvedXHrWr8JcDnYcXrmbYD3gysDjxJ9n6nSowcRPYOqMvT5w8CX03DmwHLqn8L6ThX3hm1Btl7wWaS5amLgDflpv1rsnxxRlrvD3LjvpbWfVz6fBFwYBp+K/DzGtt2HPDFNLwV2Xt01wemA+un7w91HPZFnC5J+ckO6fPhwNnVcVhn3v8B3lZn3HhgWdV3xwKnpuGfVmKULF/eNQ3PAC5ptrwUpx+vs+6HgXXT8FeAL1XiM333MrJzxv69Pl7D/ked8yUrX4ceDXy/xrz/Bnw0De8CPJZi6W3Az0nvogT2BB4ANk6ffwbslob/DrisxrLflvLUzdLn1YBjgG3S5znALmn4Q1V56pXASWlYwBdJ14/AZ4F/TcNbALdX1p+mXUaNa9th+PMTwz4REX8CPgVMkfSqFmbZnOxEU5l/Xo1lzgd+AJwI/DPwrYi4v8aybgEm55a7NCJG0jKWRMTvayx7YUT8soV05ueZExFLa4zaiexFtwDXAwe3s1zrqovILmAADgEuqzPdh4HzI+IWgMhcEhGPsGqszq2eOU13KtmFxbHA3Ij4WY31VMfqsoh4Pi1jWUQ8VGPZi9M6R5ptbG6eOyNicY1RK2I1Iu4FpkratNXlWrHS3e3dyArrARAR90XED9MkQXYTrVJz4giyFzCvIiIeJrtwn1JvfRHxZ7ILle2AI4GfRMQ1ufE/zuWLvwY2VvaUeRywP7DKk6TkxrTMuiLiQbIXR28ZEbMj4qk0ag7ZDTwrvy8D/zjG61yR/6Z8eZVrhSbm8FKe28iNwHYR8VREzE7re57sZojjs/daOV+2kg/NJytYTSC7tvxERDyRxt0GXEBWCKxWb9mfBj6W8l8i4sWIOCMiflNj2hXn//TkcHvg5DRfkBUG91dW6+wmoPL08nVkNxC3Sp93BB6pdW07DFww7I618tUvgOqqEh+rGr9FKwuNiBfJ7jLv2MJ6/hO4Lj0u/5hyVVCr/AvwbrILoy9Vj5S0GvAGoFKN7rvAQWmdX5a0eytpr7KNpDuVVfub3sL0dwPvSMNvB9aTNLGD9VqmyPi8FtgvxcnhwMV1ptuF7I5cLd8Avinp+lSVpd76TicreH2S7CZJLTOAy9Pwj4CtJP1K0n9J+ssG21HPeGXV+OZIelsL099NVkBG0t7A1viip5d2Bu6s3Miq4yLgcElrk9V0qBmnkrYjO56L6i0oVVPaH5hH45ivuIwsb9uf7ELlhTrTHZSWWZey6qKVJ/N5HwB+uOocVkIXAvuoRvMM4D1V1TrXLGidXwFuTlXnjpe0fm7cX1Wtc6v8jJJWJ4vdHzRagSQBB1IVw+k8/iayG77WW62cL1vJh6YBy1NhcCdWzQNvI8uXW132jsCdzRKf5M//OwN3VG4Iwoobd/NSum4FXp2uXaaRFSoXS9o2fb6pxXUOnNV7nYAB9VxE7Fb5IOkoskfoFf8ZEafmxi9uY9nKDdddT0Scq6ytwQyyJ2zHSHpV5W5QRUQ8q6xdwzNV49ZKhYKpZD/sH6fpl6S78Aekv2slHRoR19KapcCUiHhc0quByyXtnLu7XcsngNPS9t0I/I76F1DWXJHx+SJZdZDDgLUiYrGkBpOvKiKuSZnxDLIbFHdK2iUiHquabkTSGWTVWh6vWsz16cnco8Bn0vTPpBibTnbxcrGkkyLivDaSNyUiHkrpu07SvDpP1Su+CHwt/XbmkZ3QHKslFhF3SHo52dPCWhe470kXSX8CPhgRf6gxzU7pmAdwcURcL+nQFlZ/EXA2WfWqb5FVQc2bJenfyKrkHVNnGe9PbWWeI6ty/2xlRGojcwiwbwtpsd57geyp4UmsWli6ICI+2sEyo9H3EXG6pCvJCmiHAP8vd8P3JxFR3e56PLBhivdtyC6gf9pg/TeT1ca4k6zWR2U5a5DdaP5iRCypM6+NkXrnyzT6AknPkdWY+EidRXwyXUs8TXY9UI9YOSYvTste1GDZ2YxZfxVnk1VH/lhEXJFGXaKszeEIsEed9ay0/nTtuwjYFdib7LrhFrJC4TRgdqO0DDI/Mewj6c7GrmTtApuKiIci4pyIOJjshFOvI4wRVq1GVyk8bE3WvvHDueU+HxE/jIhPAv9BVge8JWnex9Pw7cD9wMtb2I5DImJ3smoFRMSTra7Tuu4i4OtkJ/l6FgCvrjcyIp6IiO9ExN+QtR/cr86ktWIVshPZ1mk9K56ApmonN0TEP5O1x3pHjXnrqlSliYhFZG0tGj4hT9Wk3p9+O+8jaxNZq8qLjY0FwG6pqmYjV5LVmKhVjfSCiNg9Il6TuxCpdk9E7Jam+4/cuuvGPEBEPEDWZmsfal+IHJ+WOyNVTa7l3DTNayNiRcdN6Yn1LOCgJjferFzOI6ul00r1zKbSDd/Vqn4DG5G1oapMsyQivhkRbwHWImsH28gfUh43FZhI1gaynmkpPt8fEU/DiieI5wG3R8TpDea1MdTgfPmedAzflqqs13JKmmZ6RFSeti1k1TxwD+Ce3OfD0nyHRMTvaiz3XtJ5NyJuS3F3HVmcVryT7CbFFWRttSHLf/eQVuocb3Wy6+BKXnoz2QOO1dINtTm8VDAc2ieGLhj2iXR37QvAg1GjDVaN6WekeZC0GVnmXetH11AqgB0PfELSGpL2qFT1SyeaV7Jq1aVG6do4FXBJT2G2p0HVrDTdpNxJ7R+Ac9rdDuuq2WSxWbNtVnIacKRyvYJKeq+kzSQdkKrxke76/QXZE5S2RMRzwEeB9ynrjWwHrdzL2W60F6sTJL0sDU8ia4dwT5N5NsxV8fogcKMvynsnsvZ884B/qlwgpLg4qGrSs8naIbZ0061F55NVxfvryheSDpK0Y9V0nwH+IV/labRS3F8IHBoRLce89V5k/QnMAk4ocLE3kdqCS1qH7IL/hvT5zemCGWVtr9Ynq9nTSlp/T5bnfqqFmy95p5A9uTmxjXmsi0Z7vqzjS8CXJE1I69gDeC/w320s4wvAf6br2Iq1qidKv5uTgDdI2ja1dVxE1vSk4l/IOnCsFG5vInvoUanuejtZQXGjiPh1G2kcKC4YloyyLp3zbawukDQXmE/Wy12rHa+8EZgv6W6yzhU+GREPS9pCNV4H0EhE3EnWdupwYBPgB8peQzCX7ElkpXvrs9OjfiS9XdISsp6u/k8vdaG9HzA3pesS4NhUFx1JX0rzrK2s6+7PpXleD/xS0q/I2tD8ezvpt+LUiM9KhwWnRsSyevNF1nnM4cCpyrqnXkhWZeUpsjuKt6U4v4WsJ75fpPXd1U76Iuu86EKyzH5d4Hxl3fjPJWtX8Lm03H+V9NY0vFeKu0OBMyQtSIt7RUrX3WTVur4YEfekeY5P82xJFs9n5+ZZIOlesmqxRV7cWQskrSbpttxX7yfrVOC+lG+dDqzUqUJEPBARp7WxjmmSvtFomoh4hqw30U8pe13FPWS/geoq0jdGRMM2WlXr/pik9zWZ7PNkvQSfq6xt2NBWiyqrGnGadxZZTZ286jaGq7x6J7fsNSXdmvvqw8DfpPz0ZrKnzJXxbyHLs+4me3L+kco5mVXbGL61el2RdSj2G+AdNdZbK23bAR8nK3jcmZbbLJ6t++qeL2tR9nqxhq9ziIjLgG8Dc9I58XTg3RHxaKP5JH1R0ptyy/gmWbOlBZJuJutN+roa63uG7KbKx9NX7wN2V3pdBdlT+A/lZrkJ2JbsuqPydP0PZE8Oh1al+24zMzMzMzMbUn5iaGZmZmZmNuRcMDQzMzMzMxtyLhiamZmZmZkNORcMzczMzMzMhpwLhmZmZmZmZkPOBUMzMzMzM7Mh54KhmZmZmZnZkHPB0MzMzMzMbMj9f4PlHn+JvuWp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45060" name="AutoShape 4" descr="data:image/png;base64,iVBORw0KGgoAAAANSUhEUgAAA4YAAAN2CAYAAACl4ZcUAAAABHNCSVQICAgIfAhkiAAAAAlwSFlzAAALEgAACxIB0t1+/AAAADh0RVh0U29mdHdhcmUAbWF0cGxvdGxpYiB2ZXJzaW9uMy4xLjMsIGh0dHA6Ly9tYXRwbG90bGliLm9yZy+AADFEAAAgAElEQVR4nOzdfbgdd1no/e+92sBu8wJtupOU0hCilUIqhLKFgpSDVjRwKm9KoQcREUyrQKj1PMfXA748nEs9mqOAWopgAbUSXhSO1gqiB/CxoKEGaE9VaEnb0DbZCdCkaTekrvv5Y68VVnb3XnvvtWatmbXm+7muufZ6nbln5p6Zde+Z+f0iM5EkSZIk1Vej7AAkSZIkSeWyMJQkSZKkmrMwlCRJkqSaszCUJEmSpJqzMJQkSZKkmrMwlCRJkqSaG6vCcNu2bQk4OAx7WDJz1KGkYcnMUYeShiUzRx1KGpbMHHUocejLwArDiHhXRByIiJs6Xjs9Ij4WEV9s/T1tge9ui4h/i4gvRcTPLXWaBw8eLCJ0aWDMUVWdOaqqM0dVdeaoRtUgzxheA2yb89rPAR/PzHOAj7eenyAiTgJ+D3gu8ATg0oh4wgDjlCRJkqRaG1hhmJmfBL465+UXAO9uPX438MJ5vvpU4EuZeVtmfhP4s9b3JEmSJEkDMOx7DNdn5t0Arb/r5vnMWcCdHc/3tV6TJEmSJA1AFRufiXleW/BmyojYHhG7I2L39PT0AMOSemOOqurMUVWdOaqqM0c1DoZdGO6PiDMBWn8PzPOZfcDZHc8fDdy10Agz8+rMnMrMqcnJyUKDlYpgjqrqzFFVnTmqqjNHNQ6GXRh+BHhl6/ErgQ/P85l/Bs6JiMdGxMOAl7W+J0lS6ZrN5Lbp+7jh1oPcNn0fzWbfLYRrzJkzGibzTb06eVAjjohrgWcDZ0TEPuBNwK8DuyLi1cAdwEtan30U8IeZ+bzMfDAiXgf8DXAS8K7MvHlQcUqStFTNZnL9zfdw5a49zBxrMrGiwc5LtrJtywYajfnuhFDdmTMaJvNN/Rhkq6SXZuaZmbkiMx+dme/MzEOZeVFmntP6+9XWZ+/KzOd1fPe6zPyOzPy2zHzzoGKUJGk59h46evwHF8DMsSZX7trD3kNHS45MVWXOaJjMN/Wjio3PSJJUSfsPzxz/wdU2c6zJgSMzJUWkqjNnNEzmm/phYShJ0hKtXzPBxIoTD50TKxqsWz1RUkSqOnNGw2S+qR8WhpIkLdGmtSvZecnW4z+82vfvbFq7suTIVFXmjIbJfFM/Btb4jCRJ46bRCLZt2cC5Oy7kwJEZ1q2eYNPalTbqoAWZMxom8039sDCUJGkZGo1g8+QqNk+uKjsUjQhzRsNkvqlXXkoqSZIkSTVnYShJkiRJNWdhKEmSJEk1Z2EoSZIkSTVnYShJkiRJNWdhKEmSJEk1V0phGBFviIibIuLmiLhinvefHRH3RsSe1vDGMuKUJEmSpDoYej+GEXEe8BPAU4FvAtdHxF9l5hfnfPRTmXnxsOOTJEmSpLop44zh44FPZ+b9mfkg8AngRSXEIUmSJEminMLwJuBZEbE2Ik4FngecPc/nnh4Rn4uIv46ILcMNUZIkSZLqY+iFYWbeAvwG8DHgeuBzwINzPnYj8JjMfBLwVuAvFhpfRGyPiN0RsXt6enpAUUu9M0dVdeaoqs4cVdWZoxoHpTQ+k5nvzMzzM/NZwFeBL855/3Bm3td6fB2wIiLOWGBcV2fmVGZOTU5ODjx2abnMUVWdOaqqM0dVdeaoxkFZrZKua/3dCLwYuHbO+xsiIlqPn8psnIeGHackSZIk1cHQWyVt+WBErAWOAa/NzK9FxOUAmXkV8MPAT0bEg8ADwMsyM0uKVZIkSZLGWimFYWZeOM9rV3U8fhvwtqEGJUmSJEk1VcqlpJIkSZKk6rAwlCRJkqSaszCUJEmSpJqzMJQkSZKkmrMwlCRJkqSaszCUJEmSpJqzMJQkSZKkmltyYRgRp0XE6kEGI0mSJEkavq6FYUQ8KiLeExH3AgeBmyPijoj45YhYMZwQJUmSJEmDtNgZwz8G3pWZjwBeAnwQeDxwMvB7A45NkiRJkjQEixWGazPz/wBk5oeAZ2Xm0cz8JeBZgw5OkiRJkjR4ixWG0xHxI61LSl8P7AWIiFjCdyVJkiRJI2Cx4u7HgecDHwWeBryu9frpwM/3OtGIeENE3BQRN0fEFfO8HxHxloj4UkR8PiLO73VakiRJkqTuTu72ZmbeAVwyz+uHmL3fcNki4jzgJ4CnAt8Ero+Iv8rML3Z87LnAOa3hacAftP5KkiRJkgrW8+WgEfHGHr/6eODTmXl/Zj4IfAJ40ZzPvAB4T876NPDIiDiz11glSZIkSQvr5z7B1/T4vZuAZ0XE2og4FXgecPacz5wF3NnxfF/rtYeIiO0RsTsidk9PT/cYkjQ45qiqzhxV1ZmjqjpzVONgsX4MDy8wHAEe1csEM/MW4DeAjwHXA58DHpw76fm+usD4rs7Mqcycmpyc7CUkaaDMUVWdOaqqM0dVdeaoxsFiZwy/DpyTmWvmDKuBu3udaGa+MzPPz8xnAV8FvjjnI/s48Szio4G7ep2eJEmSJGlhixWG7wEes8B7f9rrRCNiXevvRuDFwLVzPvIR4EdbrZNeANybmT0XopIkSZKkhS3WKukvdXnvZ/uY7gcjYi1wDHhtZn4tIi5vjfcq4Dpm7z38EnA/8Ko+piVJkiRJ6qJrYThXRKwCvgO4LTO/3utEM/PCeV67quNxAq/tdfySJKkYzWay99BR9h+eYf2aCTatXUmjMV9TABpVruN6c/2rrWthGBG/n5k/1Xr8TGYvH70V+PaIuCwzrxtCjJIkqQTNZnL9zfdw5a49zBxrMrGiwc5LtrJtywZ/OI4J13G9uf7VabF7DC/oePxrwAsz83uA/wT86sCikiRJpdt76OjxH4wAM8eaXLlrD3sPHS05MhXFdVxvrn91Wk4/hmsy80aAzLwNOGkwIUmSpCrYf3jm+A/GtpljTQ4cmSkpIhXNdVxvrn91WqwwPDciPh8RXwC+IyJOA4iIBrBi4NFJkqTSrF8zwcSKE38qTKxosG71REkRqWiu43pz/avTYoXh44EfBC4GzgPua71+OvDGAcYlSZJKtmntSnZesvX4D8f2/Ueb1q4sOTIVxXVcb65/dVqsu4rbF3j9IPChgUQkSZIqodEItm3ZwLk7LuTAkRnWrbbFwnHjOq431786Lau7ik4R8deZ+dwig5EkSdXSaASbJ1exeXJV2aFoQFzH9eb6V9ti3VWcv9BbwNbiw5EkSZIkDdtiZwz/GfgEs4XgXI8sPhxJkiRJ0rAtVhjeAlyWmV+c+0ZE3DmYkCRJkiRJw7RYq6S/3OUzry82FEmSJElSGRZrlfQDXd77i14nGhE/DbwGSOALwKsyc6bj/WcDHwa+3HrpQ5n5q71OT5KkUdZsJnsPHWX/4RnWr7HVQA2PuTc6XFfqVz+tkp6fmTf28L2zgB3AEzLzgYjYBbwMuGbORz+VmRf3Gp8kSeOg2Uyuv/kerty1h5ljzeP9jG3bssEffRooc290uK5UhMUuJe3mJ/v47snAKRFxMnAqcFcf45IkaWztPXT0+I89gJljTa7ctYe9h46WHJnGnbk3OlxXKkLPhWFm/kSP3/sK8FvAHcDdwL2Z+dF5Pvr0iPhcRPx1RGzpNU5JkkbZ/sMzx3/stc0ca3LgyMwC35CKYe6NDteVitC1MIyIx0TEIzqef09E/G5EXBkRD+tlghFxGvAC4LHAo4CVEfEjcz52I/CYzHwS8FZgwfsZI2J7ROyOiN3T09O9hCQNlDmqqjNHq239mgkmVpx4uJ5Y0WDd6omSIho+c7Qc5t7SlZ2jrisVYbEzhruAlQARsRV4P7Nn+p4E/H6P0/w+4MuZOZ2Zx4APAc/o/EBmHs7M+1qPrwNWRMQZ840sM6/OzKnMnJqcnOwxJGlwzFFVnTlabZvWrmTnJVuP/+hr3zu0ae3KkiMbHnO0HObe0pWdo64rFWGxxmdOycz2/X8/ArwrM387IhrAnh6neQdwQUScCjwAXATs7vxARGwA9mdmRsRTmS1gD/U4PUmSRlajEWzbsoFzd1zIgSMzrFtta4MaDnNvdLiuVITFCsPObPpe4OcBMrMZ0VuiZeZnIuIDzF4u+iDwL8DVEXF56/2rgB8GfjIiHmS2eHxZZmZPE5QkacQ1GsHmyVVsnlxVdiiqGXNvdLiu1K/FCsO/a3UncTdwGvB3ABFxJvDNXieamW8C3jTn5as63n8b8LZexy9JkiRJWrrFCsMrgJcCZwLPbN0TCLAB+MVBBibVkZ3TShoV7q9Gh+tK3ZgfautaGLYu3/yzed76PLOd0ksqiJ3TShoV7q9Gh+tK3Zgf6rRYdxVrIuLnI+JtEfH9Mev1wG3AJcMJUaoHO6eVNCrcX40O15W6MT/UabHuKt4LPA74AvAa4KPMNgzzgsx8wYBjk2rFzmkljQr3V6PDdaVuzA91Wuwew82Z+Z0AEfGHwEFgY2YeGXhkUs20O6ft3EHbOa2kKnJ/NTpcV+rG/FCnxc4YthubITP/g9mO6S0KpQGwc1pJo8L91ehwXakb80OdFjtj+KSIONx6HMAprefBbNs0awYanVQjdk4raVS4vxodrit1Y36o02Ktkp40rEAk2TmtpNHh/mp0uK7UjfmhtsVaJb0uIjYNJxRJkiRJUhkWu5T0GuCjEfFu4Dc7OriXJJXEzogljQv3Z0vjctIwLHYp6a6I+CvgjcDuiHgv0Ox4f+eA45MkdbAzYknjwv3Z0ricNCyLtUoKsy2THgUeDqyeM0iShsjOiCWNC/dnS+Ny0rB0PWMYEduAncBHgPMz8/4iJhoRPw28BkjgC8CrMnOm4/0Afhd4HnA/8GOZeWMR05akUdatM2IbDpA0StyfLY3LScOy2BnDXwRekpk/V2BReBawA5jKzPOAk4CXzfnYc4FzWsN24A+KmLYkjbp2Z8Sd7IxY0ihyf7Y0LicNS9fCMDMvzMybBzDdk5ntE/Fk4FTgrjnvvwB4T876NPDIiDhzAHFI0kixM2JJ48L92dK4nDQsi7VKuqCI+MvMvHi538vMr0TEbwF3AA8AH83Mj8752FnAnR3P97Veu3ueOLYze1aRjRs3LjccaeDMURVpEJ0Rm6OqOnN0PI1T5+qDzNFxWk6qtqU0PrOQn+jlSxFxGrNnBB8LPApYGRE/Mvdj83w15xtfZl6dmVOZOTU5OdlLSNJAmaMqWrsz4gs2n8HmyVV9/zgwR1V15uj4Knp/VpZB5+i4LCdV27IKw4hYERFPjoh1mfmQs3dL9H3AlzNzutUv4oeAZ8z5zD7g7I7nj+ahl5tKkiRpjDWbyW3T93HDrQe5bfo+ms15zxOMpTrPu8qxWKukVwFvzcybI+IRwA3AfwCnR8R/zcxre5jmHcAFEXEqs5eSXgTsnvOZjwCvi4g/A54G3NtHISpJkqQRU+f+++o87yrPYmcMOxufeRXw75n5ncBTgP/WywQz8zPAB4Abme2qogFcHRGXR8TlrY9dB9wGfAl4B/BTvUxLkiT/6642c2G01Ln/vmHNu9uEOi3W+Mw3Ox4/B3g/QGbeM9vVYG8y803Am+a8fFXH+wm8tucJSJKE/3XXt5gLo6fO/fcNY97dJjTXYmcMvx4RF0fEk4HvBq4HaHUzccqgg5MkqR91PuOgE5kLo6fO/fcNY97dJjTXYoXhZcDrgD8CrsjMe1qvXwT81SADkySpX93+6656MRdGT5377xvGvLtNaK6ul5Jm5r8D2+Z5/W+AvxlUUJIkFaH9X/fOHz91OeOgE5kLo6fO/fcNY97dJjTXYq2SvpUF+g8EyMwdhUckSVJB2v91n3sPTR3OOOhE5sJoavffN+73FM5n0PPuNqG5Fmt8prMbiV/hoQ3GSJJUWXU+46ATmQvSidwmNNdil5K+u/04Iq7ofC5J0iio8xkHnchckE7kNqFOi50x7GTHJpKksdZsJnsPHWX/4RnWr/G/53VkDmiUmK8q0nIKQ0k14EFGw1aVnLNPr/HQTz6ZA6OlKvuOIvQyL3XM13Fa51W0WOMzR5g9UxjAKRFxuP0Ws/3QrxlwfJKGqI4HGZWrSjm3UJ9e5+640MusRkS/+WQOjI4q7Tv61eu81C1fx2mdV1XXfgwzc3Vmrmn9Pbn1uP3colAaM3Z2q2GrUs7Zp9fo6zefzIHRUaV9R796nZe65es4rfOqWqyDewAi4jsj4iWtYcugg5JUjrodZFS+KuVcu0+vTvbpNVr6zSdzYHRUad/Rr17npW75Ok7rvKq6FoYR8YiI+D/Ah4H/Arwc+EhE/H1E9HTGMCIeFxF7OobDEXHFnM88OyLu7fjMG3uZlqTlqdtBRuWrUs61+/Rqx2OfXqOn33wyB0ZHlfYd/ep1XuqWr+O0zqtqscZnfo3Zvgy/NzObABHRAH4deDPw+uVOMDP/DdjaGtdJwFeAP5/no5/KzIuXO35Jy9e+mfvQ0W/wGz/0RH72g5+vRGe33mQ+/qrUwbJ9ehWnrG2333wa9Rwoa7mXMd0q7Tv61c+8PG79an7/5eez8uEns371w9l4em/LfhSOt+O0zqtqscLw+4AntotCgMxsRsQvAF8oYPoXAbdm5u0FjEtSD+bezP2Ytadw9SumWHFS2EKkBq5qP8Tt06t/ZW67ReTTqOZAWcu9rOlWbd/Rj17mZaHlvvH05RdJo3K8Had1XlWL3WP4zcx8cO6Lrde+UcD0XwZcu8B7T4+Iz0XEX3tfozQ4c2/mvv3QA2x/727Wr5lg8+Sq0na43mReH+0f4hdsPqPUnFMxyt5265pPZS33Mtf3OK3r5c5Lkcu97G12OcZpnVfRYoXhREQ8OSLOnzM8BXh4PxOOiIcBzwfeP8/bNwKPycwnAW8F/qLLeLZHxO6I2D09Pd1PSNJAVD1Hq3ozd1XjGkdVz1GNlkFsu+bo4sraZ7qvnjXsHC1yubsO1bZYYXg3sBP47TnDbwH39Dnt5wI3Zub+uW9k5uHMvK/1+DpgRUScMd9IMvPqzJzKzKnJyck+Q5KKV/UcrerN3FWNaxxVPUc1Wgax7Zqjiytrn+m+etawc7TI5e46VNti/Rh+T7ehz2lfygKXkUbEhoiI1uOntuI81Of0JM2jqq2aLTeuZjO5bfo+brj1ILdN30ezmcMMVxqIUczrqu5TxsVCOVHWcq/y+q769tNPfP0u985pN4LKrkMNV2T2tpFExIbM7OmsYUScCtwJbM7Me1uvXQ6QmVdFxOuAnwQeBB4ArszMf1xsvFNTU7l79+5eQpL6seQL3Kuao+3WyKp2M/dS4xqVG+dLNPI5WkejnNc97FPM0SVYLCfK2pdX8RgygO2n0BwtIr5el/t8037bf3kyj127iun7qrMO1ZO+Vlo/heFfZeZ/7mfiRavzwUKlqvQPmlFogrpft03fx/Pe8qkT7pGYWNHguh0XjlzLggNS6RzV/GqW1+boEoxiTpR1DBrAsio0R5cTX9HLcBTzSEvW18a1WHcVC6paUSjpoUb5jMNydLtx3oOcRpV5rblGLSfKPAZVfVktNb5BLMOqLxuVp+s9hhFxerdhWEFK6s0oNUHdD2+c1zgyrzXXqOVEmcegqi+rpcY3iGVY9WWj8izWKulngd2tv3d1PG6/LuCsszcSEYUMZ529sezZ0RipSxPUVW78QOqVea25Ri0nyjwGVX1ZLTW+QSzDqi8blafrpaSZ+dj244j4l8x88uBDGj137buTl7590bZxluR9lz2jkPFI8K3/Cs69j2Dc/ivYaATbtmzg3B0XVqrxA6kf5rXmGrWcKPMYVPVltdT4BrEMq75sVJ7Fzhh2qlYbv5IWVaf/CjYawebJVVyw+Qw2T67yAKexYF5rrlHKibKPQVVfVkuJb1DLsOrLRuXoufEZSdXnfwWl4apDK8Aq1jjnjMeg/i13GY5zPmnwuhaGEXFlx9N1c56TmTsHEpWkwrT/K2hLY9Jg1aUVYBWnDjnjMah/S12GdcgnDdZil5Ku7hjeMef56sGGJknS6KhLK8AqjjmjIplP6tdijc/8yrACUUvjZCKK+6/Oox59Nl+5847CxidJmp99g2m5zBkVyXxSvxa7lPQt3d7PzB3FhiOaDxbWwinYyqmk8VHEvTODvP+mLq0Aj4qlrOuy78cyZ1SkhfLplBUnccOtB4eW42VvV+rdYo3PfLbj8a8AbxpgLJIkzauIe2cGff9Nu/XAueMfx1aAq24p67oK92OZMyrSfPn0/77wPHb82b9w+6EHhpLjVdiu1LvFLiV9d/txRFzR+VySpGFZ6N6Zc3dcuORLpIoYRze2wFgdS1nXg86HpTBnVKS5+XTKipOOF4UwnByvwnal3g29H8OIeFxE7OkYDkfEFXM+ExHxloj4UkR8PiLOL2LakqTR1O3emWGOYzH2DVYNS1nXw8iHpTBnVKTOfLr/m/9xvChsG3SOV2W7Um+WUxgWIjP/LTO3ZuZW4CnA/cCfz/nYc4FzWsN24A+GG6UkqUra9850Wu69WEWMQ6NhKevafNC4KyPH3a5GW9fCMCKOtM7oHQae2H7cfr2A6V8E3JqZt895/QXAe3LWp4FHRsSZBUwPgLPO3khEFDZIkorTbCa3Td/HDbce5Lbp+2g28/i9M+0fHO37VjaedupDPruQhcbh/VzjZ+Npp/IbP/REHrP2FF77Pd/Ojou+nXe8YoqNp516/DPmg8ZdLzk+3/530NMsYroqxmL3GA66r8KXAdfO8/pZwJ0dz/e1Xrt77gcjYjuzZxXZuHHjkiZ61747bflTQ9NLjkrDVKUc7dZwwdx7sTaediofvWX/khs58H6u0bWcHG02k4/esp/33vBltj/r2/i1v/y/8+aH+aAiVWk/2rbcHC+i4ZhetisbrKmOoV9K2hYRDwOeD7x/vrfneW3efx1k5tWZOZWZU5OTk0WGKBXCHFXVVSlHu3XQPPderDu+dv+yO3P2fq7RtJwcbefQ0zZPHi8KYf78MB9UlCrtRzstJ8e77X8HNc0ip6v+lVYYMnsf4Y2ZuX+e9/YBZ3c8fzRw11CikiSVZjkNF9jIgebTzosIzA9pGcrap7ovr44yC8NLmf8yUoCPAD/aap30AuDezHzIZaSSpPGynIYLbORA8+nMC/NDWrqy9qnuy6ujlMIwIk4FngN8qOO1yyPi8tbT64DbgC8B7wB+auhBSpKGbjkNF9h4iObTzov//bmvsON7zzE/pCUqa5/qvrw6ujY+MyiZeT+wds5rV3U8TuC1w45LklSu5TRcYOMhms/xvNiwmq8e/Qbv234B93/zP1i/xvyQuilrn+q+vDpKKQwlSVpIu+GCzZOrCv1s1TSbyd5DR9l/eMaipWCjnBedzBEVYTl5VNa2My7b7KizMJQkachsnl2LMUdUBPNIy1Fm4zOSJNWSzbNrMeaIimAeaTksDCVJWqJmM7lt+j5uuPUgt03fR7M5bxe7i7J59tFVVA4sxhzRYpaSi+aRlsNLSSVJWoIiL8lqN8/e+YPN5tmrb5iX5Zkj6mapuWgeaTk8YyhJ0hIUeUmWzbOPpmFelmeOqJul5qJ5pOXwjKEkSUvQ7ZKs5bakZ/Pso6nIHFiMOaJulpqL5pGWw8JQkqQlKPqSLJtnHz3DvizPHNFClpOL5pGWyktJJUkjY1gNf8zHS7JGyyByxRxQVQw7F8vc92p4PGMoSRoJZffH5SVZo2NQuWIOqCqGmYtl73s1PJ4xlCSNhCr0x9W+JOuCzWeweXKVP4oqapC5Yg6oKoaVi1XY92o4SikMI+KREfGBiPjXiLglIp4+5/1nR8S9EbGnNbyxjDglSdVhf1xaKnNFKo7bU32UdSnp7wLXZ+YPR8TDgFPn+cynMvPiIcclSaqYZjPZe+gojYhS++Nqx7H/8Azr13gJYZWtWz3cRmLMDZVtkDlYRKNLbiOjYeiFYUSsAZ4F/BhAZn4T+Oaw45AkVV/nvS2nnfow3nDROfzux794wn0uw2j4w3tsRkezmXz50H1DyxVzQ2UbdA62G7qZO/6lbk9uI6OjjDOGm4Fp4I8i4knAZ4E3ZObcC5WfHhGfA+4C/mtm3jzkOCVJJeu8t+Xue2d4zw23s/1Zm3ny2Y/kMWtXDu2/zgvdY3PujgttAr5i9h46yuv+9F847dSH8epnbiYCGgFPOHP1QHLF3FDZBp2D/TZ04zYyOsq4x/Bk4HzgDzLzycBR4OfmfOZG4DGZ+STgrcBfLDSyiNgeEbsjYvf09PSgYpZ6Zo6q6qqco3Pvbbn73hne8vEvccrDTura2ELRTat7j025lpOj7XV1970z/N7ff4kPfnYf/9GEf73nyECa2Tc3BOXuR/vNwaXsL/tp6MZtZHSUURjuA/Zl5mdazz/AbKF4XGYezsz7Wo+vA1ZExBnzjSwzr87MqcycmpycHGTco6lxMhFR2HDywyYKG9dZZ28se+kMhTmqqqtyjrbvbem02L0t7cuWnveWT3HpOz7D897yKa6/+Z6+CoJe4lBxlpOjnevqzEdM8IoLHsM7/+E2Lv/jGwvJhW7TazM36qfM/Wg/OTiI/WWR8Wm4hn4paWbeExF3RsTjMvPfgIuA/9v5mYjYAOzPzIyIpzJbwB4adqxjofkgL337PxY2uvdd9ozCxve+y55RyHgkja9e7m0ZxGVL/d5jo+HpXFcvPv/RvOXvvjjQS9jMDZWtnxwcxmWebiOjo6xWSV8P/EmrRdLbgFdFxOUAmXkV8MPAT0bEg8ADwMsys9hrPyRJldfLvS3dLlvq9YeOHZuPjs519e/7jxSeC92mZ26oDP3k4CD2l0XGp+EqpTDMzD3A1JyXr+p4/23A24YalCSpktr3tiz1R0oRTasXEYfK015XwFC6rTA3VLZec3BQ+8ui4tNwldLBvSRJg9K+bKl9T4uXLdWXuSB15zaiTmVdSipJ0kB42ZLazAWpO7cRdbIw1Ng46+yN3LXvzsLG96hHn81X7ryjsPFJGh4vW1KbuSB15zaiNgtDjY279t1ZeAuskiRJUh14j6EkSZIk1ZyFoSRJkiTVnIWhJEmSJNWchaEkSQmnGcUAACAASURBVJIk1VxkZtkxFCYipoHbSw7jDOBgyTF0Y3z9mS++g5m5bSlfrkiOzlX1Zd5mnL0bRI5WcT4HrW7zPMz5NUeXZ1znrcrz1UuOVnl+jG35qhoXfCu2JefpfMaqMKyCiNidmVNlx7EQ4+tP1ePrxajMk3FWS13ms1Pd5nnU53fU4+9mXOdt3OaryvNjbMtX1biguNi8lFSSJEmSas7CUJIkSZJqzsKweFeXHcAijK8/VY+vF6MyT8ZZLXWZz051m+dRn99Rj7+bcZ23cZuvKs+PsS1fVeOCgmLzHkNJkiRJqjnPGEqSJElSzVkYSpIkSVLNWRhKkiRJUs2NVWG4bdu2BBwchj0smTnqUNKwZOaoQ0nDkpmjDiUNS2aOOpQ49GWsCsODBw+WHYLUlTmqqjNHVXXmqKrOHNWoGqvCUJIkSZK0fBaGkiRJklRzFoaSJEmSVHMWhpIkSZJUcxaGkiRJklRzJ5cdgIav2Uz2HjrK/sMzrF8zwaa1K2k0ouywJElSzfibZGlcThoGC8OaaTaT62++hyt37WHmWJOJFQ12XrKVbVs2uIORJElD42+SpXE5aVi8lLRm9h46enzHAjBzrMmVu/aw99DRkiOTJEl14m+SpXE5aVgsDGtm/+GZ4zuWtpljTQ4cmSkpIkmSVEf+Jlkal5OGxcKwZtavmWBixYmrfWJFg3WrJ0qKSJIk1ZG/SZbG5aRhsTCsmU1rV7Lzkq3HdzDt69Q3rV1ZcmSSJKlO/E2yNC4nDUvpjc9ExLuAi4EDmXle67VfA14ANIEDwI9l5l3lRTk+Go1g25YNnLvjQg4cmWHdalu2kiRJw+dvkqVxOWlYSi8MgWuAtwHv6Xjtf2bmfweIiB3AG4HLhx/aeGo0gs2Tq9g8uarsUCRJUo35m2RpXE4ahtIvJc3MTwJfnfPa4Y6nK4EcalCSJEmSVCOlF4YLiYg3R8SdwMuZPWO40Oe2R8TuiNg9PT09vAClJTJHVXXmqKrOHFXVmaMaB5UtDDPzFzPzbOBPgNd1+dzVmTmVmVOTk5PDC1BaInNUVWeOqurMUVWdOapxUNnCsMOfAj9UdhCSJEmSNK4qWRhGxDkdT58P/GtZsUiSJEnSuCu9VdKIuBZ4NnBGROwD3gQ8LyIex2x3Fbdji6SSJEmSNDClF4aZeek8L79z6IFIkiRJUk1V8lJSSZIkSdLwWBhKkiRJUs1ZGEqSJElSzVkYSpIkSVLNWRhKkiRJUs1ZGEqSJElSzVkYSpIkSVLNWRhKkiRJUs1ZGEqSJElSzVkYSpIkSVLNWRhKkiRJUs1ZGEqSJElSzZVeGEbEuyLiQETc1PHa/4yIf42Iz0fEn0fEI8uMUZIkSZLGWemFIXANsG3Oax8DzsvMJwL/Dvz8sIOSJEmSpLootDCMiMmIeHJEfGdErFrKdzLzk8BX57z20cx8sPX008Cji4xTkiRJkvQthRSGEfGEiPhb4AbgM8AfAl+IiGsi4hF9jv7Hgb/uN0ZJkiRJ0vyKOmP4LuC1mfntwDOBf83MxwL/H/DOXkcaEb8IPAj8SZfPbI+I3RGxe3p6utdJSQNjjqrqzFFVnTmqqjNHNQ6KKgxPycx/A8jMfwK+s/X4HcATehlhRLwSuBh4eWbmQp/LzKszcyozpyYnJ3uZlDRQ5qiqzhxV1ZmjqjpzVOPg5ILGc2tE/Hfg48CLgT0AEbGil2lExDbgZ4H/lJn3FxSjJEmSJGkeRZ0x/HFgNfALwDeAN7RePxX40W5fjIhrmb038XERsS8iXg28rTW+j0XEnoi4qqA4JUmSJElzFHLGMDO/Dvy3eV6/l9lWRbt999J5Xu75vkRJkiRJ0vIMvB/DiLh60NOQJEmSJPWukDOGEXH6Qm8BzytiGpIkSZKkwSiq8Zlp4HZmC8G2bD1fV9A0JEmSJEkDUFRheBtwUWbeMfeNiLizoGlIkiRJkgagqHsMfwc4bYH3frOgaUiSJEmSBqCoVkl/r8t7by1iGpIkSZKkwRhIq6QR8diIeHFEnDuI8UuSJEmSilNIYRgRf9Hx+AXA3wE/CHw4In6siGlIkiRJkgajqMZnHtPx+GeB783ML0fEGcDHgWsKmo4kSZIkqWBFXUqaHY9PzswvA2TmQaBZ0DQkSZIkSQNQ1BnDJ0XEYWb7LXx4RGzIzHsi4mHASQVNQ5IkSZI0AEW1SrpQ8XcqcFkR05AkSZIkDcZAWiVty8yvZ+YN3T4TEe+KiAMRcVPHay+JiJsjohkRU4OMUZIkSZLqbqCFIUBEfGGRj1wDbJvz2k3Ai4FPDiImSZIkSdK3FHIpaUS8eKG3gA3dvpuZn4yITXNeu6U13iLCkyRJkiR1UVTjM+8D/oQTWydtmyhoGpIkSZKkASiqMPw88FuZedPcNyLi+wqaxrwiYjuwHWDjxo2DnJTUE3NUVWeOqurMUVWdOapxUNQ9hlcAhxd470UFTWNemXl1Zk5l5tTk5OQgJyX1xBxV1ZmjqjpzVFVnjmocFNVdxae6vLe7iGlIkiRJkgZjGK2SXrzI+9cCNwCPi4h9EfHqiHhRROwDng78VUT8zaDjlCRJkqS6Kuoew26+C/jLhd7MzEsXeOvPBxOOJEmSJKnTwM8YZuabBj0NSZIkSVLvCikMI+K7ImJDx/MfjYgPR8RbIuL0IqYhSZIkSRqMos4Yvh34JkBEPAv4deA9wL3A1QVNQ5IkSZI0AEXdY3hSZn619filwNWZ+UHggxGxp6BpjK1mM9l76Cj7D8+wfs0Em9aupNGIssOSJJXM44PmMidUBPNI8ymsMIyIkzPzQeAiWh18FjyNsdRsJtfffA9X7trDzLEmEysa7LxkK9u2bHADlaQa8/igucwJFcE80kKKupT0WuATEfFh4AHgUwAR8e3MXk6qBew9dPT4hgkwc6zJlbv2sPfQ0ZIjkySVyeOD5jInVATzSAsppDDMzDcDPwNcAzwzM7Nj/K8vYhrjav/hmeMbZtvMsSYHjsyUFJEkqQo8Pmguc0JFMI+0kMK6q8jMT2fmn2dm578bDgDPLWoa42j9mgkmVpy4GiZWNFi3eqKkiCRJVeDxQXOZEyqCeaSFFNVdxdkR8faI+MuIeE1EnBoRvw38O7CuiGmMq01rV7Lzkq3HN9D2dd6b1q4sOTJJUpk8Pmguc0JFMI+0kKIahnkP8AngQ8A24NPAzcATM/OegqYxlhqNYNuWDZy740IOHJlh3WpbhpIkeXzQQ5kTKoJ5pIUUVRienpm/3Hr8NxGxH/iuzPxGQeMfa41GsHlyFZsnV5UdiiSpQjw+aC5zQkUwjzSfwrqSiIjTgPa/Gu4BTo2IlQAdfRxKkiRJkiqmqMLwEcBn+VZhCHBj628CmwuajiRJkiSpYEUVhpszs7n4xx4qIt4FXAwcyMzzWq+dDrwP2ATsBS7JzK8VE6okSZIkqVNR3VXcGBFP7/G71zDbYE2nnwM+npnnAB9vPZckSZIkDUBRheFlwO9GxDta9xouWWZ+Eph7D+ILgHe3Hr8beGH/IY6WZjO5bfo+brj1ILdN30ezmWWHJEmS9BD+ZimHy11FK+RS0sz8TEQ8Dbgc2B0Rfw00O97fscxRrs/Mu1vfvTsiFuwLMSK2A9sBNm7cuOzYq6jZTK6/+R6u3LWHmWPN4/3LbNuywaaER9A45qjGizmqqjNHq8vfLLOGnaMudw1CUWcMAU4HvguYZrYhms5hYDLz6sycysypycnJQU5qaPYeOnp8QweYOdbkyl172HvoaMmRqRfjmKMaL+aoqs4crS5/s8wado663DUIhRSGEXE58E+t4emZ+UeZ+e720MMo90fEma1xnwkcKCLOUbH/8MzxDb1t5liTA0dmSopIkiTpofzNUg6XuwahqDOGFzJbEF6VmUVc4PwR4JWtx68EPlzAOEfG+jUTTKw4cdVMrGiwbvVESRFJkiQ9lL9ZyuFy1yAUUhhm5sszs6ezehFxLXAD8LiI2BcRrwZ+HXhORHwReE7reW1sWruSnZdsPb7Bt68b37R2ZcmRSZIkfYu/WcrhctcgFNWP4YIi4sbMPH+h9zPz0gXeumhAIVVeoxFs27KBc3dcyIEjM6xbPcGmtSu9mViSJFWKv1nK4XLXIAy8MOxWFGphjUaweXIVmydXlR2KJEnSgvzNUg6Xu4pWZKukx0XE2oh4UUQ8ZRDjlyRJkiQVp6hWSf8yIs5rPT4TuAn4ceC9EXFFEdOQJEmSJA1GUWcMH5uZN7Uevwr4WGb+IPA0ZgtESZIkSVJFFVUYHut4fBFwHUBmHgGa835DkiRJklQJRTU+c2dEvB7YB5wPXA8QEacAKwqahiRJkiRpAIo6Y/hqYAvwY8BLM/PrrdcvAP6ooGlIkiRJkgagqDOGh4E3ztPJ/c3Mdl4vSZIkSaqoos4YvgV45jyvPwf4XwVNQ5IkSZI0AEUVhs/MzA/NfTEz/wR4VkHTkCRJkiQNQFGFYQxhGpIkSZKkASiqaDsQEU+d+2JEfBcwXdA0JEmSJEkDUFTjM/8PsCsirgE+23ptCvhR4GW9jjQi3gD8BLNnJN+Rmb/TZ5ySJEmSpDkKOWOYmf8EPI3ZAu7HWkMAT8vMz/Qyzog4j9mi8KnAk4CLI+KcIuKVJEmSJH1LUWcMycz9wJuKGh/weODTmXk/QER8AngR8JsFTkOSJEmSaq+QwjAivgDkfG8BmZlP7GG0NwFvjoi1wAPA84DdvUcpSZIkSZpPUWcMLy5oPMdl5i0R8RvAx4D7gM8BD879XERsB7YDbNy4segwpL6Zo6o6c1RVZ46q6sxRjYPInO9EX/VExP8A9mXm7y/0mampqdy925OKGrpu3bWcwBxVScxRVZ05qqozRzUKlpyn8ynqUtIjnHgpabSety8lXdPjeNdl5oGI2Ai8GHh638FKkiRJkk5Q1KWkHwc2AB8C/iwz7yhovB9s3WN4DHhtZn6toPFKkiRJkloKKQwz84UR8Qhmz+q9IyImgPcxWyR+tY/xXlhEfJIkSZKkhRXSjyFAZt6bmX8EPBe4CvhVZvszlCRJkiRVWGH9GEbEM4BLgQuBfwBelJmfKmr8kiRJkqTBKKrxmb3A14E/Y7ap3gdbr58PkJk3FjEdSZIkSVLxijpjuJfZVkh/APh+TmwqNYHvLWg6kiRJkqSCFdX4zLOLGI8kSZIkafgKa3xmIRGxYdDTkCRJkiT1buCFIfDOIUxDkiRJktSjwlolXUhm/udBT6Mums1k76Gj7D88w/o1E2xau5JGIxb/oiRJ0pgZp99F4zQvGl1FtUp6erf3++nkXrOazeT6m+/hyl17mDnWZGJFg52XbGXblg3uOCRJUq2M0++icZoXjbaiLiX9LLC79feujsft19WnvYeOHt9hAMwca3Llrj3sPXS05MgkSZKGa5x+F43TvGi0FdUq6WPbjyPiXzLzyUWMt87mXlKw//DM8R1G28yxJgeOzLB5clVJUUqS9FBeFleOOi33cfpdVIV5qVPuaGGDuMcwBzDOWpnvkoJ3vGKKiRWNE3YcEysarFs9UWKkkiSdyMviylG35b5+zcTY/C4qe17qljta2DBaJdUyzXdJwS99+Av8xg89kYkVs6usvdFuWruyzFAlSTqBl8WVo27LfdPaley8ZOtY/C4qe17qljtaWFGNz1zZ8XTdnOdk5s4ex/vTwGuYPQv5BeBVmTnTc6AjYr5LCm4/9ABnPXKC63ZcyIEjM6xb7Wl+SVL1VOGyuDqq23JvNIJtWzZw7hj8Lip7XuqWO1pYUZeSru54/I45z3sSEWcBO4AnZOYDEbELeBlwTb/jrrqFLik4feXD2Ty5yo1UklRZZV8WV1d1XO6NRozN76Iy56WOuaP5FXIpaWb+Srehj1GfDJwSEScDpzLb4unYK/uSAkmSeuUxrBwud/XK3FFbZPbfVkxEvKXb+5m5o8fxvgF4M/AA8NHMfPk8n9kObAfYuHHjU26//fZeJlU57dahRv3yiJroumLGNUc1UsxRDVUPxzBztAD+dhiosc5Rc2ds9LXSiioMX9nx9FeAN3W+n5nv7mGcpwEfBF4KfB14P/CBzPzjhb4zNTWVu3fbbaKGbskboTmqkpijqjpzVFVnjmoU9FUYFtWP4fHCLyKu6KUQnMf3AV/OzOnWeD8EPANYsDCUJEmSJC1flfsxvAO4ICJOZfZS0ouAsfr3i52JSpKkceZvnf65DDUsgygMC5GZn4mIDwA3Ag8C/wJcXW5UxbEzUUmSNM78rdM/l6GGqZBWSSPiSEQcjojDwBPbj9uv9zrezHxTZp6bmedl5isy8xtFxFsFdiYqSZLGmb91+ucy1DAV1V3F6sxc0xpO7ni8OjPXFDGNcdOtM1FJkqRR52+d/rkMNUyFFIZavnZnop3sTFSSJI0Lf+v0z2WoYbIwLImdiUqSpHHmb53+uQw1TJVtfGbcNRrBti0bOHfHhXYmKkmSxo6/dfrnMtQwWRiWqNEINk+uYvPkqrJDkSRJKpy/dfrnMtSweCmpJEmSJNWchaEkSZIk1ZyFoSRJkiTVnIWhVEFnnb2RiKjEcNbZG8teHJIkSRowG5+RKuiufXfy0rf/Y9lhAPC+y55RdgiSJEkaMM8YSpIkSVLNWRhKkiRJUs1VtjCMiMdFxJ6O4XBEXFF2XJIkSZI0bip7j2Fm/huwFSAiTgK+Avx5qUFJkiRJ0hiq7BnDOS4Cbs3M28sORJIkSZLGzagUhi8Dri07CEmSJEkaR5UvDCPiYcDzgfcv8P72iNgdEbunp6eHG5y0BOaoqs4cVdWZo6o6c1TjoPKFIfBc4MbM3D/fm5l5dWZOZebU5OTkkEOTFmeOqurMUVWdOaqqM0c1DkahMLwULyOVJEmSpIGpbKukABFxKvAc4LKyY6mbZjPZe+go+w/PsH7NBJvWrqTRiLLDkiRVhMeJ0eG6Ujfmh9oqXRhm5v3A2rLjqJtmM7n+5nu4ctceZo41mVjRYOclW9m2ZYM7CkmSx4kR4rpSN+aHOo3CpaQasr2Hjh7fQQDMHGty5a497D10tOTIJElV4HFidLiu1I35oU4WhnqI/Ydnju8g2maONTlwZKakiCRJVeJxYnS4rtSN+aFOFoZ6iPVrJphYcWJqTKxosG71REkRSZKqxOPE6HBdqRvzQ50sDPUQm9auZOclW4/vKNrXm29au7LkyCRJVeBxYnS4rtSN+aFOlW58RuVoNIJtWzZw7o4LOXBkhnWrbaFKkvQtHidGh+tK3Zgf6mRhqHk1GsHmyVVsnlxVdigqW+NkIso/QJy04uH8x7FvlB1GZeIAeNSjz+Yrd95RdhiqKY8To8N1pW7MD7VZGErqrvkgL337P5YdBe+77BnGMcf7LntG2SFIkqQx4T2GkiRJklRzFoaSJEmSVHMWhpIkSZJUcxaGkiRJklRzkZllx1CYiJgGbi85jDOAgyXH0I3x9We++A5m5ralfLkiOTpX1Zd5m3H2bhA5WsX5HLS6zfMw59ccXZ5xnbcqz1cvOVrl+TG25atqXPCt2Jacp/MZq8KwCiJid2ZOlR3HQoyvP1WPrxejMk/GWS11mc9OdZvnUZ/fUY+/m3Gdt3GbryrPj7EtX1XjguJi81JSSZIkSao5C0NJkiRJqjkLw+JdXXYAizC+/lQ9vl6MyjwZZ7XUZT471W2eR31+Rz3+bsZ13sZtvqo8P8a2fFWNCwqKzXsMJUmSJKnmPGMoSZIkSTVnYShJkiRJNWdhKEmSJEk1N1aF4bZt2xJwcBj2sGTmqENJw5KZow4lDUtmjjqUNCyZOepQ4tCXsSoMDx48WHYIUlfmqKrOHFXVmaOqOnNUo2qsCkNJkiRJ0vJZGEqSJElSzVkYSpIkSVLNWRhKkiRJUs1ZGEqSJElSzZ1cdgCaX7OZ7D10lP2HZ1i/ZoJNa1fSaETZYWlMmW+SNPrcl6tX5o7AwrCSms3k+pvv4cpde5g51mRiRYOdl2xl25YNbqQqnPkmSaPPfbl6Ze6ozUtJK2jvoaPHN06AmWNNrty1h72HjpYcmcaR+SZJo899uXpl7qjNwrCC9h+eOb5xts0ca3LgyExJEWmcmW+SNPrcl6tX5o7aLAwraP2aCSZWnLhqJlY0WLd6oqSINM7MN0kafe7L1StzR20WhhW0ae1Kdl6y9fhG2r7We9PalSVHpnFkvknS6HNfrl6ZO2qz8ZkKajSCbVs2cO6OCzlwZIZ1q20dSoNjvknS6HNfrl6ZO2qzMKyoRiPYPLmKzZOryg5FNWC+SdLoc1+uXpk7AgtDLcD+bMrhcpckFc1ji7oxP9RmYaiHsD+bcrjcJUlF89iibswPdbLxGT2E/dmUw+UuSSqaxxZ1Y36ok4WhHsL+bMrhcpckFc1ji7oxP9TJwlAPYX825XC5S5KK5rFF3Zgf6mRhqIewP5tyuNwlSUXz2KJuzA91svEZPcSg+rOx1avu7EdIklS0pRxbPD7XV6MRfP/j1/O+7Rdw970znPmIU9hy5hrXf01ZGGpeRfdnY6tXS2M/QpKkonU7tnh8rrdmM/noLftd/wK8lFRDYqtXkiRVj8fnenP9q1PphWFEnB0Rfx8Rt0TEzRHxhtbrp0fExyLii62/p5Udq3pnq1eSJFWPx+d6c/2rU+mFIfAg8DOZ+XjgAuC1EfEE4OeAj2fmOcDHW881omz1SpKk6vH4XG+uf3UqvTDMzLsz88bW4yPALcBZwAuAd7c+9m7gheVEqCLY6pUkSdXj8bneXP/qFJlZdgzHRcQm4JPAecAdmfnIjve+lpkPuZw0IrYD2wE2btz4lNtvv304wWrZ2q2ejWGLm11nwhxVBZijqjpztERjfHwu0tjmqOt/rPS14ipTGEbEKuATwJsz80MR8fWlFIadpqamcvfu3YMOVZpryRuhOaqSmKOqOnNUVWeOahT0VRiWfikpQESsAD4I/Elmfqj18v6IOLP1/pnAgbLikyRJkqRxVnphGBEBvBO4JTN3drz1EeCVrcevBD487NgkSZIkqQ6q0MH9dwOvAL4QEXtar/0C8OvAroh4NXAH8JKS4pMkSZKksVZ6YZiZ/8DC18NeNMxYJEmSJKmOSr+UVJIkSZJULgtDSZIkSao5C0NJkiRJqjkLQ0mSJEmqOQtDSZIkSao5C0NJkiRJqjkLQ0mSJEmqOQtDSZIkSao5C0NJkiRJqjkLQ0mSJEmqOQtDSZIkSaq5QgrDiHhcRPxtRNwSETsjYlXHe58oYhqSJEmSpMEo6ozh1cBVwHOAw8A/RMSjW++tKWgakiRJkqQBOLmg8TwiMz/QevzLEfFPwN9FxEuALGgakiRJkqQBKKowPCkiVmXmfQCZeV1EHAQ+CDyioGlIkiRJkgagqEtJfwd4UucLmflPwHOBvy1oGpIkSZKkASjkjGFmvjMiVkXEucDtmflA6/UvApcWMQ1JkiRJ0mAU1Srpy4G9wPuBvRHxA0WMV5IkSZI0eEVdSvrzwNbM/E7g2cAbCxqvJEmSJGnAimp85puZuQ8gM2+JiFMKGq8qrNlM9h46yv7DM6xfM8GmtStpNKLssCRJUkE81o8O15X6VVRh+KiI+B8LPc/MXyhoOqqIZjO5/uZ7uHLXHmaONZlY0WDnJVvZtmWDOyFJksaAx/rR4bpSEYq6lPTXgK90DHOfq4tmM7lt+j5uuPUgt03fR7NZ/a4f9x46enznAzBzrMmVu/aw99DRkiNTXY3idiRJyzXMfZ3H+tGx3HXlMVPzKapV0t/r9bsR8S7gYuBAZp7Xeu2XgZ8Aplsf+4XMvK7fOKtoVP/Ds//wzPGdT9vMsSYHjsyweXJVSVGprkZ1O5Kk5Rj2vs5j/ehYzrrymKmFFHXGcEER8SOLfOQaYNs8r/+vzNzaGsayKITR/W/c+jUTTKw4MX0mVjRYt3qipIhUZ6O6HUnScgx7X+exfnQsZ115zNRCBl4YAmd0ezMzPwl8dQhxVFK3//BU2aa1K9l5ydbjO6H2f5s2rV1ZcmSqo1HdjiRpOYa9r/NYPzqWs648ZmohRTU+s6DM/J0ev/q6iPhRYDfwM5n5tfk+FBHbge0AGzdu7HFS5Wn/h6dzAx2F/8Y1GsG2LRs4d8eFHDgyw7rVtn61kFHP0VEwqttRVZijqjpzdNaw93Ue65eu7BxdzrrymKmFFNXB/VMi4jMRcTAi/j4ivqPPUf4B8G3AVuBu4LcX+mBmXp2ZU5k5NTk52edkh2+U/xvXaASbJ1dxweYz2Dy5ygPFAkY9R0fBKG9HVWCOqurM0Vll7Os81i9NFXJ0qevKY6YWUtQZwz9gtiXSTwLPB34HeF6vI8vM/e3HEfEO4C/7DbCq/G+c1D+3I0l14L5ORTCPtJCiCsOTM/N/tx6/NyJ+up+RRcSZmXl36+mLgJv6iq7i2v/hsYUvqXduR5LqwH2dimAeaT5FFYaPiIjOM4RrOp93a1U0Iq4Fng2cERH7gDcBz46IrUACe4HLCopTkiRJkjRHUYXhPwGv6Hj+zx3PE1iwMMzMS+d5+Z0FxVWIZjPZe+go+w/PsH6Np9slSdLg+ftDRTCPtFRFdXA/X3E3FuwEVJIkDZu/P1QE80jLUUhhGBE/1e39zPz9IqZThoU6AT13x4Vely1JkgbC3x8qgnmk5Siqg/u3Aa8BNgGPBs6eM4wsOwGVJEnD5u8PFcE80nIUdY/hdwMvBX4A+Afg2sz8h4LGXSo7AZUkScPm7w8VwTzSchRyxjAzb8jMK/5/9u4/Pq7yvPP+9xpbtixZNrYsy8a2EEoUDAZCqEoIwWliF+pQEvLkByRP86OpU6fdJKZLtgvtJpsn224XmufhWZymTZyShNA0Ma9CAmQpTRaSEsqPYFJ+OUAMxjYGIcvCsWyZsWXNtX9oRh7JM9Jo5p45Z2Y+79drXp4ZzZxzj3zNfe5L59zXrdEF6W+V9FEze8LMfjfE9qPEIqAAAKDSGH8gBOIIhVN8pAAAIABJREFU0xHqjGHGPEmnSjpF0n5JBwJvv+JYBBQAAFQa4w+EQBxhOkIVn/mQpA9KapN0m6T17r4nxLbjgEVAAQBApTH+QAjEEQoV6ozhdyQ9IWm7pDdLOs/s+F8i3P3yQPsBAAAAAAQWKjF8Z6DtAAAAAAAqLFRi+IikVnffnv2kmb1BUn+gfQAAAAAAyiDUOoabJHXkeP4N6Z/VvVTKtaP/kB58fp929B9SKuVRNwkAAESM8QFCIp5QilBnDM919w9PfNLdf2hm1wbaR9VKpVx3b3tFV93ymJLDqbFSwetWLaEqFAAAdYrxAUIinlCqUGcMZ0zys4ZA+6haOweGxr6kkpQcTumqWx7TzoGhiFsGAACiwvgAIRFPKFWoxPAFM/vtiU+a2VpJuwLto2r1DSbHvqQZyeGU9h5MRtQiAAAQNcYHCIl4QqlCXUp6laQ7zezHkh5NP9cjaa2kdwfaR9Vqn9eoxobEuC9rY0NCi1saI2wVAACIEuMDhEQ8oVRBzhi6+y8lnSXpcUnnpG+PS3pj+md1rbO1Wddffo4aG0Z/3ZlrvjtbmyNuGQAAiArjA4REPKFUoc4YStLbNDrX8BZ3/9eA2616iYRp3aolWrlxtfYeTGpxS6M6W5uZCAwAQB1jfICQiCeUKkhiaGY3SDpP0kOSPmFm33X360Jsu1YkEqautrnqapsbdVMwhVTKtXNgSH2DSbXPo1MFAJRmsuMK4wOElEjY2BnCvsHRuYWMY1CoUGcM10o6x92PmdlcSf8qqaoTQ5KD+kSpZwDAZKY7PuC4gnLJFYuSiDcULVRieNTdj0mSux8ys9hH3mQdO514/cpX6nnlxtX8NRcA6ly+8cHFp7dr9/7DOccUHFdQDhNj8ZTWOfqLy87S7JkJ4g1FC5UYnmZmP0/ft6zHJsnd/bxA+wliqsSPTrx+TVbqmf97AKhvucYH1939tIZHUrr61idyjik4rqAcsmNx6fxGXdHToQ03b9UnVncRbyhaqHUMz5X0kfTtw1mPP5z+Ny8z+4aZ7TWzp7KeW2hmPzaz7el/FwRqp6SpFwBlHZj6lSn1nI1SzwAAKff44NKzl40lhdKJYwqOKyiH7Fh877nLtene7WOPiTcUK9RyFc9Odpvi7d+StG7Cc9dIusfduyXdk34czFSJH514/aLUMwAgn1zjgxkJTTqm4LiCcsiORbPjMXjro3u0cU038YaihFyuIicz+7K7fybfz939PjPrnPD0ZZLenr5/k6SfSro6VJumWgA004lPvNSUL1Xto9QzACCfXOOD3zxl4aRjCo4rKIfsWJQ0FoO9B5K6+aFd2vC2Lr1pxUk6pbWZeEPByp4YSvrHIt7T7u69kuTuvWa2OGSDpkr86MTrG6XDAQC55BofdCxomvKPyRxXEFp2LL46dETdi+eOXdK8//BRrVwyT7/1hsWMXTEt5u5hNmS2UFKHpB3uPjjN93ZK+qG7n5l+/Gt3Pynr5/vdPec8QzPbIGmDJHV0dPzGrl27CtpnpiopiR8CmDRwio1RICBiFHFX1THKmKIuxDpGiUGklfSfHiQxNLOPS/prSTs1mhyud/cfTuP9nRqfGD4r6e3ps4VLJf3U3U+bajs9PT2+devW6X8AoDQFfwmJUUSEGEXcEaOIO2IU1aCkxDBUVdL/JOlMd/9NSW+V9F9K3N4dkj6Wvv8xSbeXuL2akUq5dvQf0oPP79OO/kNKpcKc8QUAABxnUV2IV4QUao7hEXfvkyR3f87MZhX6RjP7rkYLzSwysz2SviDpWkm3mNl6SbslfSBQO6vaVOsvAgCA4nGcRTUhXhFaqMRwuZldn/V4RfZjd78q3xvd/UN5frQ2UNtqRr71F1duXM2EdgAASsRxFtWEeEVooRLDP5viMQKYbP1FOgAAAErDcRbVhHhFaEESQ3e/McR2MLmp1l8EAADF4ziLakK8IrQgxWfM7LbJbiH2gePrLzY2jP635VorCQAqYdmKDplZsNvMWY1Bt7dsRUfUvyJUIY6zqCbEK0ILdSnp2zW6VMV3JT2qEkulIrdcC+uyTg2AKLy850Vd8bUHgm1vyycvCL49YLo4zqKaEK8ILVRi2C7pdyR9KH27Q9J33f3ZQNtHWiJh6mqby7XjAACUAcdZVBPiFSEFuZTU3Yfd/Yfu/nsaXcdwt6T7zew/hNh+tWFNGQAA4o/jNWodMY7pCHXGUGbWIOmdGj1j+AZJfyvpzlDbrxasKQMAQPxxvEatI8YxXaGKz9wo6eeSLpB0nbv/hrt/wd1fDLH9apJvTZmdA0MRtwwAAGRwvEatI8YxXaHOGH5c0qCkT0raYDb2VwiT5O6+MNB+Yi/qNWVSKdfOgSH1DSbVPo9JyAAAZGQfI18bHmENONS0QsakjBuRLVRi2BBoO1UvyjVluGQAAIDcJh4jr1z7etaAQ02bakzKuBETBbmUVNI5kn7b3Ueyb5LWSTo70D6qQpRrynDJAAAAuU08Rt6ydY+uXNvNGnCoWVONSRk3YqJQZwy/JOkTOZ7fLunvJK0NtJ+SVOJ0eZRrykR9GSsAAHGTOfb/qu/guGNk74Gkvv3gLt308fPkctaAQ82Zakyab9zYN8i4sV6FSgzb3H3HxCfd/Vdm1hZoHyWp5OnyqNaUifIyVgAA4ib72P+J1V0nHCP3Hz6qtpbZDIJRsyYbk+YbNw6PuFIp548kdSjUpaRzJvlZU6B9lKQeTpdHeRkrAABxk33sv/XRPdq4hktHgYzO1mZd976zx30nNq7p1udvf7KmxscoXKgzhvea2Rfd/QvZT5rZf5X000D7KEk9XGYZ5WWsAADETfaxv/dAUjc/tEvrL+zS2cvmqbu9hWMk6loiYTr5pEatv7BLZpK7dPNDu9R7IFlT42MULlRi+FlJ3zCzX0n69/Rz50h6UqNLWUSuXi6zjOoyVgAA4mbisb/3QFI33r9Dd21czXESkNTaPFs33r+j5sfHKEyQS0nd/aC7f0DSpZK+l769y93f7+4HQ+yjVFxmCQBAfeHYD0yO7wiyhTpjKGm02IykX4XcZijlusyShUEBAIivM5a26KaPn6fDR4+pY2GzTl3EcRrImDg+bpvbqBkJ6eEXBhjX1qGgiWEuZvZzdz+v3PspROjLLFkYFACAeMp3jD51EWdCgGyZ8XFnazPj2joXqirpZM6vwD4iUQ+VTgEAqEYco4Hp4TuDIImhmf0o38/cPZXvZ9VuskqnAAAgOhyjgenhO4NgC9wH2k4kip0nWC+VTgEAqDaLWzhGA9Mx2biWmhr1IVRiON/M3pvvh+5+WzEbNbOdkg5KGpF0zN17imtefqXME8xUcpr4Xio5AQAQjVTKtfvVIT3zyqCuXNutG+7ZzjEaKEC+cW3HgibmHqo+Ck4GSww1ulRFrt+OSyoqMUx7h7vvK+H9k8p3PfXKAtY4ylfpVJJ29B+q6cABACBuMn/sfeaVQW2+b4cWNM0aW7w7YaMVSjkeA7nlG9dOd6xciwlUvRScDJUY7nL3Pwi0rYrIBO2v+g7mvZ66kOqlEyud1kvgAAAQN5kB7J+sfYOSwyn1HkjqKz95buznb+lqVeciFrYH8slVwX+yuYcTx8r5xsEXn96u3fsPV22yWMqJpGoSqippuf5nXdKPzOxRM9sQaqOZoL1k08/01MuDY4t6ZpQyB4GKTgAARKNvMKkFTbO06uR5OY/tTbNmRNQyoHpl5h5myzdWzjcOfmDHgC7Z9DN96OsP65JNP9Pd215RKuUVaX8I+ZLjvsHaKswTKjH8cKDtTPRWdz9X0jslfcrM3jbxBWa2wcy2mtnW/v7+gjaaHbS3PrpHG9d0jwV8qXMQqOiEiYqJUaCSiFHEXaExurilUR/oWa6new+ccGzfuKZbwyM1WygdEavlfjQz97CQsXK+cfDWXa9W9UmTfMnx8IhXVYI7lVCXkj5kZrl+KybJ3X1eMRt195fT/+41s+9LOk/SfRNes1nSZknq6ekp6H8mO2h7DyR180O7tP7CLp29bJ6621tKOr1NpVJMVEyMApVEjCLuCo3RGQmpY2GTdg4c1p2PvzQ2v9Bd2rJ1t9aduaRibUZ9qeV+NN/cw1xj5Xzj4Il/k5nOtK046Gxt1nXvO1tX3/rE2CWyG9d06/O3P6lv/v55VfM5phIkMXT3lhDbyWZmzZIS7n4wff9iSf8txLYnBm3vgaRuvH+H7iriOuGJE2w7FjRRqRQAgAj0HkiqbzCpOx9/SVf0dGjTvccrkl73vrM5FgNFyjX3MJdclU2ve9/Zuv7Hz4573cSTJnEvWJNImE4+qXHcH5tufmjXWJ8jKbZtn45QZwzLoV3S981MGm3nP7r73SE2HGqZickm2N5VwF9VAABAOItbGvWTZ/r0R297vb5633Naf2GXZiSkc1acpAu7FnEsBsos19nFjgVNapiRyDvurpbCja3Ns3Xj/TtOOBs6POK6ZNPPYt32QsU2MXT3HZLeWI5tT+eU+GTyTbDNnHmsldPKAABUgxkJaf2Fr9O1dz+tS89eJjNpJCV98c5tNXW5FxBnuc4uTjburpaKn/nOhn7+9idj3/ZCxTYxLLdCT4lPZjrlewEAQHn1Hkhq+95D2jXw2rhlKiRxbAYiNNm4u1rG07lOLA0MHdGugdfGvS6ObS9U3SaGIVBoBgCA+Gif16hZM4xjM1BFyjGeLtecxVwJ7lRtj/v8yWyhlquoS9Mp3xtCKuXa0X9IDz6/Tzv6D9VUeVwAAEq1fP4cndrWrM9fesa4Y/P/9wGKwAFxNZ3xdCFj4ez1ysu9buJUba9kW0LgjGEJQs1VLES1TMwFACAqv+o/qB39Q/reI7vHCs+cvmSeOhfN4VgJxFSh4+lCx8KVnLM4VdurZf5kBolhiULMVSxEtQUWAACVtv/wsG64Z3SJiswcw8aGhL7+0Z6IWwZgMoWMpwsdC1d6zmItzJ/M4FLSKjFZYAEAACk5PJLzWJkcHomoRQBCKXQsnJmzmC3fnMVyT9OaTlvigMSwSlRbYAEAUGmdrc05j5XMLwSqX6Fj4ULnLFZi/l+l65GUiktJq0SutVPiHFgAAFRawwzTVRe9Qdf/+Fdjx8qrLnqDGmYwvxCodoWOhQuds1iJaVqVrEcSAolhlai2wAIAoNJ6DyT1zX/bqfUXdslMcpe++W87dfby+epcFL/5PAAKN52xcCFzFis1/29iWzKXr8Zx+QoSwypSqUI3AABUo8Utjdp/+Oi4xe0bGxJqm8u0C6AWhBwLR7EeedxXGWCOIQAAqAkzEtKVa7vHzee5cm23ZjDaATBBFPP/8l2+unNgqGz7nA7OGAIAgJrQeyCpbz+4a9ylpN9+cJfe1HESl5ICGCeKaVpxX76CxBAAUHsSM2UW5uA+o2G2RoaPBNmWJJ28fIVeenF3sO3huPZ5uS8lpYI3gFwqPU0ristXp4PEEABQe1LHdMXXHgiyqS2fvCDYtjLbQ3lQwRtAnMW9jyIxBAAANSGRMF18eru2bDhfvQeSWjq/UauWzo9FUQcAkKQzlrbopo+fp8NHj6ljYbNOXURVUgAAgKBSKdePnu6LbcU/APUrX0XSUxfF42yhRFVSAABQI+Je8Q9A/aqG/onEEAAA1ITJKv4BQJSqoX8iMQQAoJLSFVND3Zat6AjWtGUrOmLbtkJkKv5li1PFPwD1qxr6J+YYAgBQSQErpkphq5y+vOfF2LatEHGv+AegdqVSrp0DQ+obTKp93olrIlZD/0RiCAAAasasmaYNb+tSyqWEjT4GgHLKV1gmu/BVImFat2qJVm5crb0Hk1rccmLyGDUSQwAAUBN2Dgzp0//47ycsHn3XxtUVW8AaQO3Kd1YwX2GZlRP6nkTC1NU2N7b9UaznGJrZOjN71syeM7Nrom4PAACIr3zFHfoG41PcAUB1ypwVvGTTz/Shrz+sSzb9THdve0WplFdFYZlCxPaMoZnNkPQVSRdJ2iPpETO7w91/GW3LAABAHDXNmqnGhsQJZwybZs2IsFUA4ixzFnBg6IhmzUjo8NERLZ3fqJGUtPfg6JnBjgVN2tZ7IO9ZwcUtjTn7nlIKy0w1Z7EcYpsYSjpP0nPuvkOSzOx7ki6TRGIIAABOkBw+po1rurXp3u1j83w2rulWcngk6qYBiKHMWcDr7n5aV/R0aNO927WgaZY++pZTdMM9x/uRv3zPmXrlQP4rEoaOHtOVa7vHvaeUwjKFzFkshzgnhsskvZj1eI+kN0fUFgAAEHNmpi1bd2v9hV0yk9ylLVt3q6dzQdRNAxBDmbmB6y/sGvuD0nvPXT6W4Emjyd/nfvCUvvT+N+a9IuHj33pEC5pmjfU9CZPOWNpSdBJX6JzF0OKcGOb6TfoJLzLbIGmDJHV0VHa9JKAQxCjijhhF3BUao/sPD4/91T/7jOH+w8OVairqFP1odcrMDTTTWBKWfT8jOZzSS78+fMIVCddffo6OjqSUHE6p90BSX/nJc2PvueB1repcVFwSN9mcxXpNDPdIWpH1eLmklye+yN03S9osST09PSckjkDUiFHEHTGKuCs0Rhc0NeQ8Y/il97+xYm1FfaIfrU7Zi85nnw3MdWbwYHJEt/1ij9Zf2KUZCWntysU6a9lJ2jkwFHx+YaZdIbdZiDhXJX1EUreZnWpmsyR9UNIdEbcJAADE1JlLWvSpt3frxvt36G/ufU433r9Dn3p7t85c0hJ10wDEUGbR+Tsff0kb13SrsSGhWx/doyvXdo9LGP/yPWfqh0+8pN4DSd14/w6tXDJPZy07SYmEjW0j+/WlLlxfjm0WIrZnDN39mJl9WtK/SJoh6Rvuvi3iZgEAgJhqmjNLl57Zrs5FTeobPKL2ebN15pIWNc2ZFXXTAMTQ2KLzS1r06tARbdlw/lhV0ovPWKL+Q6ML0XcsaNK5HQtyLkxfjoXry7HNQsQ2MZQkd79L0l1RtwMAAFSHpjmzdN6prVE3A0CVmGzR+dctPv7cZAvTl2Ph+nJsc8p9VmxPAAAAAIBYIjEEAAAAgDpHYggAAAAAdY7EEAAAAADqHIkhAAAAANQ5c6+dNTjNrF/SroibsUjSvojbMBnaV5pc7dvn7usKeXNMYnSiuP/OM2hn8coRo3H8nOVWb5+5kp+XGJ2eWv1scf5cxcRonD8PbZu+uLZLOt62guM0l5pKDOPAzLa6e0/U7ciH9pUm7u0rRrV8JtoZL/XyObPV22eu9s9b7e2fTK1+tlr7XHH+PLRt+uLaLilc27iUFAAAAADqHIkhAAAAANQ5EsPwNkfdgCnQvtLEvX3FqJbPRDvjpV4+Z7Z6+8zV/nmrvf2TqdXPVmufK86fh7ZNX1zbJQVqG3MMAQAAAKDOccYQAAAAAOociSEAAAAA1DkSQwAAAACoczWVGK5bt84lceNW6VvBiFFuEd0KRoxyi+hWMGKUW0S3ghGj3CK8laSmEsN9+/ZF3QRgUsQo4o4YRdwRo4g7YhTVqqYSQwAAAADA9JEYAgAAAECdIzEEAAAAgDpHYggAAAAAdY7EEAAAAADqHIkhAACoOctWdMjMgt2WreiI+iOhRqRSrh39h/Tg8/u0o/+QUqmSVxkAgpgZdQMkycx2SjooaUTSMXfvMbOFkrZI6pS0U9Ll7r4/qjYCAIDq8fKeF3XF1x4Itr0tn7wg2LZQv1Ip193bXtFVtzym5HBKjQ0JXX/5OVq3aokSCYu6eahzcTpj+A53P8fde9KPr5F0j7t3S7on/RgAAACoSjsHhsaSQklKDqd01S2PaefAUMQtA+KVGE50maSb0vdvkvSeCNsCAAAAlKRvMDmWFGYkh1PaezAZUYuA4+KSGLqkH5nZo2a2If1cu7v3SlL638WRtQ4AAAAoUfu8RjU2jB9+NzYktLilMaIWAcfFJTF8q7ufK+mdkj5lZm8r9I1mtsHMtprZ1v7+/vK1ECgSMYq4I0YRd8Qo4q7QGO1sbdb1l58zlhxm5hh2tjZXqqlAXrEoPuPuL6f/3Wtm35d0nqQ+M1vq7r1mtlTS3jzv3SxpsyT19PRQ1gmxQ4wi7ohRxB0xirgrNEYTCdO6VUu0cuNq7T2Y1OKWRnW2NlN4BrEQ+RlDM2s2s5bMfUkXS3pK0h2SPpZ+2cck3R5NC8uPssUAAAD1IZEwdbXN1XmdrZKkh18YYPyHWIjDGcN2Sd83M2m0Pf/o7neb2SOSbjGz9ZJ2S/pAhG0sG8oWAwAA1BfGf4ijyM8YuvsOd39j+rbK3f97+vkBd1/r7t3pf1+Nuq3lQNliAACA+sL4D3EUeWJY7yhbDAAAUF8Y/yGOSAwjRtliAACA+sL4D3FEYhgxyhYDAADUF8Z/iKM4FJ+pa5QtBgAAqC+M/xBHJIYxkClb3NU2N+qmAAAAoAIY/yFuSAyrSCrl2jkwpL7BpNrn8ZcllAdxBgBAZXHsRRyQGFYJ1rtBJRBnAABUFsdexAXFZ6oE692gEogzAAAqi2Mv4oLEsEqw3g0qgTgDAKCyOPYiLkgMqwTr3aASiDMAACqLYy/igsSwSrDeDSqBOAMAoLI49iIuKD5TJVjvBpVAnAEAUFkcexEXJIZVhPVuUAnEGQAAlcWxF3FAYliDWAsHAACgujGeQ6WRGNYY1sIBAACoboznEAWKz9QY1sIBAACoboznEAUSwxrDWjgAAADVjfEcokBiWGNYCwcAAKC6MZ5DFEgMawxr4QAAAFQ3xnOIQiyKz5jZDElbJb3k7pea2UJJWyR1Stop6XJ33x9dC6sHa+EAAABUN8ZziEJczhheKenprMfXSLrH3bsl3ZN+jAJl1sI5v2uRutrm0okAAABUGcZzqLTIE0MzWy7pdyX9fdbTl0m6KX3/JknvqXS7alkq5drRf0gPPr9PO/oPKZXyqJsEYBr4DgNAfaHfRyXE4VLS/ynpP0tqyXqu3d17Jcnde81scSQtq0GsiwNUN77DAFBf6PdRKZGeMTSzSyXtdfdHS9jGBjPbamZb+/v7A7auNrEuTuURowipHN9hYhRxR4wi7soZo4zdUClRX0r6VknvNrOdkr4naY2Z/YOkPjNbKknpf/fm24C7b3b3HnfvaWtrq0Sbqxrr4lQeMYqQyvEdJkYRd8Qo4q6cMcrYDZUSaWLo7n/m7svdvVPSByXd6+4flnSHpI+lX/YxSbdH1MSaw7o4QHXjOwwA9YV+H5US9RnDfK6VdJGZbZd0UfoxAmBdHKC68R0GgPpCv49KCVZ8xsx+S9JyST9x95eznv+wu//DVO93959K+mn6/oCktaHahuNYFweobnyHAaC+0O+jUoIkhmb2RUm/I+kxSX9hZv/D3b+e/vFVkqZMDFE5mXVxutrmRt0UAEXgOwwA9YV+H5UQ6ozheyX9hrsfNbNWSVvMrMvd/0wSf87II5Vy7RwYUt9gUu3z+OsPyoM4AwCgenEcR6WESgxnuvtRafQyUDNbJ+lb6QqjDYH2UVNYkwaVQJwBAFC9OI6jkkIVn3nBzN6aeeDux9LVRV+RdHqgfdQU1qRBJRBnAABUL47jqKRQieEHJT0+8Ul3/0+S3hBoHzWFNWlQCcQZAADVi+M4KilUYjhT0ufM7J/M7AtmNlY/192fD7SPmsKaNKgE4gwAgOrFcRyVFCox/LZG5xLerNElKzYF2m7NYk0aVAJxBgBA9eI4jkoKVXxmhbtfKklmdoekRwNtt2axJg0qgTgDAKB6cRxHJYVKDN3M5uj40hSJ7MfufjjQfmrKZGvSUJoYoVTz2kd8DwAA9S7fcZxjJEILlRgukfS8xq9ZmHnskk4OtJ+6QGligO8BAAD5cIxEOQSZY+juS9z9ZHdfmnXLPCYpnCZKEwN8DwAAyIdjJMohVPEZBERpYoDvAQAA+XCMRDmUPTE0s4fKvY9aQ2ligO8BAAD5cIxEOVTijOHqCuyjplCaGOB7AABAPhwjUQ6his9M5t2Sbq3AfmoGpYkBvgcAAOTDMRLlECQxNLMmSZ+UtEzSne7+r2b2CUlXS9ohEsNpq+YlBoBQ+B4AAJAbx0iEFuqM4T9IOiLpIUn/0cz+VFKrpI+4O3MMAQAAACDGQiWG3e5+liSZ2Vck7ZN0irsfCLR9xBALqwJAZdDfApgK/QRKFSoxHM7ccfdjZraDpLC2sbAqAFQG/S2AqdBPIIRQVUnPNrO96Vu/pLMy981s72RvNLNGM/u5mT1uZtvM7Ivp5xea2Y/NbHv63wWB2ooAWFgVACqD/hbAVOgnEEKoxLBZ0or0bbmkuVn3V0zx3iOS1rj7GyWdI2mdmZ0v6RpJ97h7t6R70o8REyysCgCVQX8LYCr0EwghVGLY4+5H3P2IpEWZ++nHF032Rh91KP2wIX1zSZdJuin9/E2S3hOorQiAhVUBoDLobwFMhX4CIYRKDL+cdf/OCT/7b1O92cxmmNljkvZK+rG7Pyyp3d17JSn97+JAbUUALKwKAJVBfwtgKvQTCCFU8RnLcz/X4xO4+4ikc8zsJEnfN7MzC96x2QZJGySpo6Oj0LehRCysWjhiFHFHjMYb/S0xiviLOkbpJxBCqDOGnud+rsf5N+L+a0k/lbROUp+ZLZWk9L85i9i4+2Z373H3nra2tmk1GqXJLKx6ftcidbXNpfPJgxhF3BGj8Vfv/S0xiriLQ4zWez+B0oU6Y3iqmd2i0bODmftKP+6c7I1m1iZp2N1/bWZzJP22pOsk3SHpY5KuTf97e6C2IiKsrwMA1Ye+G6htfMeRESox/GDW/b+f8LOJjydaKukmM5uh0TOYt7j7D83sQUm3mNl6SbslfSBQWxEB1tcBgOpD3w3UNr7jyBYkMXT3f8l+bGYJSadJ6k1fHjrZe5+Q9KYczw9IWhuifYhevvV1Vm5cra62uRG3DgCQC303UNv4jiNbkDmGZrbJzFal77dI+neNXgr6jJm9P8Q+UN1YXwcAqg99N1Db+I4jW6jiM2vdfVv6/u9LejG9MH2PpD83yJiWAAAgAElEQVQPtA9UMdbXAYDqQ98N1Da+48gWKjE8mnX/Ykm3SpK771EBy1Wg9rG+DgBUH/puoLbxHUe2UMVnBs3styW9JGm1pE9KowvXS5oTaB+oYqyvAwDVh74bqG18x5EtVGL4x5L+VtISSVe7+8vp5y+S9ONA+0AFlaN0cWZ9HSYz50fJaABxk6/vpr8CaosXvPI4alWoqqS/lPT2HM/fLenuEPtA5VC6OBr83gFUC/oroDbwXUa2UFVJv2Rmf511u87M/tTMfjPE9lFZ+UoX7xwYirhltY3fO4BqQX8F1Aa+y8gWqvjMc5Kez7rt0OjZyL8zsz8OtA9UCKWLo8HvHUC1oL8CagPfZWQLdSnp13I9b2abJN0v6e9C7AeVkSldnN1RULq4/Pi9A6gW9FdAbeC7jGyhzhjm5O6ch65ClC6OBr93ANWC/gqoDXyXkS1UVdKczOxDknrLuY9aFWW1N0oXRyPK3zvVBQFMx1T9FX0KUB0y3+XTPrNau18dUtOsmWqfNzvqZiEiQRJDM+uXNLHI7QxJ/ybpj0Lso57EoUIUS0tEI4rfexziDUD1mWwZC/oUoLo823eQ7yyCXUq6XNKKrNtyd29193e7++5A+6gbVIhCJRFvAEKiTwGqC99ZZARJDN39yITb0RDbrVdUiEIlEW8AQqJPAaoL31lklLX4jCSZ2YPl3ketyVSIykaFKJQL8QYgJPoUoLrwnUVG2RNDSW+rwD5qChWiUEnEG4CQ6FOA6sJ3Fhmhis/8s7u/M9fP3H04xD7qCVVBUUnEG4CQ6FOA6sJ3FhmhlqtYEmg7dSlfWW+qgqJSaiHeKI+PWlStcV0LfQpQy3L1LXxnESoxnG9m7873Q3e/I9B+ag5lvYHS8T1CLSKuAZQDfQvyCTXHcL6k90v6QI7b+yd7o5mtMLOfmNnTZrbNzK5MP7/QzH5sZtvT/y4I1NZYoUQwUDq+R6hFxDWAcqBvQT6hzhjucvePFvneY5I+6+6/MLMWSY+a2Y8l/b6ke9z9WjO7RtI1kq4O09z4mKxEMKfzgcLwPUItIq4BlAN9C/IJdcaw6PPO7t7r7r9I3z8o6WlJyyRdJumm9MtukvSeUhsZR5QIBkrH9wi1iLgGUA70LcgnVGL4ycwdMxt3FtLMfrPQjZhZp6Q3SXpYUru790qjyaOkxXnes8HMtprZ1v7+/um3PGKUCK591R6j1YDvUWmI0Xgiro8jRhF31RSj9C3Ix9y99I2Y/cLdz514P9fjSbYxV9K/Svrv7n6bmf3a3U/K+vl+d590nmFPT49v3bq1+A+SR7mrwmW2T4ngqlXwf1a5YhR8j6ZAjMZQIceWOorr4DFqZrriaw+U1KhsWz55gUKMmVC1qrYfzdXXSKqXvqXelPSfGGqOoeW5n+vxiW82a5B0q6TvuPtt6af7zGypu/ea2VJJe8M0dXoqUbmJst5A6fgeoZoUemwhrgGUYrK+hr4FE4W6lNTz3M/1eBwzM0k3Snra3a/P+tEdkj6Wvv8xSbeX2shiULkJABAaxxYAlUBfg+kIdcZwuZldr9Gzg5n7Sj9eNsV73yrpI5KeNLPH0s/9uaRrJd1iZusl7dbo0hcVR+UmAEBoHFsAVAJ9DaYjVGL4Z3nuS6NJXl7ufr/yX266tpRGhZCp3JT9paJyEwCgFBxbAFQCfQ2mI8ilpO5+42S3EPuICpWbAAChcWwBUAn0NZiOIGcMzezryj+X0N39k3l+FnuJhGndqiVauXE1lZsAAEFwbAFQCfQ1mI5Ql5L+7xzPLZN0paQGZa1zWI1CVIUr95IXAIDoTaevp+IogNDy9UH0NShEkMTQ3bdk7pvZKRqdZ7hW0v8r6esh9lHNKrHkBQAgWvT1AKJEH4RShVquQmbWbWbfknS3pK2SznD3L7t7MtQ+qhWlggGg9tHXA4gSfRBKFSQxNLPvSvoXSY9odPmJWyTNMbN5ZjYvxD6q2WSlggEAtYG+HkCU6INQqlBzDFdrtPjMNZKuTj+XOWftkjoC7acqUSoYAGoffT2AKNEHoVShlqtY7u4r0reO9G3scYh9VDNKBQNA7aOvBxAl+iCUKtQZQ0yCUsEAUPvo6wFEiT4IpSp7YmhmP3f388q9n7ijVHD1YGkRAJOZrI+grwcQpUTCxs4Q9g2Ozi1kHINCVeKM4fkV2AcQBKWeAUyGPgJAnNFHoRShqpL+KN/P3D2V72dA3FDqGcBk6CMAxBl9FEoRah3DtkDbASJFqWcAk6GPABBn9FEoRahLSeeb2Xvz/dDdbwu0H6CsKPUMYDL0EQDijD4KpQh1xnC+pEslvSvH7dJA+wDKjlLPACZDHwEgzuijUIpQZwx3ufsfBNoWEBlKPQOYDH0EgDijj0IpQiWGRBtqBuXmAUyGPgJAnNFHoVihEsMPB9pOxbBWHQBgOjhuAIgr+ieEECoxfMjMPMfzJsndfV6+N5rZNzQ6D3Gvu5+Zfm6hpC2SOiXtlHS5u+8P1FbWeAEATAvHDQBxRf+EUIIUn3H3Fnefl+PWMllSmPYtSesmPHeNpHvcvVvSPenHwbDGCwBgOjhuAIgr+ieEEqoqadHc/T5Jr054+jJJN6Xv3yTpPSH3yRovAIDp4LgBIK7onxBK5IlhHu3u3itJ6X8XB914eo2XbKzxAgDIh+MGgLiif0IocU0MC2ZmG8xsq5lt7e/vL+g9rPGCSiomRoFKIkanxnEjWsQo4i7KGKV/QijmnqtmTIUbYdYp6YdZxWeelfR2d+81s6WSfurup021nZ6eHt+6dWtB+8xUb8q3xgvVnTANBQfGdGIUCIgYDSCVcr2wb0i7Xx1S06yZap83Wx0LOTYEEjxGzUxXfO2BkhqVbcsnL1AcxkyITOz60eyx6tL5jRpJSf2HWLuwzpX0nx6qKmlod0j6mKRr0//eHnoHk63xQnUnAEAuz/Yd5NgAIHKMVVEOkV9KambflfSgpNPMbI+ZrddoQniRmW2XdFH6ccVQ3QkAMBHHBgBxQX+Ecoj8jKG7fyjPj9ZWtCFZJqvulOsMIwCg9nFsABAX9Ecoh8jPGMYR1Z0AABNxbAAQF/RHKAcSwxyo7gQAmIhjA4C4oD9COUR+KWkcJRKmdauWaOXG1XmrlgIA6gvHBgBxQX+EciAxzGOyqqVRYhkNACifqfrYuB4bANSfRMLGzhD2DSYliXEhSkJiWEUoTQwA5UMfC6Ca0GchNOYYVhFKEwNA+dDHAqgm9FkIjcSwikxWmhgAUBr6WADVhD4LoZEYVhFKEwNA+dDHAqgm9FkIjcSwilCaGADKhz4WQDWhz0JoFJ8pg3JVDqU0MQCUZrL+mT4WQDUppM+imj2mg8QwsHJXiKJUOgAUp5D+mT4WQDWZrM+iaimmi0tJA6NCFADEE/0zgHpCn4fpIjEMjApRABBP9M8A6gl9HqaLS0kDy1SIyv4iVrJCFNeSA8B4mX4xYRZp/wwAlVTImJRxI7JxxjCwKCtEZa4lv2TTz/Shrz+sSzb9THdve0WplJd93wAQR9n94p9seUxXru2mgh+AujDVmJRxIybijGFgUVa1y3ct+cqNqymkAKAuZfeLvQeS+vaDu7ThbV1604qTdEprM38dR+ESM2UWLlZmNMzWyPCR2G1Lkk5evkIvvbg72PaWrejQy3teDLKtuH/WOJlqTMq4ERPVVWJYqdPlUVW1m+xacr7gAOpJpr//Vd/Bcf1i74GkNt3znL634c30i5ie1DFd8bUHgm1uyycvCLa9kNvKbC+kl/e8WDefNW4mG5PmGzf2DTJurFd1kxiWq2RvnK7Njnp+IwBUWq4+WNJYf/+J1V30iwCQQ75x45FjKT2yc0CtzbO5qqLO1M0cw8lK9qZSrh39h/Tg8/u0o/9QwddW57s2+9ixVFHbK1WU8xsBoNxSKdfOfYf08I4B3ftMn17oP5SzD35h3/H+/tZH92jjGuYVAsBEna3Nuu59Z4/rHzeu6dYX7nhKP31237g5h9MZKxc7rkb0Yn3G0MzWSbpB0gxJf+/u1xa7rXyny5/be0hPvnRAV9/6xLTPJOZLNjd/pEcbbt5a8cVEo5zfCAChTDwL2LGgSXt+fVjbXh7U7lcP64Z7tis5nNLGta/X5vt2nNAH/+3vnTv2XO+BpG5+aJfWX9ils5fNU3d7C/0iAGh03HjySY1af2GXzCR36eaHdqn3QFJmx/vU0z6zWs/2HSzoqrt8V+hdfHq7du8/nPcKuzhdgVfPYpsYmtkMSV+RdJGkPZIeMbM73P2XxWwv3+ny5LHUWFIoTW/ibb5kc+uuV8sykbeQL01U8xsB1IfDrx3VM3sP6eCRY0p5SgvmzNZrwyPj+qR8l3dOTPYyg4Sl8xs1PDL6npbGmXrlwBFdc9tov3xK6xx9+h3denH/YUkalwimXDn74ObZM8f1970Hkrrx/h26i4IKADBOa/Ns3Xj/jhPGx54+yZccTmn3q4UXqSnmpMl0pnsVmkBO53Uv7BvSrleHNHf2TDXNmqGDyWNaOr9RIylp78Hxf6Dcd+iIXh0a1pxZM7SgqUEr2+cpkTC9sG9Iu18dUvPsmTpybEQnz2/SqYtOPCYubmnUzBnSKweOaOjoMZ2ysHnsdcV+hpBimxhKOk/Sc+6+Q5LM7HuSLpNUVGKYucwyO+g2runWy78+XHTBlqZZM3MmmyPjNxekAEy55kgCQKEOv3ZU//vZfr3069f0vUd264qeDm26999P+Kvwj57uG9dX/c3//SYdPeZjz53SOkefWdOtz/3gKS1omqWPv7VT1//4VznPAl569jJ9/van9InVXZJOTARz9cHtLbNP6O+5fBSYhsAVWBFf+cbHNz+0S9Jon9o0a2bBY+ViTpoUWh210LFwKa+7cm23/vnJXr3zrKVjV6c0NiT0pfefrYFDR3Xt3c+Me+0L+4bU2DBDn/nuv4/7/X3uB0/p6nWn5zwmfuFdq/TVf31OuwZeK/kzhBbnxHCZpOzaxnskvbnYjWVfZvmrvoN68qVB3fzQLr3vN5YXXZjg6MiINq7p1qZ7jwfO5y89Q5vve37c60IUOqCkMICoPfXKQT3Xf0ib79uh9Rd2jfV90vE+acuG80/oq57Yc+CEZO9zP3hKyeGU3nvu8rGkUDrxLGDmciZJmmHjE8FbH92jK9d2jzt4X3/5OepY2KyOhc1cVg8UqwwVWBFP2ePjvsGkhkdcn7/9SfUeSI71qe3zZhc8Vs53hd5kJ00Krapf6Fi4lNfdcM92/fX736j//E+Pj3t++95DJ0xduOGe7drwtvF/tEwOp7Tp3u1af2FX3mPiF+/cpvUXdukrP3mu5M8QWpyLz+Q6gp8we9XMNpjZVjPb2t/fP+kGM5dZvqG9RTfev0O9B5IlFSZobZ6tLVt3a/2FXfr0mtdr/YVd+v4vXtRVF50WvNDBZF8axNt0YhSIQqEx2jd4ZCxxy07YMjJrBU58frJkL9d2Mv1n9uNbH92jhU2zxi1Qv//wUXUsbNL/+sxqfW/Dm3XXxtVjf03N9Pfndy1SV9tcksIqRz+KuKvmGM30l2953SJd+PpF+ubvnzeuT+1YWHhxw1yFEK9739n64RMvjXtddmKZSSbz/Tyj0LFwqa977eixKY9jmdemfPRnE5/PHNtyHRMzPw/xGUKL8xnDPZJWZD1eLunliS9y982SNktST09PQWWPsk+b9x5IasvW3dr8kR41zLBpXcPb2dqsq9ednnOC7VnL5gf9SzVLUVSvYmIUqKRCY7R93mw9t/fguAP+xD5p6fw5Jzw/8UzfxPdOdhbwzsdf0hcuXaUv/nCbvnrfDn38glP0d793rvYdOqp9h45o1cnz1Llorl63mCsnahn9KOKuVmI0X62KQosb5iqE2LGgSQ0zEnkv7891OWuuxLPQsXCpr8s1VSzfcSzX8D4zRzPfMTF7DmepnyG0OJ8xfERSt5mdamazJH1Q0h0hNpwJ2rs2jv6V+Zu/f54ufP0iveV10/vL8sTtZP6yMnNmIvhfqlmKAkDUzlzSote1zdWVa7t15+Mv5bzaYtXSeSf0VWctnz/uuTsff0l/+Z4zx84EXnXRG8adBWyeNUNf/uCbdM07V+qadafr1l/s1qff8Xp99uI36NDREf3595/S529/Sqe0jl4yCgAor+lchTHxtTNnJnKOlzPbyDeenriPQsfCpbzuyrXd+vp9z4+7OqWxIaHXL56ra9atPOG13Yvn6qxl809Y8uOHT7yU95j4hXetGjuDWupnCC22Zwzd/ZiZfVrSv2h0uYpvuPu2UNsPVb2zUlVAWYoCQNSa5szSb5/Wpmf2HtIZJ8+Tu+t7f/hmvTacGne1Ra6+StIJf0E+t2OB9h5Masm8Rr3jtMXaOTA6iX9hU4OaZs1Uy5yZWjKvUde97xz1Hxp93ZtWLNAFr2ulDwSAKjLVeLmQ8XShY+Hpvu60z6zW7nRV0jmzZuicFSdp6fxGXXzGEvUfOn7M2vPrwzpz2bycVUn/V3obzbNm6ujIiH5n1Xlj1Uaz29I2d7QqadeiN+rw0WPqyFOVNKpxf2wTQ0ly97sk3RV1O+KCpSgARK1pziyde8rCSV+Tr6+a+NzEx93tLeNef2rWz7IvFeWyUQCoT4WOhafzutctzj8dIfv5zkVz1bko/+vybSNXW05pnfo4FsW4P86XkgIAAAAAKoDEEAAAAADqHIkhAAAAANQ5EkMAAAAAqHMkhgAAAABQ58y9atfgPIGZ9UvaFXEzFknaF3EbJkP7SpOrffvcfV0hb45JjE4U9995Bu0sXjliNI6fs9zq7TNX8vMSo9NTq58tzp+rmBiN8+ehbdMX13ZJx9tWcJzmUlOJYRyY2VZ374m6HfnQvtLEvX3FqJbPRDvjpV4+Z7Z6+8zV/nmrvf2TqdXPVmufK86fh7ZNX1zbJYVrG5eSAgAAAECdIzEEAAAAgDpHYhje5qgbMAXaV5q4t68Y1fKZaGe81MvnzFZvn7naP2+1t38ytfrZau1zxfnz0Lbpi2u7pEBtY44hAAAAANQ5zhgCAAAAQJ0jMQQAAACAOldTieG6detcEjdulb4VjBjlFtGtYMQot4huBSNGuUV0Kxgxyi3CW0lqKjHcty+ua04Co4hRxB0xirgjRhF3xCiqVU0lhgAAAACA6SMxBAAAAIA6R2IIAAAAAHWOxBAAAAAA6lzFE0MzW2FmPzGzp81sm5ldmeM1v2dmT6RvD5jZGyvdTgAAAACoFzMj2OcxSZ9191+YWYukR83sx+7+y6zXvCDpt9x9v5m9U9JmSW+OoK0AAAAAUPMqnhi6e6+k3vT9g2b2tKRlkn6Z9ZoHst7ykKTlFW0kACCnVMq1c2BIfYNJtc9rVGdrsxIJi7pZwBhiFACKE8UZwzFm1inpTZIenuRl6yX9cyXaAwDIL5Vy3b3tFV11y2NKDqfU2JDQ9Zefo3WrljDwRiwQowBQvMiKz5jZXEm3SvoTdx/M85p3aDQxvHqS7Wwws61mtrW/v788jQVKQIwi7gqN0Z0DQ2MDbklKDqd01S2PaefAUKWaijpFjCLuONajFkSSGJpZg0aTwu+4+215XnO2pL+XdJm7D+Tblrtvdvced+9pa2srT4OBEhCjiLtCY7RvMDk24M5IDqe092Cy3E1EnSNGEXcc61ELoqhKapJulPS0u1+f5zUdkm6T9BF3/1Ul2wcAyK19XqMaG8YfNhobElrc0hhRi4DxiFEAKF4UZwzfKukjktaY2WPp2yVm9kdm9kfp1/xXSa2S/jb9860RtBMAkKWztVnXX37O2MA7M3+rs7U54pYBo4hRACheFFVJ75c06Qxwd/+EpE9UpkUAgEIkEqZ1q5Zo5cbV2nswqcUtVHxEvBCjAFC8SKuSAgCqSyJh6mqbq662uVE3BciJGAWA4kRWlRQAAAAAEA8khgAAAABQ57iUFABQdqmUa+fAkPoGk2qfx7wvlA+xBgDFITEEAAQ1cWDesaBJP3q6b2zh8UylyHWrljBgR1CplOvuba8QawBQBC4lBQAEkxmYX7LpZ/rQ1x/WJZt+pgd2DIwN1KXRBcevuuUx7RwYiri1qDUv7BvKGWsv7CPWAGAqJIYAgGB2Dpw4MN+669WxxxnJ4ZT2HkxG0UTUsF2vDuWMtd2vkhgCwFS4lBQAEEzfYPKEgXnKRxcaz36+sSGhxS2Nx1/DvDAE0Dxrpk5pnaNLz14mS4fPnY+/pKZZDHcAYCr0lACAYNrnNZ6QBN75+Eu67n1n6+pbnxg376uztVkS88IQzpL5s/VHv/V6ffHObWOx9IV3rdKS+bOjbhoAxB6XkgIAgulsbdb1l5+jxobRw0tjQ0JXrztdv3vmUt21cbW+t+HNumvj6nFJX67LT5mDiGIcG9FYUiiNxtIX79ymYyMRNwwAqgBnDAEAwSQSpnWrlmjlxtXaezCpxS3HLwvtapurrra5J7wn1+WnmTmIuV4P5LP3YO5Y6j+U1OsWE0sAMBkSQwBAUJMlgbnkuvx04hxEoBDEEgAUj0tJAQCRynX5afYcRKBQxBIAFI8zhgCASE12+SkwHcQSABSPxBAAULDsZSWWzm/USGp0XlepS0xM9/JTIJ9UynUwOaxfHx7WnIaZSqWcxBAACkBiCAAoSPayEguaZumjbzlFN9yzPfgSE6xpiGIdO5bSP2/r1fa9h5Ry6eneQe1+dUjvXLVUM2cyewYAJkNiCAAoSPayEu89d/lYUigdX2Ji5cbVJZ31Y01DlOKZvkHt2f+aNt+3Yyx+rlzbrWf6BnXmspOibh4AxBp/PgMAFCR7WQkz5V1iohSsaYhS7D88fMIfLG64Z7v2Hx6OuGUAEH8khgCAgmSWAsjIvp95XOqyAJOtaQhMJTk8kjN+ksOscA8AUyExBAAUJHspgFsf3aMr13YHXxZgYvKZ2Tbr0KEQXa3NOePnVJarAIApMccQAFCQzFIAZ1y5Wn2DR3R0ZERb/vB8HR4eCVYkJpN8Zi4nPaV1jv7isrPUN5gc+zlzDZHPqW1z9eUPvUlPvnRAKZdmmHTmsvlUuwWAApAYAgCm5Ze9B08oDvPmU1uDJGzZ69C9OnREL/06qQ03bx2XJDbMMKqVIqdUyk+4bDQ5PMKSFQBQABJDAEDBXtiXuzhMqdVIs2XWNJSkD9/4cyWHU1o6v1FX9HSMJYlUK0UuVCUFgOJVfI6hma0ws5+Y2dNmts3MrszxGjOzTWb2nJk9YWbnVrqdAIDxUinX072DFSsOk12I5r3nLteme09cHoNqpchGVVIAKF4UxWeOSfqsu58u6XxJnzKzMya85p2SutO3DZL+rrJNBABMtHNgSNv3HqxYcZjsQjTlWh4DteW1o7mrkr52lKqkADCViieG7t7r7r9I3z8o6WlJyya87DJJ3/ZRD0k6ycyWVripAIAsfYNJ3bJ1jzauGV+N9K/+r7NKrkaaS3YV1My+slGtFBMtbG7IGScLmxsiahEAVI9I5xiaWaekN0l6eMKPlkl6MevxnvRzvTm2sUGjZxXV0dFRjmYCJSFGEXeFxmj7vEbNmmkyk770/jfq8NFjenXoqM7tOKks8/wmFqLpXjxXV9/6xLg5huVISBE/hcboormzdc26lbr27mfG4uSadSu1aO7sSjUVdYpjPWpBZImhmc2VdKukP3H3wYk/zvEWz7Udd98sabMk9fT05HwNECViFHFXaIx2LGjSZ9Z063M/eGps0P2X7zlTy09qKlvbMoVoutrm6tyU66xl87X3YFKLW6hKWk8KjdHlJzWpde4sbXhbl1IuJUxqnTurrDEKSBzrURsiSQzNrEGjSeF33P22HC/ZI2lF1uPlkl6uRNsAALnt3n94LCmURudufe4HT+ncjgUVWScuO0kEctm9/7D+9J+eGDfPsLEhoVUns5YhAEwliqqkJulGSU+7+/V5XnaHpI+mq5OeL+mAu59wGSkAoHKyq4RmUAAGcUKMAkDxojhj+FZJH5H0pJk9ln7uzyV1SJK7f1XSXZIukfScpMOSPh5BOwEAWTJVQieejaEADOKCGAWA4lU8MXT3+5V7DmH2a1zSpyrTIgBAIToWNOkv33PmCXMMOxYwfwvxQIwCQPEirUoKAKgeu/cf1pfv3a71F3bJTHKXvnzv9orNMQSmQowCQPGKSgzNbJ2kB939QOD2AABiqm8wqV0Dr+krP3nuhOenO+hOpVw7B4bUN5hU+zwqjCKMvsGkjh47XhDSTDp6zIuKUQCoN8WeMfy0pJvN7BVJ/ybpAUn/5u7PB2sZACBWmmbNzDl/q2nWjGltJ5Vy3b3tFV11y2Pj1iRct2oJySFK0tI4Ux99yym64Z7tY7F15dputTRygRQATKWoqqTufqm7t0n6gKSfS3qbpDvMrNfMci0/AQCockdHRrRxTbcaG0YPHY0NCW1c063hkdQU7xxv58DQWFIojVaNvOqWx7RzYCh4m1FfDh8dGUsKpdHYuuGe7Xrt6EjELQOA+CvpT2ju/oyZJSUdSd/WSFoSomEAgHhpbZ6tLVt3j5u/tWXrbq07c3rd/mRLCnC5H0px6MixnLF16MixiFoEANWj2DmGV0m6QKOL0O+U9JCkf5D0H939aLDWAQBio7O1WVevO/2ES0A7W5untR2WFEC5nLKwOWdsdSycXowCQD0q9ozhRkn7JP2TRucXPuLurwVrFQAgdhIJ07pVS7Ry42rtPZjU4pbiisZ0tjbr+svPKTnBBCY6dVHu2Dp1EbEFAFMpKjF0904zW6rRxerfI+mvzCwh6VFJD7j7dwO2EQAQE4mEqattbkmXfIZKMIGJiC0AKF7RcwzdvVfSP5nZrZLO1uj8wk9J+g+SSAwBAHmFSDCBXIgtAChOsXMML9boHMO3SjpX0g6NXlL6XzS6fAUAAAAAoEoUe8bwTzSaCP6VpIfd/XC4JgEAAAAAKqnYOYaXSJKZnSzpAjNzSc+4+0shGwcAqH0xo3AAACAASURBVA+plGvnwJD6BpNqn8e8MBSPWAKA4hR7KWmTpK9KerukpySZpDPN7KeS/tjdD4VqIACgtqVSrru3vXJCJcl1q5YwoMe0EEsAULxEke/bJOklSV3ufom7v1NSp6Rd6Z8BAFCQnQNDYwN5aXRB8qtueUw7B4YibhmqDbEEAMUrNjH8LXf/M3c/lnnC3Ufc/XOSVodpGgCgHvQNJsctSC6NDuj3HkxG1CJUK2IJAIpXbGIIAEAQ7fMa1dgw/nDU2JDQ4pbGiFqEakUsAUDxik0Mf25mfzrxSTP7T5IeKa1JAIB60tnarOsvP2dsQJ+ZF9bZ2hxxy1BtiCUAKF6xy1V8WtK3zewPJP1Ckuv4eoYfC9Q2AEAdSCRM61Yt0cqNq7X3YFKLW6gkieIQSwBQvGKXq9gv6V1mdoakVRqtSvo/3H1byMYBAOpDImHqapurrra5UTcFVY5YAoDiFHvGUJLk7r+U9MvMYzPrlPRZd/9Mac0CAAAAAFRKUXMMzex0M7vDzLaa2efMrNXMviPpQUkvh20iAAAAAKCcij1jeKOkb2s0EVyn0XmGt0t6vbuzWBAAAAAAVJFiq5I2uftX3f1xd79O0gxJVxWaFJrZN8xsr5k9lefn883sTjN73My2mdnHi2xnTUmlXDv6D+nB5/dpR/8hpVIedZMAoGT0bQiJeAKA4hR7xnCWmZ2u0aIzkjQoqdvMTBqbeziZb0n6G42edczlU5J+6e7vMrM2Sc+a2Xfc/WiR7a16qZTr7m2v6KpbHlNyODVWgnvdqiVUWwNQtejbEBLxBADFK/aM4aCkb2j0ktIbJR3Ievz3U73Z3e+T9OpkL5HUkk4056Zfe6zIttaEnQNDYwc6SUoOp3TVLY9p5wBX7gKoXvRtCIl4AoDiFbtcxfmhGzLB30i6Q6OFbFokXeHuqTLvM9b6BpNjB7qM5HBKew8mKckNoGrRtyEk4gkAildsVdJmMzsl6/G7zOzy9G1RgHb9jqTHJJ0s6RxJf2Nm8/K0ZUO6OurW/v7+ALuOp/Z5jWpsGP/f1diQ0OKWxohahELVS4yiekUZo/RtKEShMUo8ISoc61ELir2U9EuSLs56/D8lXSTp3ZL+nxLbJEkfl3Sbj3pO0guSVuZ6obtvdvced+9pa2sLsOt46mxt1vWXnzN2wMvMm+hsbY64ZZhKvcQoqleUMUrfhkIUGqPEE6LCsR61oNjiM2/RaIGYjEF3/0NJMrP7S26VtFvSWkk/M7N2SadJ2hFgu1UrkTCtW7VEKzeu1t6DSS1uaVRnazOT6QFUNfo2hEQ8AUDxik0MZ7p7dv3nT2Tdnz/Vm83su5LeLmmRme2R9AVJDZLk7l+V9BeSvmVmT2q08unV7r6vyLbWjETC1NU2l3kSAGoKfRtCIp4AoDjFJoYyszZ375ckd380/Vy7ji9hkZe7f2iKn7+s8ZeqAgAAAADKpNg5htdLut3MzjOzWenbmyV9X9L/H6558cdCugAQFv0qSkUMAcD0FbtcxTfNbL9Gl5VYqdF1B5+RdK27fz9g+2KNhXQBICz6VZSKGAKA4hR7xlDu/gN3P8/d57n7fHd/cz0lhRIL6QJAaPSrKBUxBADFKToxzMfMLgq9zbiabCFdAMD00a+iVMQQABQneGIoaU0ZthlLLKQLAGHRr6JUxBAAFCd4YujufxZ6m3HFQroAEBb9KkpFDAFAcYoqPmNmr5P01/+nvTuPv6Oq7z/+eofFsBMS1kAIFARZFBAQI6GCrcYIoigCagWrP8CKoHWBVm1tbasIWo3YssmiRcACglIElUUiEJQ1C0GFGCESloCySVD4fn5/zLlhcnP379zvnXvv+/l4fB/fuXe2MzOfe2bOzDlngL8A5gGfioilRSasH/hFumZmxXK+aqPlGDIz60yn7zE8F7gQ+CfgIODrwDuLSlQ/8Yt0zcyK5XzVRssxZMNo8lZTeGjJg4Utb4stt+J3Dz5Q2PKs/DotGK4fEf+dhhdIuqOoBJmZmZmZWXseWvIgh51xc2HLu/iYaYUty/pDpwXD8ZJ2BSr1MtbKf46IuUUkrptGRoLFjz/LI08tZ9P1Xc3EzKysnF9buxwzZmbt67Rg+BjwX7nPy3KfA9hvNInqNr/81sysPzi/tnY5ZszMOtNRr6QRMb3BX6kLheCX35qZ9Qvn19Yux4yZWWc6fl2FpImSPivpIkkXpuGJRSauW/zyWzOz/uD82trlmDEz60xHBUNJrwXuAMYD3wUuScO3p3Gl5pffmpn1B+fX1i7HjJlZZzptY/gV4JCIuD333aWSLiVra7jPqFPWRZWX31a3Pyjq5bdu9G5mVox8fj1h7TU5dM8tefkm6xGR5bXOW61aJWZOvnohB75yMquNg7223ogpE9buddLMzEqt04LhBlWFQgAi4g5J648yTV3XzZffutG7mVlxKvn1TidM544H/sA/fm+e81ZraNw48cZXbMqfXxzhxEvnOl7MzFrUaRtDSdqgxpcbjmKZY6ry8tt9tp3EthuvW9iJwo3ezcyKNW6cGAlWFArBeas19sDv/7iiUAiOFzOzVnRaiJsFXCPpdZLWSn/7AlcBXysuef3Hjd7NzIrnvNXa4XgxM2tfR1VJI+K/JS0FTgF2Int34ULglIj4XoHp6zuVRu/5E5IbvZuZjY7zVmuH48XMrH0dV/uMiMuBmRGxYURMiIhpw14ohJcavVd6RCu6Yxszs2HkvNXa4Xgxs3ZM3moKkgr5m7zVlF5vTsc6emIoaSZwXhpeDrwrIuYUmK6+1c2ObczMhpXzVmuH48XM2vHQkgc57IybC1nWxcdMK2Q5vdBpr6RfAPaPiAWSpgEnA39ZXLL6W6Vjm203XrfXSTEzGxjOW60djhczs/Z0WpX0xYhYABARNwPrFZckMzMzMzMzG0udPjHcRNLx9T5HxKxGM0s6BzgQeDQidqkzzeuBrwJrAMsiwk8kzczMzMzMuqDTguG5wMYNPjdzHnAa8K1aI9P7EP8LmBERD0japMN0mpmZmZmZWROdvq7is6NZaUTcKGlqg0neDVwWEQ+k6R8dzfqaGRkJFj/+LI88tZxN13cDdTOzsnJ+ba1yrJiZtafTJ4Z1SZoREVePcjEvB9aQdANZ+8WvRUS9p4tHA0cDTJnSfvewIyPB1Qse5u+/exfL/zyyokvrGTtv5hOIFWK0MWrWbf0So86vh1e7MepYsbHWL/moWSMdv8ewgX0LWMbqwKuBtwBvAj4r6eW1JoyIMyNiz4jYc+ON26nNmln8+LMrThwAy/88wt9/9y4WP/5s56k3yxltjJp1W7/EqPPr4dVujDpWbKz1Sz5q1kjhBcOI+EwBi1kCXB0Rz0bEMuBG4FUFLHcVjzy1fMWJo2L5n0d49Onl3VidmZl1yPm1tcqxYmbWvo4KhpK2l3SFpPmSLpQ0ueB0XQFMl7S6pLWB1wALC14HAJuuP57xa6y8G8avMY5N1hvfjdWZmVmHnF9bqxwrZmbt6/SJ4TnAlcA7gDuAr7czs6QLgVuAHSQtkfQBScdKOhYgIhYCVwNzgZ8DZ0fE/A7T2tDUievwlXfttuIEUmmHMHXiOt1YnZmZdcj5tbXKsWJm1r5OO59ZLyLOSsOnSLqjnZkj4ogWpjkFOKWTxLVj3DgxY+fN2PH46Tz69HI2Wa+9nsvc65mZ2diolV9PmbC282BbRSVWdjphOo889TzP/ukFtt7IhUIrl8lbTeGhJQ/2OhlmK3RaMBwvaXegcvZdS9IelZER0VZBsdfGjRPbbrwu2268blvzudczM7Oxlc+vnQdbM/csfdrxYaX10JIHOeyMmwtb3sXHTCtsWTacOq1KuhT4cu7vYeDU3N9Q6GavZyMjwaLHnuGW+5ex6LFnGBmJUS/TrB7Hm/Uj9zxZXmXIU4YxPsqw382sf3X6xPBE4MGIWAog6Uiy9oaLgc8VkrIuKLraZ6Nez9p9+lidzl7fBe9GFVlXu22uF/uoDPFm1olGefDUies4vylIvXyp0fdlyFMq8bH5BuM5ZI8tUVr1E88+P6pzdFk12u9Aw9+Dz89mBp0XDE8H/gpA0n7AF4CPALsBZwLvLCR1BerGiarS61n+wqSIXs/q3eXc8fjpTU9mRWTu3dhXZblQKLNe7aPRxJtZL9XLgzdbf/xKv6WtJ67F5w/elTVWky9621QvX3rjKzblRwsfqZlflSVP2XT98Ww9cS0O23MKs6779YpY2HPrCdxy/7KBi4V6+32nE6Y3rFLr87OZVXRalXS1iHgiDR8GnBkRl0bEZ4HtiklasbpRpaRbvZ51+v6lSuY+c9ZsjjjrVmbOms3VCx5uuypJN/bVMFbpaVev9pHf92X9ql4e/OIIK35Lm28wnsP2nMLR375tVPnisKqXLy1Y+mTd/KosecrUievw+YN3XVEorMTCsf9z+0DGQr39/shTzzc8t/j8bGYVHRcMJVWeNr4BuC43rtOnkF3VjRNVpdezq46fzkVHv4arjp/e0R226jYBm6zX2fuXisrcu7GvynKhUGa92keD8r4vt60ZPvXy4Eeffum3dMgeW64oGED/XfT2Oq7r5UtLn6yfX5UlTxk3TqyxmgYmFirqxUS9/f7sn15oeG7x+dmsYONWR1Jhf5O3mjJmSe+0EHch8FNJy4DngNkAkrYDniwobYXqVrXPTns0rahVheO0d+/OV9612yrVOpo9iSyqzWM39lW39v8g6dU+qjx1aTfeysRVoYZXrTw4/1uS6Epb8LFQhriuly9tvkH9/KpMecqgxEJFo5iot9+33midhucWn5/NCjbyQt/2NtvRE8OI+Hfg48B5wL4RUbmFOY6srWHplPVlt7We8h33nTvZafP12n4SWdRd2m7sq7Lu/zLp1T4q6sl3L7kqlOXV+i3l9ctFbxniul6+tPPmG9TNr8qUpwxKLFQ0iol6+32bSY3PLT4/m1lFx9U+I2JOje9+NbrkdM9oX2TfLfWe8j381HL22XZSW3cxi7pL2419Vdb9Xya93EejffLda93qIdj6U/639MSzz7P9Juty4qVze/70ql1liOtG+VKj/KosecqgxEJFs5iot9+bHSufn80MStoesFvKcqLKK7IKR5GZezf2VRn3f9l4H3XGVaGsWv63tMdIsOvkDfruorcscV0vX+qX/GoQYqGi05hodqz65ViaWXd12vnMUOlm4/+iq3BUMvfK08Z+OuGZdcpVoayRsuaLzc4tjuvilTUW6qmOkSkT1nZMmFnXDNUTw0500vi/nXcJugqH2ej5d2StKsuLvFs5tziuu68s8VBLo3dIXuWYMLMucMGwiXZf1NtJQdJVOMxGz78ja6YMvXxWtHpucVx3T5nioZZ6MXJVihHHhJkVzVVJm2j3/T5l6EXOzMxWVab82e+O670yxUMtjhEzG2suGDbR7isgnJH3v16/UNrMuqOo/LmIPKIsL4EfZmN5vu4kZhwjZjbWXDBsot3G/87I+1ulatHMWbM54qxbmTlrNlcveNiFQ7MBUET+XFQe4Y5lem+sztedxoxjxMzGmtsYNtFu4/967xKcMmFtFj32TCkbuHeqzI32O9Vum1Iz6x9FvOu1WR7Rar7Y7rllEPPbXivq3b/NdBozZel8yLFnNjyGtmDYbs+hrTb0rpWRT5mwNj9a+EhpG7h3ouyN9jtVhhdKm1l3jPZCu3LeqJdHTJ24Tlv5YqvnlkHNb3utyIJXo2uKRueVZjHT686HHHtmw2Uoq5J2u7pg9XuSHvj9H0vdwL0TZW+03ylXBTYbbJ2+x65y3rj7wT/UzSO6lS8Oan5bBkW817DZNUWj80rZj23Z02dmxRrKguFYZ3RFNnAvS8cog9rJjtt0mA23enls5bzx3duWcPwB29fMI7qVLw5qfltW7Z5nm11TNDqvlP3Ylj19ZlasoaxK2kp1wSLr1FfuFubX2ewpVK31A6Wp0tHJNvWDsrTpsIzbtthYalRtrnLeWPrkcr4957d8YN9tkWD6dpPYa+pGjBunruWLg5rfllErVSer86Vm1xSNzitlP7atps95tdlgGMonhs2qCxZd1bTdp1D11v/AE+Wp0jHIT9aKqFpko+ceYm2sNXrykz9vLH1yOd+4/j7Onr2I51946YK5W/niIOe3ZdPs6V+tfOmFF6NpE4R655WyH9tW0ue82mxw9OSJoaRzgAOBRyNilwbT7QXMAQ6LiEuKWn+znsiK7pmy3adQ9dZ//vv3Lk3HKH6yZt3mHmJtrDV68rP31Imc/I5XcuKlc1ecN44/YHs+e8U8zj1q76ZPhkbD+e3Yafb0r1a+9Jkr5q0SG60W7sp+bFtJn/Nqs8HRq6qk5wGnAd+qN4Gk1YCTgWuKXnmzjK4bPVO207NYvfX/8U8vlKrKSa97S7PB5h5ibaw1qjY3bpzYYsPxK6qQRsC35/yWpU8uXykmu5UvOr8dG82qTtbKl377+HNM3nA8V3VYuCv7sW2WPufVZoOjJ1VJI+JG4Ikmk30EuBR4tBtpaFRdsNc9U9Zb/5SNyl3lxKxIvf4d2vBpVm1u4jov45s/W8Rp193HN66/j6VPLndMDphmMVAvX9ponZcNbRME59Vmg6OUnc9Imgy8HTgA2Gus1z9WL71td/3bTFqHbSatU9oqJ2ZF6vXv0IZPs9okjsnB5xhon/eJ2eAoZcEQ+CpwYkS8KDUu9Eg6GjgaYMqUKYWsfKzq/NfrxavZ+kdb5cS9h42tbsRoO/r1eJe97U0vFX1Mex2jZdKo2pxjsnfGMkYdA+1ptk+a5Vf9eo6q5nzUBkFZC4Z7AhelQuEkYKakFyLi8uoJI+JM4EyAPffcs7AusLpd579Zl9jdWn8rXXFbsboVo63o9+Nd9rY3vdCNY9rLGO03jsneKFOMOgZWVW+fNMuv+v0clVemGDXrVClfVxER20TE1IiYClwC/F2tQmE/a9Yl9qCt13rDx3vw+JiaWb9oll85PzMrl54UDCVdCNwC7CBpiaQPSDpW0rG9SE8vNOrFa7RGRoJFjz3DLfcvY9Fjz6z0LqFurtfKx8d78PiYmlm/aJZftZKfNbqmMbNi9aQqaUQc0ca0R3UxKT3TrEvsTjWrltGt9Vo5+XgPHh9TM+sXzfKrZuMHqaqpWT8oZVXSYdCsS+xONauW0a31Wjn5eA8eH1Mz6xfN8qtm413V1GxslbXzmYHXrZ7Nmr1o1j2qDRcf78HjY2pm/aJZftVsfLNrGjMrlguGPdSNns1aqWbmHtWGi4/34PExNbN+0Sy/ajTeVefNxparkvaRVhpgu5qZjZYb+puZWRk0u6bx+ap/TN5qCpIK+5u8ld8V2Q1+YtgnWm2A7WpmNhpu6G9mZmXR6JrG56v+8tCSBznsjJsLW97Fx0wrbFn2Ej8x7BPtNMCuVMvYZ9tJK9oVmrXCDf3NzKxM6l3T+HxlVjwXDEuglaoQfneZjQXHmZmZ9QO/A9GseK5K2mOtVoVwA2wbC44zMzPrB6N9B+LISLD48Wd55KnlbLq+m92YgZ8Y9lyrVSHcqYyNBceZmZn1g9G8A7FSaJw5azZHnHUrM2fN5uoFD/uJog09PzHssVbf0eNOZWwsOM7MzKwfjOYdiEDNQuOOx0/3a4Dyxq2O5PP/MHHBsMfaqbrnd5fZWHCcmZlZP+j0HYit3pQfeiMvFNaTqHsR7Q+uStpjrrpnZmZmVqxG11eVQmOe29Ob+Ylhz7nqnpmZmVmxGl1fVQqN1R3T+Ka8DTsXDEvAVffMzMzMilXv+so35c1qc8HQzMzMzIaKb8qbrcoFQzMzMzMz6x/uMbUrXDA0MzMzM7P+UWCPqeBeUyvcK6mZmZmZmdmQc8HQzMzMzMxsyLlgaGZmZmZmNuRcMDQzMzMzMxtyiohep6Ewkh4DftvjZEwClvU4DY04faNTK33LImJGKzOXJEarlX2fVzidnetGjJZxO7tt2LZ5LLfXMdqeQd22Mm9XJzFa5u1x2tpX1nTBS2lrOU5rGaiCYRlIui0i9ux1Oupx+kan7OnrRL9sk9NZLsOynXnDts39vr39nv5GBnXbBm27yrw9Tlv7ypouKC5trkpqZmZmZmY25FwwNDMzMzMzG3IuGBbvzF4noAmnb3TKnr5O9Ms2OZ3lMizbmTds29zv29vv6W9kULdt0LarzNvjtLWvrOmCgtLmNoZmZmZmZmZDzk8MzczMzMzMhpwLhgWRtIOku3J/T0n6aK/TlSfpY5IWSJov6UJJ43udpjxJJ6S0LSjDvpN0jqRHJc3PfbeRpB9L+nX6P6GXaRytssZEv+z7Ouk8RdK9kuZK+p6kDXuZxm6QNEPSLyXdJ+mkXqenaP0Sf0WRtJWk6yUtTPnBCen7vt3mQYnRQTw2eZJWk3SnpCvT577Yrlp5RNX496RzwFxJN0t6VW7cYknz0rXibT1I2+slPZm7Xv2n3Liu/m5aSNsnc+maL+lFSRulcV3bb/V+Z1XTSNKstG/mStojN65r+63FtBUXbxHhv4L/gNWAh4Gte52WXJomA78B1kqfvwsc1et05dK3CzAfWBtYHfgJsH2P07QfsAcwP/fdl4CT0vBJwMm93neDGBP9su/rpPONwOpp+OQypLPgbV4NuB/YFlgTuBvYqdfpGoPjWrr4K3B7Nwf2SMPrAb8CdurXbR6kGB20Y1Nj+/4e+A5wZfrcF9tVK4+oGj8NmJCG3wzcmhu3GJjUw7S9vrK/q77v+u+mWdqqpj0IuG4s9lu931nVNDOBHwIC9qkc027vtxbTVli8+Ylhd7wBuD8iyvYi89WBtSStTlYAe6jH6cl7BTAnIv4YES8APwXe3ssERcSNwBNVXx8MnJ+GzwfeNqaJKl4pY6Jf9n2tdEbEj1IMA8wBthzzhHXX3sB9EbEoIv4EXER2bAZGv8RfUSJiaUTckYafBhaS3Tjq120emBgdwGOzgqQtgbcAZ+e+7ovtqpNH5MffHBG/Tx/H9DzQLG0NdP1302bajgAuLHL99TT4neUdDHwrMnOADSVtTpf3WytpKzLeXDDsjsMZo2BuVUT8DjgVeABYCjwZET/qbapWMh/YT9JESWuT3ZnZqsdpqmXTiFgK2Y8V2KTH6elYH8REtX7c939LdodxkEwGHsx9XsKqJ9BB1I/x1zZJU4HdgVvp320eyBgdkGOT91XgU8BI7rtB2K5qH2Dl80AAP5J0u6Sje5Sm10q6W9IPJe2cvivN7yZdB84ALs19PSb7rep3lldv/4zZfmuQtrxRxZsLhgWTtCbwVuB/e52WvFRP/2BgG2ALYB1J7+1tql4SEQvJqt39GLia7FH8Cw1nslEpe0z0O0mfJovhC3qdloKpxnfu3noASFqX7ELsoxHxVK/TMwoDF6MDdGwAkHQg8GhE3N7rtHSTpP3JLtRPzH39uojYg6zK34cl7TfGybqDrKnTq4CvA5en78v0uzkIuCki8k8Xu77fmvzO6u2fMdlvreQBRcSbC4bFezNwR0Q80uuEVPkr4DcR8VhE/Bm4jKxOcmlExDcjYo+I2I+sqsGve52mGh5JVQdI/x/tcXpGo/QxUaVv9r2kI4EDgfdEquQ/QJaw8tP8LSlJFeQu65v464SkNcguOi6IiMvS1/26zQMVowN2bCpeB7xV0mKyqncHSPof+n+7VpD0SrJqsgdHxOOV7yPiofT/UeB7ZFURx0xEPBURz6Thq4A1JE2iXL+bVWredXu/1fmd5dXbP13fby2krbB4c8GweGNWJ7pNDwD7SFpbksjaQS7scZpWImmT9H8KcAjl3I/fB45Mw0cCV/QwLaNV+pio0hf7XtIMsrt1b42IP/Y6PV3wC2B7SdukGhKHkx2bQdcX8deJ9Pv/JrAwIr6SG9Wv2zwwMTqAxwaAiPiHiNgyIqaSHZ/rIuK99Pl2VaTrmMuAv4mIX+W+X0fSepVhss7KavbQ2cW0bZbiCkl7k5UFHqckvxtJGwB/Se7Yd3u/Nfid5X0feF/qnXQfsuY3S+nyfmslbYXGW6u91PivpZ6D1ib7cW3Q67TUSd+/APemoPg28LJep6kqfbOBe8iqkb6hBOm5kKzt3Z/J7gh9AJgIXEv2NPNaYKNep3MQY6Jf9n2ddN5H1t7grvR3eq/T2YXtnknWM9r9wKd7nZ4xOq6li78Ct3dfsqpPc3NxO7Oft3lQYnQQj02NbXw9L/VK2hfbVSePOBY4No0/G/h97pjdlr7fNl3j3A0s6EZstpC249K67ybrqGRabt6u/m6apS1NcxRwUdV8Xd1vDX5n+f0m4Btp38wD9hyL/dZi2gqLN6UZzczMzMzMbEi5KqmZmZmZmdmQc8HQzMzMzMxsyLlgaGZmZmZmNuRcMDQzMzMzMxtyLhiamZmZmZkNORcMu0DSM1Wfj5J0Whr+nKRPVI1fnF4uWr2cGyT9UtJcSfdKOk3Shi2uZ4c0/12SFko6s2paSfqZpDfnvnuXpKvT8Itp3vmSflBZr6Rxkmal7+dJ+oWkbWqk/VBJCySNSNoz9/1USc+lZd8l6fTcuH+X9GCN7dpa0rVpP9wgacta+91aU3B8PlB5H1L67vLK8tOxnp8bt7ekG1NM3yvp7PQOxU0lXSnpbkn3SLqqxrq+I+lDuc+vSfGwekrfvPT5p5K2zk336RSHc1O8vabGsveTdIekFyS9s2pc5Xdwl6Tv574/TtJ9kiK/byRNkPS9tL6fS9pl1SNgoyHpGUm75o7LE5J+k4Z/UmP69SWdJen+FAs3SNorxU5IOjc37ZppeZenzx+U9FguH/3bGsvfUdIf0zT3pPyx8o6wnSRdI+nXKea/I2mSpBlp3e/JLee16bvj0ueLJC1Ky71N0l411n2cpEdy635vLt3zUxzOlvSKIva9ta6DOF0i6eLc58MlnZ2G83FY+XtNnWVfU7Xc8ZKWVX13rKRT0/DOyvLlSoxXzgUzJP2hap3T0/Je0EvXB5dLWrfOgCabUQAADJJJREFUPng4xeBcSVel2N9A0g/T72GBpH8d/d62IqjG+VIvXYfeLekmSTvUmO/fJP0uzTNP0lty4z6UjvW9km6VNC037me5Zf9M0vZ10vX+FGsL0rSn66V3881Jy747De+cm2+jlOfepyz/P6cSqykGZ+Sm/a1y1z6S/k/SzNHu0740Vu98GaY/4Jmqz0cBp6XhzwGfqBq/GJhUYzk3kN6TAqwJfBn4aYvruQY4ODdu1xrL34XshebjgXXI3hv0F9XLBs4nvfsEOAK4BBiXPm8JTKix7FcAO+S3IX0/FZhfZ7/tA2xeY7v+FzgyDR8AfLvXx7if/wqOz7nAvunzhsCtleXnjzWwKfBb4LXps4B3pu/PAE7ILfeVNda1KbAI2JjshtYvcutdkT6y9zKelYZfC9xCejcjMAnYosaypwKvBL4FvLPRvsp9v3uab6V9A5wC/HMa3hG4ttfHe9D+asTvedXHrWr8JcDnYcXrmbYD3gysDjxJ9n6nSowcRPYOqMvT5w8CX03DmwHLqn8L6ThX3hm1Btl7wWaS5amLgDflpv1rsnxxRlrvD3LjvpbWfVz6fBFwYBp+K/DzGtt2HPDFNLwV2Xt01wemA+un7w91HPZFnC5J+ckO6fPhwNnVcVhn3v8B3lZn3HhgWdV3xwKnpuGfVmKULF/eNQ3PAC5ptrwUpx+vs+6HgXXT8FeAL1XiM333MrJzxv69Pl7D/ked8yUrX4ceDXy/xrz/Bnw0De8CPJZi6W3Az0nvogT2BB4ANk6ffwbslob/DrisxrLflvLUzdLn1YBjgG3S5znALmn4Q1V56pXASWlYwBdJ14/AZ4F/TcNbALdX1p+mXUaNa9th+PMTwz4REX8CPgVMkfSqFmbZnOxEU5l/Xo1lzgd+AJwI/DPwrYi4v8aybgEm55a7NCJG0jKWRMTvayx7YUT8soV05ueZExFLa4zaiexFtwDXAwe3s1zrqovILmAADgEuqzPdh4HzI+IWgMhcEhGPsGqszq2eOU13KtmFxbHA3Ij4WY31VMfqsoh4Pi1jWUQ8VGPZi9M6R5ptbG6eOyNicY1RK2I1Iu4FpkratNXlWrHS3e3dyArrARAR90XED9MkQXYTrVJz4giyFzCvIiIeJrtwn1JvfRHxZ7ILle2AI4GfRMQ1ufE/zuWLvwY2VvaUeRywP7DKk6TkxrTMuiLiQbIXR28ZEbMj4qk0ag7ZDTwrvy8D/zjG61yR/6Z8eZVrhSbm8FKe28iNwHYR8VREzE7re57sZojjs/daOV+2kg/NJytYTSC7tvxERDyRxt0GXEBWCKxWb9mfBj6W8l8i4sWIOCMiflNj2hXn//TkcHvg5DRfkBUG91dW6+wmoPL08nVkNxC3Sp93BB6pdW07DFww7I618tUvgOqqEh+rGr9FKwuNiBfJ7jLv2MJ6/hO4Lj0u/5hyVVCr/AvwbrILoy9Vj5S0GvAGoFKN7rvAQWmdX5a0eytpr7KNpDuVVfub3sL0dwPvSMNvB9aTNLGD9VqmyPi8FtgvxcnhwMV1ptuF7I5cLd8Avinp+lSVpd76TicreH2S7CZJLTOAy9Pwj4CtJP1K0n9J+ssG21HPeGXV+OZIelsL099NVkBG0t7A1viip5d2Bu6s3Miq4yLgcElrk9V0qBmnkrYjO56L6i0oVVPaH5hH45ivuIwsb9uf7ELlhTrTHZSWWZey6qKVJ/N5HwB+uOocVkIXAvuoRvMM4D1V1TrXLGidXwFuTlXnjpe0fm7cX1Wtc6v8jJJWJ4vdHzRagSQBB1IVw+k8/iayG77WW62cL1vJh6YBy1NhcCdWzQNvI8uXW132jsCdzRKf5M//OwN3VG4Iwoobd/NSum4FXp2uXaaRFSoXS9o2fb6pxXUOnNV7nYAB9VxE7Fb5IOkoskfoFf8ZEafmxi9uY9nKDdddT0Scq6ytwQyyJ2zHSHpV5W5QRUQ8q6xdwzNV49ZKhYKpZD/sH6fpl6S78Aekv2slHRoR19KapcCUiHhc0quByyXtnLu7XcsngNPS9t0I/I76F1DWXJHx+SJZdZDDgLUiYrGkBpOvKiKuSZnxDLIbFHdK2iUiHquabkTSGWTVWh6vWsz16cnco8Bn0vTPpBibTnbxcrGkkyLivDaSNyUiHkrpu07SvDpP1Su+CHwt/XbmkZ3QHKslFhF3SHo52dPCWhe470kXSX8CPhgRf6gxzU7pmAdwcURcL+nQFlZ/EXA2WfWqb5FVQc2bJenfyKrkHVNnGe9PbWWeI6ty/2xlRGojcwiwbwtpsd57geyp4UmsWli6ICI+2sEyo9H3EXG6pCvJCmiHAP8vd8P3JxFR3e56PLBhivdtyC6gf9pg/TeT1ca4k6zWR2U5a5DdaP5iRCypM6+NkXrnyzT6AknPkdWY+EidRXwyXUs8TXY9UI9YOSYvTste1GDZ2YxZfxVnk1VH/lhEXJFGXaKszeEIsEed9ay0/nTtuwjYFdib7LrhFrJC4TRgdqO0DDI/Mewj6c7GrmTtApuKiIci4pyIOJjshFOvI4wRVq1GVyk8bE3WvvHDueU+HxE/jIhPAv9BVge8JWnex9Pw7cD9wMtb2I5DImJ3smoFRMSTra7Tuu4i4OtkJ/l6FgCvrjcyIp6IiO9ExN+QtR/cr86ktWIVshPZ1mk9K56ApmonN0TEP5O1x3pHjXnrqlSliYhFZG0tGj4hT9Wk3p9+O+8jaxNZq8qLjY0FwG6pqmYjV5LVmKhVjfSCiNg9Il6TuxCpdk9E7Jam+4/cuuvGPEBEPEDWZmsfal+IHJ+WOyNVTa7l3DTNayNiRcdN6Yn1LOCgJjferFzOI6ul00r1zKbSDd/Vqn4DG5G1oapMsyQivhkRbwHWImsH28gfUh43FZhI1gaynmkpPt8fEU/DiieI5wG3R8TpDea1MdTgfPmedAzflqqs13JKmmZ6RFSeti1k1TxwD+Ce3OfD0nyHRMTvaiz3XtJ5NyJuS3F3HVmcVryT7CbFFWRttSHLf/eQVuocb3Wy6+BKXnoz2QOO1dINtTm8VDAc2ieGLhj2iXR37QvAg1GjDVaN6WekeZC0GVnmXetH11AqgB0PfELSGpL2qFT1SyeaV7Jq1aVG6do4FXBJT2G2p0HVrDTdpNxJ7R+Ac9rdDuuq2WSxWbNtVnIacKRyvYJKeq+kzSQdkKrxke76/QXZE5S2RMRzwEeB9ynrjWwHrdzL2W60F6sTJL0sDU8ia4dwT5N5NsxV8fogcKMvynsnsvZ884B/qlwgpLg4qGrSs8naIbZ0061F55NVxfvryheSDpK0Y9V0nwH+IV/labRS3F8IHBoRLce89V5k/QnMAk4ocLE3kdqCS1qH7IL/hvT5zemCGWVtr9Ynq9nTSlp/T5bnfqqFmy95p5A9uTmxjXmsi0Z7vqzjS8CXJE1I69gDeC/w320s4wvAf6br2Iq1qidKv5uTgDdI2ja1dVxE1vSk4l/IOnCsFG5vInvoUanuejtZQXGjiPh1G2kcKC4YloyyLp3zbawukDQXmE/Wy12rHa+8EZgv6W6yzhU+GREPS9pCNV4H0EhE3EnWdupwYBPgB8peQzCX7ElkpXvrs9OjfiS9XdISsp6u/k8vdaG9HzA3pesS4NhUFx1JX0rzrK2s6+7PpXleD/xS0q/I2tD8ezvpt+LUiM9KhwWnRsSyevNF1nnM4cCpyrqnXkhWZeUpsjuKt6U4v4WsJ75fpPXd1U76Iuu86EKyzH5d4Hxl3fjPJWtX8Lm03H+V9NY0vFeKu0OBMyQtSIt7RUrX3WTVur4YEfekeY5P82xJFs9n5+ZZIOlesmqxRV7cWQskrSbpttxX7yfrVOC+lG+dDqzUqUJEPBARp7WxjmmSvtFomoh4hqw30U8pe13FPWS/geoq0jdGRMM2WlXr/pik9zWZ7PNkvQSfq6xt2NBWiyqrGnGadxZZTZ286jaGq7x6J7fsNSXdmvvqw8DfpPz0ZrKnzJXxbyHLs+4me3L+kco5mVXbGL61el2RdSj2G+AdNdZbK23bAR8nK3jcmZbbLJ6t++qeL2tR9nqxhq9ziIjLgG8Dc9I58XTg3RHxaKP5JH1R0ptyy/gmWbOlBZJuJutN+roa63uG7KbKx9NX7wN2V3pdBdlT+A/lZrkJ2JbsuqPydP0PZE8Oh1al+24zMzMzMzMbUn5iaGZmZmZmNuRcMDQzMzMzMxtyLhiamZmZmZkNORcMzczMzMzMhpwLhmZmZmZmZkPOBUMzMzMzM7Mh54KhmZmZmZnZkHPB0MzMzMzMbMj9f4PlHn+JvuWp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7" name="ZoneTexte 6"/>
          <p:cNvSpPr txBox="1"/>
          <p:nvPr/>
        </p:nvSpPr>
        <p:spPr>
          <a:xfrm>
            <a:off x="3275856" y="260648"/>
            <a:ext cx="3288080" cy="369332"/>
          </a:xfrm>
          <a:prstGeom prst="rect">
            <a:avLst/>
          </a:prstGeom>
          <a:noFill/>
        </p:spPr>
        <p:txBody>
          <a:bodyPr wrap="none" rtlCol="0">
            <a:spAutoFit/>
          </a:bodyPr>
          <a:lstStyle/>
          <a:p>
            <a:r>
              <a:rPr lang="fr-FR" dirty="0" smtClean="0"/>
              <a:t>ACP ET SES COMPOSANTES</a:t>
            </a:r>
            <a:endParaRPr lang="fr-FR" dirty="0"/>
          </a:p>
        </p:txBody>
      </p:sp>
      <p:pic>
        <p:nvPicPr>
          <p:cNvPr id="9" name="Image 8" descr="P3NG2.png"/>
          <p:cNvPicPr>
            <a:picLocks noChangeAspect="1"/>
          </p:cNvPicPr>
          <p:nvPr/>
        </p:nvPicPr>
        <p:blipFill>
          <a:blip r:embed="rId2" cstate="print"/>
          <a:stretch>
            <a:fillRect/>
          </a:stretch>
        </p:blipFill>
        <p:spPr>
          <a:xfrm>
            <a:off x="998710" y="1124744"/>
            <a:ext cx="7146579" cy="511256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2C540B8-6D0F-4AA3-83E4-49B101A94D5E}" type="datetime1">
              <a:rPr lang="fr-FR" smtClean="0"/>
              <a:t>20/08/2021</a:t>
            </a:fld>
            <a:endParaRPr lang="fr-FR"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mtClean="0"/>
              <a:pPr/>
              <a:t>19</a:t>
            </a:fld>
            <a:endParaRPr lang="fr-FR" dirty="0"/>
          </a:p>
        </p:txBody>
      </p:sp>
      <p:sp>
        <p:nvSpPr>
          <p:cNvPr id="46081" name="Rectangle 1"/>
          <p:cNvSpPr>
            <a:spLocks noChangeArrowheads="1"/>
          </p:cNvSpPr>
          <p:nvPr/>
        </p:nvSpPr>
        <p:spPr bwMode="auto">
          <a:xfrm>
            <a:off x="1475656" y="188640"/>
            <a:ext cx="7488832" cy="3847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fr-FR" sz="1900" b="1" u="sng" dirty="0" smtClean="0">
                <a:latin typeface="Book Antiqua" panose="02040602050305030304" pitchFamily="18" charset="0"/>
              </a:rPr>
              <a:t>REPRESENTATION  DE LA VARIANCE EXPLIQUEE</a:t>
            </a:r>
            <a:endParaRPr lang="en-US" sz="1900" b="1" u="sng" dirty="0">
              <a:latin typeface="Book Antiqua" panose="02040602050305030304" pitchFamily="18" charset="0"/>
            </a:endParaRPr>
          </a:p>
        </p:txBody>
      </p:sp>
      <p:pic>
        <p:nvPicPr>
          <p:cNvPr id="5" name="Image 4" descr="newplot (1).png"/>
          <p:cNvPicPr>
            <a:picLocks noChangeAspect="1"/>
          </p:cNvPicPr>
          <p:nvPr/>
        </p:nvPicPr>
        <p:blipFill>
          <a:blip r:embed="rId2" cstate="print"/>
          <a:stretch>
            <a:fillRect/>
          </a:stretch>
        </p:blipFill>
        <p:spPr>
          <a:xfrm>
            <a:off x="571500" y="692696"/>
            <a:ext cx="8001000" cy="616530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Espace réservé de la date 24"/>
          <p:cNvSpPr>
            <a:spLocks noGrp="1"/>
          </p:cNvSpPr>
          <p:nvPr>
            <p:ph type="dt" sz="half" idx="10"/>
          </p:nvPr>
        </p:nvSpPr>
        <p:spPr/>
        <p:txBody>
          <a:bodyPr/>
          <a:lstStyle/>
          <a:p>
            <a:fld id="{0AC070EB-9952-4449-87DC-693236AD94A7}" type="datetime1">
              <a:rPr lang="fr-FR" smtClean="0"/>
              <a:t>20/08/2021</a:t>
            </a:fld>
            <a:endParaRPr lang="fr-FR" dirty="0"/>
          </a:p>
        </p:txBody>
      </p:sp>
      <p:sp>
        <p:nvSpPr>
          <p:cNvPr id="5" name="Espace réservé du numéro de diapositive 4"/>
          <p:cNvSpPr>
            <a:spLocks noGrp="1"/>
          </p:cNvSpPr>
          <p:nvPr>
            <p:ph type="sldNum" sz="quarter" idx="12"/>
          </p:nvPr>
        </p:nvSpPr>
        <p:spPr/>
        <p:txBody>
          <a:bodyPr/>
          <a:lstStyle/>
          <a:p>
            <a:fld id="{FA4FA814-4661-486C-A464-4660D8492F37}" type="slidenum">
              <a:rPr lang="fr-FR" smtClean="0"/>
              <a:pPr/>
              <a:t>2</a:t>
            </a:fld>
            <a:endParaRPr lang="fr-FR" dirty="0"/>
          </a:p>
        </p:txBody>
      </p:sp>
      <p:graphicFrame>
        <p:nvGraphicFramePr>
          <p:cNvPr id="27" name="Espace réservé du contenu 2">
            <a:extLst>
              <a:ext uri="{FF2B5EF4-FFF2-40B4-BE49-F238E27FC236}">
                <a16:creationId xmlns:a16="http://schemas.microsoft.com/office/drawing/2014/main" xmlns="" id="{1CEAD5A8-CCC8-48A9-903D-F4507D7C76BA}"/>
              </a:ext>
            </a:extLst>
          </p:cNvPr>
          <p:cNvGraphicFramePr>
            <a:graphicFrameLocks noGrp="1"/>
          </p:cNvGraphicFramePr>
          <p:nvPr>
            <p:ph idx="4294967295"/>
            <p:extLst>
              <p:ext uri="{D42A27DB-BD31-4B8C-83A1-F6EECF244321}">
                <p14:modId xmlns:p14="http://schemas.microsoft.com/office/powerpoint/2010/main" xmlns="" val="3251955560"/>
              </p:ext>
            </p:extLst>
          </p:nvPr>
        </p:nvGraphicFramePr>
        <p:xfrm>
          <a:off x="422063" y="800075"/>
          <a:ext cx="8280920" cy="561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ZoneTexte 1">
            <a:extLst>
              <a:ext uri="{FF2B5EF4-FFF2-40B4-BE49-F238E27FC236}">
                <a16:creationId xmlns:a16="http://schemas.microsoft.com/office/drawing/2014/main" xmlns="" id="{4E1B5939-22A7-D942-8B80-5815B0076028}"/>
              </a:ext>
            </a:extLst>
          </p:cNvPr>
          <p:cNvSpPr txBox="1"/>
          <p:nvPr/>
        </p:nvSpPr>
        <p:spPr>
          <a:xfrm>
            <a:off x="3805881" y="247135"/>
            <a:ext cx="1476686" cy="369332"/>
          </a:xfrm>
          <a:prstGeom prst="rect">
            <a:avLst/>
          </a:prstGeom>
          <a:noFill/>
        </p:spPr>
        <p:txBody>
          <a:bodyPr wrap="none" rtlCol="0">
            <a:spAutoFit/>
          </a:bodyPr>
          <a:lstStyle/>
          <a:p>
            <a:r>
              <a:rPr lang="fr-FR" dirty="0"/>
              <a:t>SOMMAIRE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19FCE02-58D8-48C7-9C46-EFD2EBA741E4}" type="datetime1">
              <a:rPr lang="fr-FR" smtClean="0"/>
              <a:t>20/08/2021</a:t>
            </a:fld>
            <a:endParaRPr lang="fr-FR"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mtClean="0"/>
              <a:pPr/>
              <a:t>20</a:t>
            </a:fld>
            <a:endParaRPr lang="fr-FR" dirty="0"/>
          </a:p>
        </p:txBody>
      </p:sp>
      <p:sp>
        <p:nvSpPr>
          <p:cNvPr id="5" name="ZoneTexte 4"/>
          <p:cNvSpPr txBox="1"/>
          <p:nvPr/>
        </p:nvSpPr>
        <p:spPr>
          <a:xfrm>
            <a:off x="179512" y="5589240"/>
            <a:ext cx="8784976" cy="923330"/>
          </a:xfrm>
          <a:prstGeom prst="rect">
            <a:avLst/>
          </a:prstGeom>
          <a:noFill/>
        </p:spPr>
        <p:txBody>
          <a:bodyPr wrap="square" rtlCol="0">
            <a:spAutoFit/>
          </a:bodyPr>
          <a:lstStyle/>
          <a:p>
            <a:r>
              <a:rPr lang="fr-FR" dirty="0" smtClean="0"/>
              <a:t>Bien sur j'ai choisi ce nombre de composantes après plusieurs choix et calcul de l'explained variance et 12 composantes est le nombre qui nous donne une variance à 90% .</a:t>
            </a:r>
            <a:endParaRPr lang="fr-FR" dirty="0"/>
          </a:p>
        </p:txBody>
      </p:sp>
      <p:sp>
        <p:nvSpPr>
          <p:cNvPr id="7" name="ZoneTexte 6"/>
          <p:cNvSpPr txBox="1"/>
          <p:nvPr/>
        </p:nvSpPr>
        <p:spPr>
          <a:xfrm>
            <a:off x="323528" y="476672"/>
            <a:ext cx="8424936" cy="4801314"/>
          </a:xfrm>
          <a:prstGeom prst="rect">
            <a:avLst/>
          </a:prstGeom>
          <a:noFill/>
        </p:spPr>
        <p:txBody>
          <a:bodyPr wrap="square" rtlCol="0">
            <a:spAutoFit/>
          </a:bodyPr>
          <a:lstStyle/>
          <a:p>
            <a:r>
              <a:rPr lang="fr-FR" dirty="0" smtClean="0"/>
              <a:t>La première composante caractérise les produits ayant des projections positives sur 'energy_100g' et 'nutrition-score-fr_100g', mais aussi porté par les variables ( saturated-fat_100g,fat,carbohydrates , sugars et proteins ). Cet axe permet donc de sélectionner des ingrédients destinés à un régime générique de perte de poids et d'amélioration de la qualité de la nutrition.</a:t>
            </a:r>
          </a:p>
          <a:p>
            <a:r>
              <a:rPr lang="fr-FR" dirty="0" smtClean="0"/>
              <a:t>La deuxième composante caractérise principalement les produits riche en sel et sodium.(A déconseiller).</a:t>
            </a:r>
          </a:p>
          <a:p>
            <a:r>
              <a:rPr lang="fr-FR" dirty="0" smtClean="0"/>
              <a:t>La troisième composante caractérise les produits riche en huile de palme et additifs (a éviter).</a:t>
            </a:r>
          </a:p>
          <a:p>
            <a:r>
              <a:rPr lang="fr-FR" dirty="0" smtClean="0"/>
              <a:t>La quatrième composante caractérise les produits riche en fat et satured fat.ils sont énergétiques et bon nutriscore.(Très faibles en huile de palme et additifs).</a:t>
            </a:r>
          </a:p>
          <a:p>
            <a:r>
              <a:rPr lang="fr-FR" dirty="0" smtClean="0"/>
              <a:t>La cinquième composante est celle des produits riche en vitamine A et C ainsi que le fer et le calcium.</a:t>
            </a:r>
          </a:p>
          <a:p>
            <a:r>
              <a:rPr lang="fr-FR" dirty="0" smtClean="0"/>
              <a:t>La sixième composante est celle des produits riche seulement en vitamine c et en fer avec un bon nutriscore .</a:t>
            </a:r>
          </a:p>
          <a:p>
            <a:r>
              <a:rPr lang="fr-FR" dirty="0" smtClean="0"/>
              <a:t>la huitième composante met en évidence l'effet négatif du fat et cholestérol.</a:t>
            </a:r>
          </a:p>
          <a:p>
            <a:endParaRPr lang="fr-F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27C97A7-A4B6-4E2B-AF38-7E5C3F82E1B7}" type="datetime1">
              <a:rPr lang="fr-FR" smtClean="0"/>
              <a:t>20/08/2021</a:t>
            </a:fld>
            <a:endParaRPr lang="fr-FR"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mtClean="0"/>
              <a:pPr/>
              <a:t>21</a:t>
            </a:fld>
            <a:endParaRPr lang="fr-FR" dirty="0"/>
          </a:p>
        </p:txBody>
      </p:sp>
      <p:sp>
        <p:nvSpPr>
          <p:cNvPr id="47105" name="Rectangle 1"/>
          <p:cNvSpPr>
            <a:spLocks noChangeArrowheads="1"/>
          </p:cNvSpPr>
          <p:nvPr/>
        </p:nvSpPr>
        <p:spPr bwMode="auto">
          <a:xfrm>
            <a:off x="467544" y="3302109"/>
            <a:ext cx="7704856" cy="7386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endParaRPr kumimoji="0" lang="fr-FR" b="0" i="1" u="none" strike="noStrike" cap="none" normalizeH="0" baseline="0" dirty="0">
              <a:ln>
                <a:noFill/>
              </a:ln>
              <a:solidFill>
                <a:schemeClr val="tx1"/>
              </a:solidFill>
              <a:effectLst/>
              <a:latin typeface="Book Antiqua" panose="02040602050305030304" pitchFamily="18" charset="0"/>
              <a:ea typeface="Constantia"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dirty="0">
              <a:ln>
                <a:noFill/>
              </a:ln>
              <a:solidFill>
                <a:schemeClr val="tx1"/>
              </a:solidFill>
              <a:effectLst/>
              <a:latin typeface="Arial" pitchFamily="34" charset="0"/>
              <a:cs typeface="Arial" pitchFamily="34" charset="0"/>
            </a:endParaRPr>
          </a:p>
        </p:txBody>
      </p:sp>
      <p:pic>
        <p:nvPicPr>
          <p:cNvPr id="5" name="Image 4" descr="Figure 1.png"/>
          <p:cNvPicPr>
            <a:picLocks noChangeAspect="1"/>
          </p:cNvPicPr>
          <p:nvPr/>
        </p:nvPicPr>
        <p:blipFill>
          <a:blip r:embed="rId2" cstate="print"/>
          <a:stretch>
            <a:fillRect/>
          </a:stretch>
        </p:blipFill>
        <p:spPr>
          <a:xfrm>
            <a:off x="1043608" y="332656"/>
            <a:ext cx="6858000" cy="59492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8E1D04C-B492-4C1A-8031-20555F1D5595}" type="datetime1">
              <a:rPr lang="fr-FR" smtClean="0"/>
              <a:t>20/08/2021</a:t>
            </a:fld>
            <a:endParaRPr lang="fr-FR"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mtClean="0"/>
              <a:pPr/>
              <a:t>22</a:t>
            </a:fld>
            <a:endParaRPr lang="fr-FR" dirty="0"/>
          </a:p>
        </p:txBody>
      </p:sp>
      <p:sp>
        <p:nvSpPr>
          <p:cNvPr id="5" name="ZoneTexte 4"/>
          <p:cNvSpPr txBox="1"/>
          <p:nvPr/>
        </p:nvSpPr>
        <p:spPr>
          <a:xfrm>
            <a:off x="251520" y="0"/>
            <a:ext cx="8280921" cy="1477328"/>
          </a:xfrm>
          <a:prstGeom prst="rect">
            <a:avLst/>
          </a:prstGeom>
          <a:noFill/>
        </p:spPr>
        <p:txBody>
          <a:bodyPr wrap="square" rtlCol="0">
            <a:spAutoFit/>
          </a:bodyPr>
          <a:lstStyle/>
          <a:p>
            <a:endParaRPr lang="fr-FR" dirty="0" smtClean="0"/>
          </a:p>
          <a:p>
            <a:r>
              <a:rPr lang="fr-FR" dirty="0" smtClean="0"/>
              <a:t>                                                            HCPC</a:t>
            </a:r>
          </a:p>
          <a:p>
            <a:r>
              <a:rPr lang="fr-FR" dirty="0" smtClean="0"/>
              <a:t>Dans cette partie nous souhaitons procéder à un clustering hiérarchique afin d'en dériver des clusters d'ingrédients.</a:t>
            </a:r>
          </a:p>
          <a:p>
            <a:endParaRPr lang="fr-FR" dirty="0"/>
          </a:p>
        </p:txBody>
      </p:sp>
      <p:pic>
        <p:nvPicPr>
          <p:cNvPr id="6" name="Image 5" descr="Figure 2.png"/>
          <p:cNvPicPr>
            <a:picLocks noChangeAspect="1"/>
          </p:cNvPicPr>
          <p:nvPr/>
        </p:nvPicPr>
        <p:blipFill>
          <a:blip r:embed="rId2" cstate="print"/>
          <a:stretch>
            <a:fillRect/>
          </a:stretch>
        </p:blipFill>
        <p:spPr>
          <a:xfrm>
            <a:off x="0" y="1196752"/>
            <a:ext cx="8964488" cy="566124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A3EF60B-C593-4315-A6AB-EDF2EE2302F4}" type="datetime1">
              <a:rPr lang="fr-FR" smtClean="0"/>
              <a:t>20/08/2021</a:t>
            </a:fld>
            <a:endParaRPr lang="fr-FR"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mtClean="0"/>
              <a:pPr/>
              <a:t>23</a:t>
            </a:fld>
            <a:endParaRPr lang="fr-FR" dirty="0"/>
          </a:p>
        </p:txBody>
      </p:sp>
      <p:sp>
        <p:nvSpPr>
          <p:cNvPr id="52225" name="Rectangle 1"/>
          <p:cNvSpPr>
            <a:spLocks noChangeArrowheads="1"/>
          </p:cNvSpPr>
          <p:nvPr/>
        </p:nvSpPr>
        <p:spPr bwMode="auto">
          <a:xfrm>
            <a:off x="467544" y="0"/>
            <a:ext cx="8280920" cy="12926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kumimoji="0" lang="fr-FR" sz="2400" b="0" i="0" u="none" strike="noStrike" cap="none" normalizeH="0" baseline="0" dirty="0">
                <a:ln>
                  <a:noFill/>
                </a:ln>
                <a:solidFill>
                  <a:schemeClr val="tx1"/>
                </a:solidFill>
                <a:effectLst/>
                <a:latin typeface="Constantia" pitchFamily="18" charset="0"/>
                <a:ea typeface="Constantia" pitchFamily="18" charset="0"/>
                <a:cs typeface="Times New Roman" pitchFamily="18" charset="0"/>
              </a:rPr>
              <a:t> </a:t>
            </a:r>
            <a:r>
              <a:rPr lang="fr-FR" dirty="0" smtClean="0"/>
              <a:t>                                                                  K-Means</a:t>
            </a:r>
          </a:p>
          <a:p>
            <a:r>
              <a:rPr lang="fr-FR" dirty="0" smtClean="0"/>
              <a:t>Dans cette partie, nous procédons à une autre méthode de clustering qui est le K-means.</a:t>
            </a:r>
          </a:p>
          <a:p>
            <a:pPr marL="0" marR="0" lvl="0" indent="0" algn="l" defTabSz="914400" rtl="0" eaLnBrk="1" fontAlgn="base" latinLnBrk="0" hangingPunct="1">
              <a:lnSpc>
                <a:spcPct val="100000"/>
              </a:lnSpc>
              <a:spcBef>
                <a:spcPct val="0"/>
              </a:spcBef>
              <a:spcAft>
                <a:spcPct val="0"/>
              </a:spcAft>
              <a:buClrTx/>
              <a:buSzTx/>
              <a:tabLst/>
            </a:pPr>
            <a:endParaRPr lang="fr-FR" dirty="0">
              <a:latin typeface="Book Antiqua" panose="02040602050305030304" pitchFamily="18" charset="0"/>
              <a:cs typeface="Arial" pitchFamily="34" charset="0"/>
            </a:endParaRPr>
          </a:p>
        </p:txBody>
      </p:sp>
      <p:pic>
        <p:nvPicPr>
          <p:cNvPr id="5" name="Image 4" descr="Figure 3.png"/>
          <p:cNvPicPr>
            <a:picLocks noChangeAspect="1"/>
          </p:cNvPicPr>
          <p:nvPr/>
        </p:nvPicPr>
        <p:blipFill>
          <a:blip r:embed="rId2" cstate="print"/>
          <a:stretch>
            <a:fillRect/>
          </a:stretch>
        </p:blipFill>
        <p:spPr>
          <a:xfrm>
            <a:off x="1187624" y="764704"/>
            <a:ext cx="6858000" cy="2808312"/>
          </a:xfrm>
          <a:prstGeom prst="rect">
            <a:avLst/>
          </a:prstGeom>
        </p:spPr>
      </p:pic>
      <p:sp>
        <p:nvSpPr>
          <p:cNvPr id="7" name="ZoneTexte 6"/>
          <p:cNvSpPr txBox="1"/>
          <p:nvPr/>
        </p:nvSpPr>
        <p:spPr>
          <a:xfrm>
            <a:off x="251520" y="3789040"/>
            <a:ext cx="8712968" cy="2862322"/>
          </a:xfrm>
          <a:prstGeom prst="rect">
            <a:avLst/>
          </a:prstGeom>
          <a:noFill/>
        </p:spPr>
        <p:txBody>
          <a:bodyPr wrap="square" rtlCol="0">
            <a:spAutoFit/>
          </a:bodyPr>
          <a:lstStyle/>
          <a:p>
            <a:r>
              <a:rPr lang="fr-FR" dirty="0" smtClean="0"/>
              <a:t>il semble d'après le graphique précédent que le nombre optimal de clusters se situe autour de 6.</a:t>
            </a:r>
          </a:p>
          <a:p>
            <a:r>
              <a:rPr lang="fr-FR" dirty="0" smtClean="0"/>
              <a:t>L’idée est de comparer les moyennes des variables actives conditionnellement aux groupes. Il est possible de quantifier globalement l’amplitude des écarts avec la proportion de variance expliquée (carré du rapport de corrélation). La démarche peut être étendue aux variables illustratives. Pour les catégorielles, nous confronterions les distributions conditionnelles. L’approche est simple et les résultats faciles à lire. Rappelons cependant que nous ne tenons pas compte des liaisons entre les variables dans ce cas .</a:t>
            </a:r>
          </a:p>
          <a:p>
            <a:endParaRPr lang="fr-F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78853D7-C0CE-4027-A37C-D806867F1DBB}" type="datetime1">
              <a:rPr lang="fr-FR" smtClean="0"/>
              <a:t>20/08/2021</a:t>
            </a:fld>
            <a:endParaRPr lang="fr-FR"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mtClean="0"/>
              <a:pPr/>
              <a:t>24</a:t>
            </a:fld>
            <a:endParaRPr lang="fr-FR" dirty="0"/>
          </a:p>
        </p:txBody>
      </p:sp>
      <p:grpSp>
        <p:nvGrpSpPr>
          <p:cNvPr id="5" name="Groupe 4">
            <a:extLst>
              <a:ext uri="{FF2B5EF4-FFF2-40B4-BE49-F238E27FC236}">
                <a16:creationId xmlns:a16="http://schemas.microsoft.com/office/drawing/2014/main" xmlns="" id="{75913C65-605E-5F4D-B4B7-8606F9F9A583}"/>
              </a:ext>
            </a:extLst>
          </p:cNvPr>
          <p:cNvGrpSpPr/>
          <p:nvPr/>
        </p:nvGrpSpPr>
        <p:grpSpPr>
          <a:xfrm>
            <a:off x="383179" y="315265"/>
            <a:ext cx="8280920" cy="466830"/>
            <a:chOff x="0" y="625485"/>
            <a:chExt cx="8280920" cy="466830"/>
          </a:xfrm>
        </p:grpSpPr>
        <p:sp>
          <p:nvSpPr>
            <p:cNvPr id="6" name="Rectangle : coins arrondis 5">
              <a:extLst>
                <a:ext uri="{FF2B5EF4-FFF2-40B4-BE49-F238E27FC236}">
                  <a16:creationId xmlns:a16="http://schemas.microsoft.com/office/drawing/2014/main" xmlns="" id="{BB278A5A-8518-AD4B-BE4C-C88CAFD9A981}"/>
                </a:ext>
              </a:extLst>
            </p:cNvPr>
            <p:cNvSpPr/>
            <p:nvPr/>
          </p:nvSpPr>
          <p:spPr>
            <a:xfrm>
              <a:off x="0" y="625485"/>
              <a:ext cx="8280920" cy="466830"/>
            </a:xfrm>
            <a:prstGeom prst="roundRect">
              <a:avLst/>
            </a:prstGeom>
            <a:gradFill rotWithShape="0">
              <a:gsLst>
                <a:gs pos="0">
                  <a:schemeClr val="accent1"/>
                </a:gs>
                <a:gs pos="100000">
                  <a:schemeClr val="bg2">
                    <a:shade val="80000"/>
                  </a:schemeClr>
                </a:gs>
              </a:gsLst>
              <a:path path="circle">
                <a:fillToRect l="50000" t="50000" r="50000" b="50000"/>
              </a:path>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Rectangle : coins arrondis 4">
              <a:extLst>
                <a:ext uri="{FF2B5EF4-FFF2-40B4-BE49-F238E27FC236}">
                  <a16:creationId xmlns:a16="http://schemas.microsoft.com/office/drawing/2014/main" xmlns="" id="{0B94A921-7833-7847-84F6-2C9C0DC95ED5}"/>
                </a:ext>
              </a:extLst>
            </p:cNvPr>
            <p:cNvSpPr txBox="1"/>
            <p:nvPr/>
          </p:nvSpPr>
          <p:spPr>
            <a:xfrm>
              <a:off x="22789" y="648274"/>
              <a:ext cx="8235342" cy="4212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2000" b="1" kern="1200" dirty="0"/>
                <a:t>CHAPITRE </a:t>
              </a:r>
              <a:r>
                <a:rPr lang="en-US" sz="2000" b="1" dirty="0" smtClean="0"/>
                <a:t>6  :   UTILISATION DES RESULTATS</a:t>
              </a:r>
              <a:endParaRPr lang="en-US" sz="1900" kern="1200" dirty="0"/>
            </a:p>
          </p:txBody>
        </p:sp>
      </p:grpSp>
      <p:sp>
        <p:nvSpPr>
          <p:cNvPr id="8" name="ZoneTexte 7"/>
          <p:cNvSpPr txBox="1"/>
          <p:nvPr/>
        </p:nvSpPr>
        <p:spPr>
          <a:xfrm>
            <a:off x="323528" y="1124744"/>
            <a:ext cx="5594801" cy="369332"/>
          </a:xfrm>
          <a:prstGeom prst="rect">
            <a:avLst/>
          </a:prstGeom>
          <a:noFill/>
        </p:spPr>
        <p:txBody>
          <a:bodyPr wrap="none" rtlCol="0">
            <a:spAutoFit/>
          </a:bodyPr>
          <a:lstStyle/>
          <a:p>
            <a:r>
              <a:rPr lang="fr-FR" dirty="0" smtClean="0"/>
              <a:t>                                      projection dans le plan factoriel</a:t>
            </a:r>
            <a:endParaRPr lang="fr-FR" dirty="0"/>
          </a:p>
        </p:txBody>
      </p:sp>
      <p:pic>
        <p:nvPicPr>
          <p:cNvPr id="9" name="Image 8" descr="Figure 10.png"/>
          <p:cNvPicPr>
            <a:picLocks noChangeAspect="1"/>
          </p:cNvPicPr>
          <p:nvPr/>
        </p:nvPicPr>
        <p:blipFill>
          <a:blip r:embed="rId2" cstate="print"/>
          <a:stretch>
            <a:fillRect/>
          </a:stretch>
        </p:blipFill>
        <p:spPr>
          <a:xfrm>
            <a:off x="250836" y="1628800"/>
            <a:ext cx="8606148" cy="494116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1A78C9A-9ABA-4E61-9B57-5480136982E5}" type="datetime1">
              <a:rPr lang="fr-FR" smtClean="0"/>
              <a:t>20/08/2021</a:t>
            </a:fld>
            <a:endParaRPr lang="fr-FR"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mtClean="0"/>
              <a:pPr/>
              <a:t>25</a:t>
            </a:fld>
            <a:endParaRPr lang="fr-FR" dirty="0"/>
          </a:p>
        </p:txBody>
      </p:sp>
      <p:sp>
        <p:nvSpPr>
          <p:cNvPr id="53249" name="Rectangle 1"/>
          <p:cNvSpPr>
            <a:spLocks noChangeArrowheads="1"/>
          </p:cNvSpPr>
          <p:nvPr/>
        </p:nvSpPr>
        <p:spPr bwMode="auto">
          <a:xfrm>
            <a:off x="611560" y="3211523"/>
            <a:ext cx="792088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endParaRPr kumimoji="0" lang="fr-FR" b="0" i="0" u="none" strike="noStrike" cap="none" normalizeH="0" baseline="0" dirty="0">
              <a:ln>
                <a:noFill/>
              </a:ln>
              <a:solidFill>
                <a:schemeClr val="tx1"/>
              </a:solidFill>
              <a:effectLst/>
              <a:latin typeface="Book Antiqua" panose="02040602050305030304"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pitchFamily="34" charset="0"/>
              <a:cs typeface="Arial" pitchFamily="34" charset="0"/>
            </a:endParaRPr>
          </a:p>
        </p:txBody>
      </p:sp>
      <p:grpSp>
        <p:nvGrpSpPr>
          <p:cNvPr id="5" name="Groupe 4">
            <a:extLst>
              <a:ext uri="{FF2B5EF4-FFF2-40B4-BE49-F238E27FC236}">
                <a16:creationId xmlns:a16="http://schemas.microsoft.com/office/drawing/2014/main" xmlns="" id="{5AA9FEFD-D968-734D-8109-810CEC164119}"/>
              </a:ext>
            </a:extLst>
          </p:cNvPr>
          <p:cNvGrpSpPr/>
          <p:nvPr/>
        </p:nvGrpSpPr>
        <p:grpSpPr>
          <a:xfrm>
            <a:off x="405880" y="287586"/>
            <a:ext cx="8280920" cy="466830"/>
            <a:chOff x="0" y="625485"/>
            <a:chExt cx="8280920" cy="466830"/>
          </a:xfrm>
        </p:grpSpPr>
        <p:sp>
          <p:nvSpPr>
            <p:cNvPr id="6" name="Rectangle : coins arrondis 5">
              <a:extLst>
                <a:ext uri="{FF2B5EF4-FFF2-40B4-BE49-F238E27FC236}">
                  <a16:creationId xmlns:a16="http://schemas.microsoft.com/office/drawing/2014/main" xmlns="" id="{72C3752B-3375-3F42-866E-A08ED2A8FF7C}"/>
                </a:ext>
              </a:extLst>
            </p:cNvPr>
            <p:cNvSpPr/>
            <p:nvPr/>
          </p:nvSpPr>
          <p:spPr>
            <a:xfrm>
              <a:off x="0" y="625485"/>
              <a:ext cx="8280920" cy="466830"/>
            </a:xfrm>
            <a:prstGeom prst="roundRect">
              <a:avLst/>
            </a:prstGeom>
            <a:gradFill rotWithShape="0">
              <a:gsLst>
                <a:gs pos="0">
                  <a:schemeClr val="accent1"/>
                </a:gs>
                <a:gs pos="100000">
                  <a:schemeClr val="bg2">
                    <a:shade val="80000"/>
                  </a:schemeClr>
                </a:gs>
              </a:gsLst>
              <a:path path="circle">
                <a:fillToRect l="50000" t="50000" r="50000" b="50000"/>
              </a:path>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Rectangle : coins arrondis 4">
              <a:extLst>
                <a:ext uri="{FF2B5EF4-FFF2-40B4-BE49-F238E27FC236}">
                  <a16:creationId xmlns:a16="http://schemas.microsoft.com/office/drawing/2014/main" xmlns="" id="{5B321515-8ECE-3945-9A3E-8B1A8E8A8904}"/>
                </a:ext>
              </a:extLst>
            </p:cNvPr>
            <p:cNvSpPr txBox="1"/>
            <p:nvPr/>
          </p:nvSpPr>
          <p:spPr>
            <a:xfrm>
              <a:off x="22789" y="648274"/>
              <a:ext cx="8235342" cy="4212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algn="ctr" defTabSz="844550">
                <a:lnSpc>
                  <a:spcPct val="90000"/>
                </a:lnSpc>
                <a:spcBef>
                  <a:spcPct val="0"/>
                </a:spcBef>
                <a:spcAft>
                  <a:spcPct val="35000"/>
                </a:spcAft>
              </a:pPr>
              <a:endParaRPr lang="fr-FR" sz="2000" b="1" dirty="0">
                <a:solidFill>
                  <a:schemeClr val="tx1"/>
                </a:solidFill>
                <a:latin typeface="Constantia" pitchFamily="18" charset="0"/>
                <a:ea typeface="Constantia" pitchFamily="18" charset="0"/>
                <a:cs typeface="Times New Roman" pitchFamily="18" charset="0"/>
              </a:endParaRPr>
            </a:p>
            <a:p>
              <a:pPr algn="ctr" defTabSz="844550">
                <a:lnSpc>
                  <a:spcPct val="90000"/>
                </a:lnSpc>
                <a:spcBef>
                  <a:spcPct val="0"/>
                </a:spcBef>
                <a:spcAft>
                  <a:spcPct val="35000"/>
                </a:spcAft>
              </a:pPr>
              <a:r>
                <a:rPr lang="fr-FR" sz="2000" b="1" dirty="0" smtClean="0">
                  <a:solidFill>
                    <a:schemeClr val="tx1"/>
                  </a:solidFill>
                  <a:latin typeface="Constantia" pitchFamily="18" charset="0"/>
                  <a:ea typeface="Constantia" pitchFamily="18" charset="0"/>
                  <a:cs typeface="Times New Roman" pitchFamily="18" charset="0"/>
                </a:rPr>
                <a:t> PROJECTION DANS UN PLAN FACTORIEL</a:t>
              </a:r>
              <a:endParaRPr lang="fr-FR" sz="2000" b="1" dirty="0">
                <a:solidFill>
                  <a:schemeClr val="tx1"/>
                </a:solidFill>
                <a:latin typeface="Constantia" pitchFamily="18" charset="0"/>
                <a:ea typeface="Constantia" pitchFamily="18" charset="0"/>
                <a:cs typeface="Times New Roman" pitchFamily="18" charset="0"/>
              </a:endParaRPr>
            </a:p>
            <a:p>
              <a:pPr marL="0" lvl="0" indent="0" algn="l" defTabSz="844550">
                <a:lnSpc>
                  <a:spcPct val="90000"/>
                </a:lnSpc>
                <a:spcBef>
                  <a:spcPct val="0"/>
                </a:spcBef>
                <a:spcAft>
                  <a:spcPct val="35000"/>
                </a:spcAft>
                <a:buNone/>
              </a:pPr>
              <a:endParaRPr lang="en-US" sz="1900" kern="1200" dirty="0"/>
            </a:p>
          </p:txBody>
        </p:sp>
      </p:grpSp>
      <p:pic>
        <p:nvPicPr>
          <p:cNvPr id="8" name="Image 7" descr="Figure 11.png"/>
          <p:cNvPicPr>
            <a:picLocks noChangeAspect="1"/>
          </p:cNvPicPr>
          <p:nvPr/>
        </p:nvPicPr>
        <p:blipFill>
          <a:blip r:embed="rId2" cstate="print"/>
          <a:stretch>
            <a:fillRect/>
          </a:stretch>
        </p:blipFill>
        <p:spPr>
          <a:xfrm>
            <a:off x="-324544" y="836712"/>
            <a:ext cx="8238164" cy="589096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CED0CE9-BA01-47A0-9C7E-9248817316B4}" type="datetime1">
              <a:rPr lang="fr-FR" smtClean="0"/>
              <a:t>20/08/2021</a:t>
            </a:fld>
            <a:endParaRPr lang="fr-FR"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mtClean="0"/>
              <a:pPr/>
              <a:t>26</a:t>
            </a:fld>
            <a:endParaRPr lang="fr-FR" dirty="0"/>
          </a:p>
        </p:txBody>
      </p:sp>
      <p:sp>
        <p:nvSpPr>
          <p:cNvPr id="56321" name="Rectangle 1"/>
          <p:cNvSpPr>
            <a:spLocks noChangeArrowheads="1"/>
          </p:cNvSpPr>
          <p:nvPr/>
        </p:nvSpPr>
        <p:spPr bwMode="auto">
          <a:xfrm>
            <a:off x="467544" y="888976"/>
            <a:ext cx="8352928"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fr-FR" sz="2000" b="1" dirty="0" smtClean="0">
                <a:solidFill>
                  <a:srgbClr val="92D050"/>
                </a:solidFill>
              </a:rPr>
              <a:t>Equilibre  </a:t>
            </a:r>
            <a:r>
              <a:rPr lang="fr-FR" sz="2000" dirty="0" smtClean="0"/>
              <a:t>se basera donc sur les axes de la PCA. Le repas  (plusieurs produits) ou le produit à consommer par l'utilisateur sera analysé par un ou plusieurs axes, représenté par des courbes et comparés aux courbes idéales. Le back-end d'</a:t>
            </a:r>
            <a:r>
              <a:rPr lang="fr-FR" sz="2000" b="1" dirty="0" smtClean="0">
                <a:solidFill>
                  <a:srgbClr val="92D050"/>
                </a:solidFill>
              </a:rPr>
              <a:t>Equilibre </a:t>
            </a:r>
            <a:r>
              <a:rPr lang="fr-FR" sz="2000" dirty="0" smtClean="0"/>
              <a:t>analysera donc les ingrédients et  leurs contribution positive ou négative à l'axe ou aux axes principaux. </a:t>
            </a:r>
          </a:p>
          <a:p>
            <a:pPr lvl="0" fontAlgn="base">
              <a:spcBef>
                <a:spcPct val="0"/>
              </a:spcBef>
              <a:spcAft>
                <a:spcPct val="0"/>
              </a:spcAft>
            </a:pPr>
            <a:endParaRPr lang="fr-FR" sz="400" dirty="0" smtClean="0"/>
          </a:p>
          <a:p>
            <a:pPr lvl="0" fontAlgn="base">
              <a:spcBef>
                <a:spcPct val="0"/>
              </a:spcBef>
              <a:spcAft>
                <a:spcPct val="0"/>
              </a:spcAft>
            </a:pPr>
            <a:r>
              <a:rPr lang="fr-FR" sz="2000" dirty="0" smtClean="0"/>
              <a:t>Ensuite un KNN sera utilisé sur les produits précédents afin des les  partitionner en clusters, et ainsi l'IA d'Equilibre pourra suggérer des remplaçants aux ingrédients à  contribution négative à partir des clusters sinon adaptation  des quantités pour tendre au maximum vers la courbe idéale d'</a:t>
            </a:r>
            <a:r>
              <a:rPr lang="fr-FR" sz="2000" b="1" dirty="0" smtClean="0">
                <a:solidFill>
                  <a:srgbClr val="92D050"/>
                </a:solidFill>
              </a:rPr>
              <a:t>Equilibre. </a:t>
            </a:r>
            <a:r>
              <a:rPr lang="fr-FR" sz="2000" dirty="0" smtClean="0"/>
              <a:t>une analyse suggestive est affiché avant  chaque produit ou repas avec conseil et suggestions, une analyse de consommation après validation du produit ou  repas avec des conseils et recommandations pour le prochain repas. Equilibre donnera des analyses  ou bilan hebdomadaires et mensuels avec recommandations de  produits à remplacer ,diminuer ou augmenter.</a:t>
            </a:r>
            <a:endParaRPr lang="fr-FR" sz="2000" dirty="0" smtClean="0">
              <a:latin typeface="Book Antiqua" panose="02040602050305030304" pitchFamily="18" charset="0"/>
              <a:ea typeface="Constantia" pitchFamily="18" charset="0"/>
              <a:cs typeface="Times New Roman" pitchFamily="18" charset="0"/>
            </a:endParaRPr>
          </a:p>
          <a:p>
            <a:pPr lvl="0" fontAlgn="base">
              <a:spcBef>
                <a:spcPct val="0"/>
              </a:spcBef>
              <a:spcAft>
                <a:spcPct val="0"/>
              </a:spcAft>
            </a:pPr>
            <a:endParaRPr lang="fr-FR" sz="2000" dirty="0" smtClean="0"/>
          </a:p>
          <a:p>
            <a:pPr lvl="0" fontAlgn="base">
              <a:spcBef>
                <a:spcPct val="0"/>
              </a:spcBef>
              <a:spcAft>
                <a:spcPct val="0"/>
              </a:spcAft>
            </a:pPr>
            <a:endParaRPr lang="fr-FR" sz="1600" dirty="0" smtClean="0"/>
          </a:p>
        </p:txBody>
      </p:sp>
      <p:sp>
        <p:nvSpPr>
          <p:cNvPr id="5" name="ZoneTexte 4"/>
          <p:cNvSpPr txBox="1"/>
          <p:nvPr/>
        </p:nvSpPr>
        <p:spPr>
          <a:xfrm>
            <a:off x="2123728" y="404664"/>
            <a:ext cx="3510898" cy="461665"/>
          </a:xfrm>
          <a:prstGeom prst="rect">
            <a:avLst/>
          </a:prstGeom>
          <a:noFill/>
        </p:spPr>
        <p:txBody>
          <a:bodyPr wrap="none" rtlCol="0">
            <a:spAutoFit/>
          </a:bodyPr>
          <a:lstStyle/>
          <a:p>
            <a:r>
              <a:rPr lang="fr-FR" sz="2400" dirty="0" smtClean="0"/>
              <a:t>IDEE D ’APPLICATION</a:t>
            </a:r>
            <a:endParaRPr lang="fr-FR"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CF657F43-FF5F-4A9C-AC14-40017A2AB862}" type="datetime1">
              <a:rPr lang="fr-FR" smtClean="0"/>
              <a:t>20/08/2021</a:t>
            </a:fld>
            <a:endParaRPr lang="fr-FR"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mtClean="0"/>
              <a:pPr/>
              <a:t>27</a:t>
            </a:fld>
            <a:endParaRPr lang="fr-FR" dirty="0"/>
          </a:p>
        </p:txBody>
      </p:sp>
      <p:sp>
        <p:nvSpPr>
          <p:cNvPr id="57345" name="Rectangle 1"/>
          <p:cNvSpPr>
            <a:spLocks noChangeArrowheads="1"/>
          </p:cNvSpPr>
          <p:nvPr/>
        </p:nvSpPr>
        <p:spPr bwMode="auto">
          <a:xfrm>
            <a:off x="539552" y="2060848"/>
            <a:ext cx="8352928" cy="406265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fr-FR" dirty="0" smtClean="0"/>
              <a:t>En conclusion, Equilibre sera une application  qui  apportera analyses, conseils </a:t>
            </a:r>
          </a:p>
          <a:p>
            <a:pPr lvl="0" eaLnBrk="0" fontAlgn="base" hangingPunct="0">
              <a:spcBef>
                <a:spcPct val="0"/>
              </a:spcBef>
              <a:spcAft>
                <a:spcPct val="0"/>
              </a:spcAft>
            </a:pPr>
            <a:endParaRPr lang="fr-FR" dirty="0" smtClean="0"/>
          </a:p>
          <a:p>
            <a:pPr lvl="0" eaLnBrk="0" fontAlgn="base" hangingPunct="0">
              <a:spcBef>
                <a:spcPct val="0"/>
              </a:spcBef>
              <a:spcAft>
                <a:spcPct val="0"/>
              </a:spcAft>
            </a:pPr>
            <a:r>
              <a:rPr lang="fr-FR" dirty="0" smtClean="0"/>
              <a:t>et recommandations , en respectant les contraintes de l'utilisateur et non  en lui </a:t>
            </a:r>
          </a:p>
          <a:p>
            <a:pPr lvl="0" eaLnBrk="0" fontAlgn="base" hangingPunct="0">
              <a:spcBef>
                <a:spcPct val="0"/>
              </a:spcBef>
              <a:spcAft>
                <a:spcPct val="0"/>
              </a:spcAft>
            </a:pPr>
            <a:endParaRPr lang="fr-FR" dirty="0" smtClean="0"/>
          </a:p>
          <a:p>
            <a:pPr lvl="0" eaLnBrk="0" fontAlgn="base" hangingPunct="0">
              <a:spcBef>
                <a:spcPct val="0"/>
              </a:spcBef>
              <a:spcAft>
                <a:spcPct val="0"/>
              </a:spcAft>
            </a:pPr>
            <a:r>
              <a:rPr lang="fr-FR" dirty="0" smtClean="0"/>
              <a:t>imposant des contraintes supplémentaires . Elle suggérera de faire du</a:t>
            </a:r>
            <a:r>
              <a:rPr lang="fr-FR" sz="1600" dirty="0" smtClean="0"/>
              <a:t> </a:t>
            </a:r>
          </a:p>
          <a:p>
            <a:pPr eaLnBrk="0" fontAlgn="base" hangingPunct="0">
              <a:spcBef>
                <a:spcPct val="0"/>
              </a:spcBef>
              <a:spcAft>
                <a:spcPct val="0"/>
              </a:spcAft>
            </a:pPr>
            <a:endParaRPr lang="fr-FR" dirty="0" smtClean="0"/>
          </a:p>
          <a:p>
            <a:pPr eaLnBrk="0" fontAlgn="base" hangingPunct="0">
              <a:spcBef>
                <a:spcPct val="0"/>
              </a:spcBef>
              <a:spcAft>
                <a:spcPct val="0"/>
              </a:spcAft>
            </a:pPr>
            <a:r>
              <a:rPr lang="fr-FR" dirty="0" smtClean="0"/>
              <a:t>sport sans obliger, si l'utilisateur rechigne ,elle  conseillera de marcher plus </a:t>
            </a:r>
          </a:p>
          <a:p>
            <a:pPr eaLnBrk="0" fontAlgn="base" hangingPunct="0">
              <a:spcBef>
                <a:spcPct val="0"/>
              </a:spcBef>
              <a:spcAft>
                <a:spcPct val="0"/>
              </a:spcAft>
            </a:pPr>
            <a:endParaRPr lang="fr-FR" dirty="0" smtClean="0"/>
          </a:p>
          <a:p>
            <a:pPr eaLnBrk="0" fontAlgn="base" hangingPunct="0">
              <a:spcBef>
                <a:spcPct val="0"/>
              </a:spcBef>
              <a:spcAft>
                <a:spcPct val="0"/>
              </a:spcAft>
            </a:pPr>
            <a:r>
              <a:rPr lang="fr-FR" dirty="0" smtClean="0"/>
              <a:t>quand il va à la poste, de même pour les produits , elle proposera des </a:t>
            </a:r>
          </a:p>
          <a:p>
            <a:pPr eaLnBrk="0" fontAlgn="base" hangingPunct="0">
              <a:spcBef>
                <a:spcPct val="0"/>
              </a:spcBef>
              <a:spcAft>
                <a:spcPct val="0"/>
              </a:spcAft>
            </a:pPr>
            <a:endParaRPr lang="fr-FR" dirty="0" smtClean="0"/>
          </a:p>
          <a:p>
            <a:pPr eaLnBrk="0" fontAlgn="base" hangingPunct="0">
              <a:spcBef>
                <a:spcPct val="0"/>
              </a:spcBef>
              <a:spcAft>
                <a:spcPct val="0"/>
              </a:spcAft>
            </a:pPr>
            <a:r>
              <a:rPr lang="fr-FR" dirty="0" smtClean="0"/>
              <a:t>produits sinon adaptera la courbe aux produits  disponibles et ajustera les quantités.</a:t>
            </a:r>
            <a:endParaRPr lang="fr-FR" sz="2400" dirty="0" smtClean="0">
              <a:latin typeface="Arial" pitchFamily="34" charset="0"/>
              <a:cs typeface="Arial" pitchFamily="34" charset="0"/>
            </a:endParaRPr>
          </a:p>
          <a:p>
            <a:pPr lvl="0" eaLnBrk="0" fontAlgn="base" hangingPunct="0">
              <a:spcBef>
                <a:spcPct val="0"/>
              </a:spcBef>
              <a:spcAft>
                <a:spcPct val="0"/>
              </a:spcAft>
            </a:pPr>
            <a:endParaRPr kumimoji="0" lang="fr-FR" sz="2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b="0" i="0" u="none" strike="noStrike" cap="none" normalizeH="0" baseline="0" dirty="0">
              <a:ln>
                <a:noFill/>
              </a:ln>
              <a:solidFill>
                <a:schemeClr val="tx1"/>
              </a:solidFill>
              <a:effectLst/>
              <a:latin typeface="Constantia" pitchFamily="18" charset="0"/>
              <a:ea typeface="Constantia" pitchFamily="18" charset="0"/>
              <a:cs typeface="Times New Roman" pitchFamily="18" charset="0"/>
            </a:endParaRPr>
          </a:p>
        </p:txBody>
      </p:sp>
      <p:grpSp>
        <p:nvGrpSpPr>
          <p:cNvPr id="5" name="Groupe 4">
            <a:extLst>
              <a:ext uri="{FF2B5EF4-FFF2-40B4-BE49-F238E27FC236}">
                <a16:creationId xmlns:a16="http://schemas.microsoft.com/office/drawing/2014/main" xmlns="" id="{E57124F8-2096-434A-A8FB-5B629A093A78}"/>
              </a:ext>
            </a:extLst>
          </p:cNvPr>
          <p:cNvGrpSpPr/>
          <p:nvPr/>
        </p:nvGrpSpPr>
        <p:grpSpPr>
          <a:xfrm>
            <a:off x="431540" y="505149"/>
            <a:ext cx="8280920" cy="466830"/>
            <a:chOff x="0" y="625485"/>
            <a:chExt cx="8280920" cy="466830"/>
          </a:xfrm>
        </p:grpSpPr>
        <p:sp>
          <p:nvSpPr>
            <p:cNvPr id="6" name="Rectangle : coins arrondis 5">
              <a:extLst>
                <a:ext uri="{FF2B5EF4-FFF2-40B4-BE49-F238E27FC236}">
                  <a16:creationId xmlns:a16="http://schemas.microsoft.com/office/drawing/2014/main" xmlns="" id="{7A39E641-88A0-8642-A2C7-A48C937BDE3E}"/>
                </a:ext>
              </a:extLst>
            </p:cNvPr>
            <p:cNvSpPr/>
            <p:nvPr/>
          </p:nvSpPr>
          <p:spPr>
            <a:xfrm>
              <a:off x="0" y="625485"/>
              <a:ext cx="8280920" cy="466830"/>
            </a:xfrm>
            <a:prstGeom prst="roundRect">
              <a:avLst/>
            </a:prstGeom>
            <a:gradFill rotWithShape="0">
              <a:gsLst>
                <a:gs pos="0">
                  <a:schemeClr val="accent1"/>
                </a:gs>
                <a:gs pos="100000">
                  <a:schemeClr val="bg2">
                    <a:shade val="80000"/>
                  </a:schemeClr>
                </a:gs>
              </a:gsLst>
              <a:path path="circle">
                <a:fillToRect l="50000" t="50000" r="50000" b="50000"/>
              </a:path>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Rectangle : coins arrondis 4">
              <a:extLst>
                <a:ext uri="{FF2B5EF4-FFF2-40B4-BE49-F238E27FC236}">
                  <a16:creationId xmlns:a16="http://schemas.microsoft.com/office/drawing/2014/main" xmlns="" id="{114C31C3-C70C-7F4F-878D-20306E9CD6ED}"/>
                </a:ext>
              </a:extLst>
            </p:cNvPr>
            <p:cNvSpPr txBox="1"/>
            <p:nvPr/>
          </p:nvSpPr>
          <p:spPr>
            <a:xfrm>
              <a:off x="22789" y="648274"/>
              <a:ext cx="8235342" cy="4212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2000" b="1" kern="1200" dirty="0"/>
                <a:t>CONCLUSION</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Espace réservé de la date 24"/>
          <p:cNvSpPr>
            <a:spLocks noGrp="1"/>
          </p:cNvSpPr>
          <p:nvPr>
            <p:ph type="dt" sz="half" idx="10"/>
          </p:nvPr>
        </p:nvSpPr>
        <p:spPr/>
        <p:txBody>
          <a:bodyPr/>
          <a:lstStyle/>
          <a:p>
            <a:fld id="{B78C2A2D-22C8-4688-84BB-FB1AADA087DC}" type="datetime1">
              <a:rPr lang="fr-FR" smtClean="0"/>
              <a:t>20/08/2021</a:t>
            </a:fld>
            <a:endParaRPr lang="fr-FR" dirty="0"/>
          </a:p>
        </p:txBody>
      </p:sp>
      <p:sp>
        <p:nvSpPr>
          <p:cNvPr id="5" name="Espace réservé du numéro de diapositive 4"/>
          <p:cNvSpPr>
            <a:spLocks noGrp="1"/>
          </p:cNvSpPr>
          <p:nvPr>
            <p:ph type="sldNum" sz="quarter" idx="12"/>
          </p:nvPr>
        </p:nvSpPr>
        <p:spPr/>
        <p:txBody>
          <a:bodyPr/>
          <a:lstStyle/>
          <a:p>
            <a:fld id="{FA4FA814-4661-486C-A464-4660D8492F37}" type="slidenum">
              <a:rPr lang="fr-FR" smtClean="0"/>
              <a:pPr/>
              <a:t>3</a:t>
            </a:fld>
            <a:endParaRPr lang="fr-FR" dirty="0"/>
          </a:p>
        </p:txBody>
      </p:sp>
      <p:graphicFrame>
        <p:nvGraphicFramePr>
          <p:cNvPr id="27" name="Espace réservé du contenu 2">
            <a:extLst>
              <a:ext uri="{FF2B5EF4-FFF2-40B4-BE49-F238E27FC236}">
                <a16:creationId xmlns:a16="http://schemas.microsoft.com/office/drawing/2014/main" xmlns="" id="{1CEAD5A8-CCC8-48A9-903D-F4507D7C76BA}"/>
              </a:ext>
            </a:extLst>
          </p:cNvPr>
          <p:cNvGraphicFramePr>
            <a:graphicFrameLocks noGrp="1"/>
          </p:cNvGraphicFramePr>
          <p:nvPr>
            <p:ph idx="4294967295"/>
            <p:extLst>
              <p:ext uri="{D42A27DB-BD31-4B8C-83A1-F6EECF244321}">
                <p14:modId xmlns:p14="http://schemas.microsoft.com/office/powerpoint/2010/main" xmlns="" val="910485254"/>
              </p:ext>
            </p:extLst>
          </p:nvPr>
        </p:nvGraphicFramePr>
        <p:xfrm>
          <a:off x="539552" y="632929"/>
          <a:ext cx="8064896" cy="5003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ZoneTexte 1">
            <a:extLst>
              <a:ext uri="{FF2B5EF4-FFF2-40B4-BE49-F238E27FC236}">
                <a16:creationId xmlns:a16="http://schemas.microsoft.com/office/drawing/2014/main" xmlns="" id="{4E1B5939-22A7-D942-8B80-5815B0076028}"/>
              </a:ext>
            </a:extLst>
          </p:cNvPr>
          <p:cNvSpPr txBox="1"/>
          <p:nvPr/>
        </p:nvSpPr>
        <p:spPr>
          <a:xfrm>
            <a:off x="3805881" y="247135"/>
            <a:ext cx="1476686" cy="369332"/>
          </a:xfrm>
          <a:prstGeom prst="rect">
            <a:avLst/>
          </a:prstGeom>
          <a:noFill/>
        </p:spPr>
        <p:txBody>
          <a:bodyPr wrap="none" rtlCol="0">
            <a:spAutoFit/>
          </a:bodyPr>
          <a:lstStyle/>
          <a:p>
            <a:r>
              <a:rPr lang="fr-FR" dirty="0"/>
              <a:t>SOMMAIRE</a:t>
            </a:r>
          </a:p>
        </p:txBody>
      </p:sp>
    </p:spTree>
    <p:extLst>
      <p:ext uri="{BB962C8B-B14F-4D97-AF65-F5344CB8AC3E}">
        <p14:creationId xmlns:p14="http://schemas.microsoft.com/office/powerpoint/2010/main" xmlns="" val="524681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e la date 6"/>
          <p:cNvSpPr>
            <a:spLocks noGrp="1"/>
          </p:cNvSpPr>
          <p:nvPr>
            <p:ph type="dt" sz="half" idx="10"/>
          </p:nvPr>
        </p:nvSpPr>
        <p:spPr/>
        <p:txBody>
          <a:bodyPr/>
          <a:lstStyle/>
          <a:p>
            <a:fld id="{A94BAEC7-E884-441E-BE92-AB059CA339F9}" type="datetime1">
              <a:rPr lang="fr-FR" smtClean="0"/>
              <a:t>20/08/2021</a:t>
            </a:fld>
            <a:endParaRPr lang="fr-FR"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mtClean="0"/>
              <a:pPr/>
              <a:t>4</a:t>
            </a:fld>
            <a:endParaRPr lang="fr-FR" dirty="0"/>
          </a:p>
        </p:txBody>
      </p:sp>
      <p:sp>
        <p:nvSpPr>
          <p:cNvPr id="4" name="Rectangle 3"/>
          <p:cNvSpPr/>
          <p:nvPr/>
        </p:nvSpPr>
        <p:spPr>
          <a:xfrm>
            <a:off x="1115616" y="620688"/>
            <a:ext cx="7704856" cy="369332"/>
          </a:xfrm>
          <a:prstGeom prst="rect">
            <a:avLst/>
          </a:prstGeom>
        </p:spPr>
        <p:txBody>
          <a:bodyPr wrap="square">
            <a:spAutoFit/>
          </a:bodyPr>
          <a:lstStyle/>
          <a:p>
            <a:r>
              <a:rPr lang="fr-FR" dirty="0"/>
              <a:t> </a:t>
            </a:r>
          </a:p>
        </p:txBody>
      </p:sp>
      <p:sp>
        <p:nvSpPr>
          <p:cNvPr id="6" name="Rectangle 5"/>
          <p:cNvSpPr/>
          <p:nvPr/>
        </p:nvSpPr>
        <p:spPr>
          <a:xfrm>
            <a:off x="702382" y="1166843"/>
            <a:ext cx="7992888" cy="5355312"/>
          </a:xfrm>
          <a:prstGeom prst="rect">
            <a:avLst/>
          </a:prstGeom>
        </p:spPr>
        <p:txBody>
          <a:bodyPr wrap="square">
            <a:spAutoFit/>
          </a:bodyPr>
          <a:lstStyle/>
          <a:p>
            <a:r>
              <a:rPr lang="fr-FR" dirty="0" smtClean="0"/>
              <a:t>       CONCEPTION D'UNE APPLICATION DE SANTE PUBLIQUE</a:t>
            </a:r>
          </a:p>
          <a:p>
            <a:endParaRPr lang="fr-FR" dirty="0" smtClean="0"/>
          </a:p>
          <a:p>
            <a:r>
              <a:rPr lang="fr-FR" dirty="0" smtClean="0"/>
              <a:t>L'agence "Santé publique France" a lancé un appel à projets pour trouver des </a:t>
            </a:r>
          </a:p>
          <a:p>
            <a:endParaRPr lang="fr-FR" dirty="0" smtClean="0"/>
          </a:p>
          <a:p>
            <a:r>
              <a:rPr lang="fr-FR" dirty="0" smtClean="0"/>
              <a:t>idées innovantes d’applications en lien avec l'alimentation.</a:t>
            </a:r>
          </a:p>
          <a:p>
            <a:endParaRPr lang="fr-FR" dirty="0" smtClean="0"/>
          </a:p>
          <a:p>
            <a:r>
              <a:rPr lang="fr-FR" dirty="0" smtClean="0"/>
              <a:t>Pour cela, Le jeu de données Open Food Fact est disponible sur le site </a:t>
            </a:r>
          </a:p>
          <a:p>
            <a:endParaRPr lang="fr-FR" dirty="0" smtClean="0"/>
          </a:p>
          <a:p>
            <a:r>
              <a:rPr lang="fr-FR" dirty="0" smtClean="0"/>
              <a:t>officiel. Les variables sont définies à cette</a:t>
            </a:r>
          </a:p>
          <a:p>
            <a:endParaRPr lang="fr-FR" dirty="0" smtClean="0"/>
          </a:p>
          <a:p>
            <a:r>
              <a:rPr lang="fr-FR" dirty="0" smtClean="0"/>
              <a:t>adresse </a:t>
            </a:r>
            <a:r>
              <a:rPr lang="fr-FR" u="sng" dirty="0" smtClean="0">
                <a:hlinkClick r:id="rId2"/>
              </a:rPr>
              <a:t>https://world.openfoodfacts.org/data/data-fields.txt</a:t>
            </a:r>
            <a:r>
              <a:rPr lang="fr-FR" dirty="0" smtClean="0"/>
              <a:t>.</a:t>
            </a:r>
          </a:p>
          <a:p>
            <a:endParaRPr lang="fr-FR" dirty="0" smtClean="0"/>
          </a:p>
          <a:p>
            <a:r>
              <a:rPr lang="fr-FR" dirty="0" smtClean="0"/>
              <a:t>L'objectif de ce notebook est de :</a:t>
            </a:r>
          </a:p>
          <a:p>
            <a:endParaRPr lang="fr-FR" dirty="0" smtClean="0"/>
          </a:p>
          <a:p>
            <a:r>
              <a:rPr lang="fr-FR" dirty="0" smtClean="0"/>
              <a:t>&gt;&gt;Traiter le jeu de données afin de repérer des variables pertinentes pour les </a:t>
            </a:r>
          </a:p>
          <a:p>
            <a:endParaRPr lang="fr-FR" dirty="0" smtClean="0"/>
          </a:p>
          <a:p>
            <a:r>
              <a:rPr lang="fr-FR" dirty="0" smtClean="0"/>
              <a:t>traitements à venir</a:t>
            </a:r>
          </a:p>
          <a:p>
            <a:endParaRPr lang="fr-FR" dirty="0" smtClean="0"/>
          </a:p>
          <a:p>
            <a:r>
              <a:rPr lang="fr-FR" dirty="0" smtClean="0"/>
              <a:t>&gt;&gt;Automatiser ces traitements pour éviter de répéter ces opérations.</a:t>
            </a:r>
          </a:p>
        </p:txBody>
      </p:sp>
      <p:grpSp>
        <p:nvGrpSpPr>
          <p:cNvPr id="8" name="Groupe 7">
            <a:extLst>
              <a:ext uri="{FF2B5EF4-FFF2-40B4-BE49-F238E27FC236}">
                <a16:creationId xmlns:a16="http://schemas.microsoft.com/office/drawing/2014/main" xmlns="" id="{CA0B0441-63D4-F248-A06D-C16A9A07561F}"/>
              </a:ext>
            </a:extLst>
          </p:cNvPr>
          <p:cNvGrpSpPr/>
          <p:nvPr/>
        </p:nvGrpSpPr>
        <p:grpSpPr>
          <a:xfrm>
            <a:off x="400738" y="571598"/>
            <a:ext cx="8280920" cy="466830"/>
            <a:chOff x="0" y="625485"/>
            <a:chExt cx="8280920" cy="466830"/>
          </a:xfrm>
        </p:grpSpPr>
        <p:sp>
          <p:nvSpPr>
            <p:cNvPr id="9" name="Rectangle : coins arrondis 8">
              <a:extLst>
                <a:ext uri="{FF2B5EF4-FFF2-40B4-BE49-F238E27FC236}">
                  <a16:creationId xmlns:a16="http://schemas.microsoft.com/office/drawing/2014/main" xmlns="" id="{BB875BD2-9BFF-E749-8EDF-F69BE518EF97}"/>
                </a:ext>
              </a:extLst>
            </p:cNvPr>
            <p:cNvSpPr/>
            <p:nvPr/>
          </p:nvSpPr>
          <p:spPr>
            <a:xfrm>
              <a:off x="0" y="625485"/>
              <a:ext cx="8280920" cy="466830"/>
            </a:xfrm>
            <a:prstGeom prst="roundRect">
              <a:avLst/>
            </a:prstGeom>
            <a:gradFill rotWithShape="0">
              <a:gsLst>
                <a:gs pos="0">
                  <a:schemeClr val="accent1"/>
                </a:gs>
                <a:gs pos="100000">
                  <a:schemeClr val="bg2">
                    <a:shade val="80000"/>
                  </a:schemeClr>
                </a:gs>
              </a:gsLst>
              <a:path path="circle">
                <a:fillToRect l="50000" t="50000" r="50000" b="50000"/>
              </a:path>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Rectangle : coins arrondis 4">
              <a:extLst>
                <a:ext uri="{FF2B5EF4-FFF2-40B4-BE49-F238E27FC236}">
                  <a16:creationId xmlns:a16="http://schemas.microsoft.com/office/drawing/2014/main" xmlns="" id="{A4CCAB7B-C0D3-E94D-9D6D-A02563DDCFE3}"/>
                </a:ext>
              </a:extLst>
            </p:cNvPr>
            <p:cNvSpPr txBox="1"/>
            <p:nvPr/>
          </p:nvSpPr>
          <p:spPr>
            <a:xfrm>
              <a:off x="22789" y="648274"/>
              <a:ext cx="8235342" cy="4212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2000" b="1" kern="1200" dirty="0"/>
                <a:t>CHAPITRE 1 : PRESENTATION</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e la date 8"/>
          <p:cNvSpPr>
            <a:spLocks noGrp="1"/>
          </p:cNvSpPr>
          <p:nvPr>
            <p:ph type="dt" sz="half" idx="10"/>
          </p:nvPr>
        </p:nvSpPr>
        <p:spPr/>
        <p:txBody>
          <a:bodyPr/>
          <a:lstStyle/>
          <a:p>
            <a:fld id="{8B7E8833-EC3A-4B7F-B9EA-83DF97F94B78}" type="datetime1">
              <a:rPr lang="fr-FR" smtClean="0"/>
              <a:t>20/08/2021</a:t>
            </a:fld>
            <a:endParaRPr lang="fr-FR"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mtClean="0"/>
              <a:pPr/>
              <a:t>5</a:t>
            </a:fld>
            <a:endParaRPr lang="fr-FR" dirty="0"/>
          </a:p>
        </p:txBody>
      </p:sp>
      <p:sp useBgFill="1">
        <p:nvSpPr>
          <p:cNvPr id="5" name="Rectangle 4"/>
          <p:cNvSpPr/>
          <p:nvPr/>
        </p:nvSpPr>
        <p:spPr>
          <a:xfrm>
            <a:off x="395536" y="908720"/>
            <a:ext cx="8352928" cy="5078313"/>
          </a:xfrm>
          <a:prstGeom prst="rect">
            <a:avLst/>
          </a:prstGeom>
        </p:spPr>
        <p:txBody>
          <a:bodyPr wrap="square">
            <a:spAutoFit/>
          </a:bodyPr>
          <a:lstStyle/>
          <a:p>
            <a:pPr lvl="0" eaLnBrk="0" fontAlgn="base" hangingPunct="0">
              <a:spcBef>
                <a:spcPct val="0"/>
              </a:spcBef>
              <a:spcAft>
                <a:spcPct val="0"/>
              </a:spcAft>
            </a:pPr>
            <a:endParaRPr lang="fr-FR" b="1" dirty="0" smtClean="0">
              <a:latin typeface="Book Antiqua" panose="02040602050305030304" pitchFamily="18" charset="0"/>
              <a:ea typeface="Constantia" pitchFamily="18" charset="0"/>
              <a:cs typeface="Times New Roman" pitchFamily="18" charset="0"/>
            </a:endParaRPr>
          </a:p>
          <a:p>
            <a:pPr lvl="0" eaLnBrk="0" fontAlgn="base" hangingPunct="0">
              <a:spcBef>
                <a:spcPct val="0"/>
              </a:spcBef>
              <a:spcAft>
                <a:spcPct val="0"/>
              </a:spcAft>
            </a:pPr>
            <a:r>
              <a:rPr lang="fr-FR" b="1" dirty="0" smtClean="0">
                <a:latin typeface="Book Antiqua" panose="02040602050305030304" pitchFamily="18" charset="0"/>
                <a:ea typeface="Constantia" pitchFamily="18" charset="0"/>
                <a:cs typeface="Times New Roman" pitchFamily="18" charset="0"/>
              </a:rPr>
              <a:t>Idée de conception d’une application au profit de la santé publique</a:t>
            </a:r>
          </a:p>
          <a:p>
            <a:pPr lvl="0" eaLnBrk="0" fontAlgn="base" hangingPunct="0">
              <a:spcBef>
                <a:spcPct val="0"/>
              </a:spcBef>
              <a:spcAft>
                <a:spcPct val="0"/>
              </a:spcAft>
            </a:pPr>
            <a:endParaRPr kumimoji="0" lang="fr-FR" b="1" i="0" u="none" strike="noStrike" cap="none" normalizeH="0" baseline="0" dirty="0" smtClean="0">
              <a:ln>
                <a:noFill/>
              </a:ln>
              <a:solidFill>
                <a:schemeClr val="tx1"/>
              </a:solidFill>
              <a:effectLst/>
              <a:latin typeface="Book Antiqua" panose="02040602050305030304" pitchFamily="18" charset="0"/>
              <a:ea typeface="Constantia" pitchFamily="18" charset="0"/>
              <a:cs typeface="Times New Roman" pitchFamily="18" charset="0"/>
            </a:endParaRPr>
          </a:p>
          <a:p>
            <a:r>
              <a:rPr lang="fr-FR" dirty="0" smtClean="0"/>
              <a:t>Dans ce projet, nous proposons une application de gestion d'analyse du régime alimentaire selon le profil de la personne, avec des recommandations pour atteindre le bon équilibre .</a:t>
            </a:r>
          </a:p>
          <a:p>
            <a:r>
              <a:rPr lang="fr-FR" dirty="0" smtClean="0"/>
              <a:t>L'application aura pour but  d'exploiter un maximum de données disponibles afin d'analyser le régime alimentaire  d'une personne , la composition de ses repas et lui délivrer des conseils pour atteindre un bon équilibre diététique . Cette  application se nommera   </a:t>
            </a:r>
            <a:r>
              <a:rPr lang="fr-FR" b="1" dirty="0" smtClean="0">
                <a:solidFill>
                  <a:srgbClr val="92D050"/>
                </a:solidFill>
              </a:rPr>
              <a:t>:  Equilibre  .</a:t>
            </a:r>
          </a:p>
          <a:p>
            <a:r>
              <a:rPr lang="fr-FR" dirty="0" smtClean="0"/>
              <a:t>L'utilisateur d'</a:t>
            </a:r>
            <a:r>
              <a:rPr lang="fr-FR" b="1" dirty="0" smtClean="0">
                <a:solidFill>
                  <a:srgbClr val="92D050"/>
                </a:solidFill>
              </a:rPr>
              <a:t>Equilibre</a:t>
            </a:r>
            <a:r>
              <a:rPr lang="fr-FR" dirty="0" smtClean="0">
                <a:solidFill>
                  <a:srgbClr val="92D050"/>
                </a:solidFill>
              </a:rPr>
              <a:t> </a:t>
            </a:r>
            <a:r>
              <a:rPr lang="fr-FR" dirty="0" smtClean="0"/>
              <a:t>aura l'opportunité de créer son profil et aura donc à définir son profil alimentaire (repas , quantités ,nombres  , types d'ingrédients et leurs fréquences de prises) ainsi qu'un profil d'activité ( nombre de séances d'exercices par semaine, habitudes sportives , travail manuel ou sédentaire) et enfin son profil de santé( âge , sexe , taille, poids et maladies chroniques ex : hypertension , diabète et cholestérol ). Ce questionnaire permettra à </a:t>
            </a:r>
            <a:r>
              <a:rPr lang="fr-FR" b="1" dirty="0" smtClean="0">
                <a:solidFill>
                  <a:srgbClr val="92D050"/>
                </a:solidFill>
              </a:rPr>
              <a:t>Equilibre</a:t>
            </a:r>
            <a:r>
              <a:rPr lang="fr-FR" b="1" dirty="0" smtClean="0"/>
              <a:t> </a:t>
            </a:r>
          </a:p>
          <a:p>
            <a:r>
              <a:rPr lang="fr-FR" dirty="0" smtClean="0"/>
              <a:t>de calculer une moyenne de calories quotidiennes nécessaires à</a:t>
            </a:r>
            <a:endParaRPr kumimoji="0" lang="fr-FR" b="1" i="0" u="none" strike="noStrike" cap="none" normalizeH="0" baseline="0" dirty="0" smtClean="0">
              <a:ln>
                <a:noFill/>
              </a:ln>
              <a:solidFill>
                <a:schemeClr val="tx1"/>
              </a:solidFill>
              <a:effectLst/>
              <a:latin typeface="Book Antiqua" panose="02040602050305030304" pitchFamily="18" charset="0"/>
              <a:ea typeface="Constantia" pitchFamily="18" charset="0"/>
              <a:cs typeface="Times New Roman" pitchFamily="18" charset="0"/>
            </a:endParaRPr>
          </a:p>
          <a:p>
            <a:pPr lvl="0" eaLnBrk="0" fontAlgn="base" hangingPunct="0">
              <a:spcBef>
                <a:spcPct val="0"/>
              </a:spcBef>
              <a:spcAft>
                <a:spcPct val="0"/>
              </a:spcAft>
            </a:pPr>
            <a:endParaRPr kumimoji="0" lang="fr-FR" b="0" i="0" u="none" strike="noStrike" cap="none" normalizeH="0" baseline="0" dirty="0">
              <a:ln>
                <a:noFill/>
              </a:ln>
              <a:solidFill>
                <a:schemeClr val="tx1"/>
              </a:solidFill>
              <a:effectLst/>
              <a:latin typeface="Book Antiqua" panose="02040602050305030304" pitchFamily="18" charset="0"/>
              <a:ea typeface="Constantia" pitchFamily="18" charset="0"/>
              <a:cs typeface="Times New Roman" pitchFamily="18" charset="0"/>
            </a:endParaRPr>
          </a:p>
        </p:txBody>
      </p:sp>
      <p:grpSp>
        <p:nvGrpSpPr>
          <p:cNvPr id="6" name="Groupe 5">
            <a:extLst>
              <a:ext uri="{FF2B5EF4-FFF2-40B4-BE49-F238E27FC236}">
                <a16:creationId xmlns:a16="http://schemas.microsoft.com/office/drawing/2014/main" xmlns="" id="{9A2C4EEF-54FD-D349-B2CE-B07B5B757B95}"/>
              </a:ext>
            </a:extLst>
          </p:cNvPr>
          <p:cNvGrpSpPr/>
          <p:nvPr/>
        </p:nvGrpSpPr>
        <p:grpSpPr>
          <a:xfrm>
            <a:off x="611560" y="332656"/>
            <a:ext cx="8280920" cy="694285"/>
            <a:chOff x="0" y="550471"/>
            <a:chExt cx="8280920" cy="694285"/>
          </a:xfrm>
        </p:grpSpPr>
        <p:sp>
          <p:nvSpPr>
            <p:cNvPr id="7" name="Rectangle : coins arrondis 6">
              <a:extLst>
                <a:ext uri="{FF2B5EF4-FFF2-40B4-BE49-F238E27FC236}">
                  <a16:creationId xmlns:a16="http://schemas.microsoft.com/office/drawing/2014/main" xmlns="" id="{4E8D32FB-E2CD-234E-A385-F3092D8B666A}"/>
                </a:ext>
              </a:extLst>
            </p:cNvPr>
            <p:cNvSpPr/>
            <p:nvPr/>
          </p:nvSpPr>
          <p:spPr>
            <a:xfrm>
              <a:off x="0" y="625485"/>
              <a:ext cx="8280920" cy="466830"/>
            </a:xfrm>
            <a:prstGeom prst="roundRect">
              <a:avLst/>
            </a:prstGeom>
            <a:gradFill rotWithShape="0">
              <a:gsLst>
                <a:gs pos="0">
                  <a:schemeClr val="accent1"/>
                </a:gs>
                <a:gs pos="100000">
                  <a:schemeClr val="bg2">
                    <a:shade val="80000"/>
                  </a:schemeClr>
                </a:gs>
              </a:gsLst>
              <a:path path="circle">
                <a:fillToRect l="50000" t="50000" r="50000" b="50000"/>
              </a:path>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 name="Rectangle : coins arrondis 4">
              <a:extLst>
                <a:ext uri="{FF2B5EF4-FFF2-40B4-BE49-F238E27FC236}">
                  <a16:creationId xmlns:a16="http://schemas.microsoft.com/office/drawing/2014/main" xmlns="" id="{DB726CF5-26FB-F44C-9B67-7EE603FCD10D}"/>
                </a:ext>
              </a:extLst>
            </p:cNvPr>
            <p:cNvSpPr txBox="1"/>
            <p:nvPr/>
          </p:nvSpPr>
          <p:spPr>
            <a:xfrm>
              <a:off x="0" y="550471"/>
              <a:ext cx="8235342" cy="6942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2000" b="1" kern="1200" dirty="0"/>
                <a:t>CHAPITRE 2 : </a:t>
              </a:r>
              <a:r>
                <a:rPr lang="fr-FR" sz="2000" b="1" dirty="0" smtClean="0"/>
                <a:t>Idée d’application et mise en place de l’environnement </a:t>
              </a:r>
              <a:endParaRPr lang="en-US" sz="2000" b="1" kern="1200" dirty="0"/>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e la date 5"/>
          <p:cNvSpPr>
            <a:spLocks noGrp="1"/>
          </p:cNvSpPr>
          <p:nvPr>
            <p:ph type="dt" sz="half" idx="10"/>
          </p:nvPr>
        </p:nvSpPr>
        <p:spPr/>
        <p:txBody>
          <a:bodyPr/>
          <a:lstStyle/>
          <a:p>
            <a:fld id="{2BCF75CF-6B60-4F93-8FEC-02EBE4AED824}" type="datetime1">
              <a:rPr lang="fr-FR" smtClean="0"/>
              <a:t>20/08/2021</a:t>
            </a:fld>
            <a:endParaRPr lang="fr-FR"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mtClean="0"/>
              <a:pPr/>
              <a:t>6</a:t>
            </a:fld>
            <a:endParaRPr lang="fr-FR" dirty="0"/>
          </a:p>
        </p:txBody>
      </p:sp>
      <p:sp>
        <p:nvSpPr>
          <p:cNvPr id="7" name="ZoneTexte 6"/>
          <p:cNvSpPr txBox="1"/>
          <p:nvPr/>
        </p:nvSpPr>
        <p:spPr>
          <a:xfrm>
            <a:off x="1043608" y="476672"/>
            <a:ext cx="7776864" cy="5078313"/>
          </a:xfrm>
          <a:prstGeom prst="rect">
            <a:avLst/>
          </a:prstGeom>
          <a:noFill/>
        </p:spPr>
        <p:txBody>
          <a:bodyPr wrap="square" rtlCol="0">
            <a:spAutoFit/>
          </a:bodyPr>
          <a:lstStyle/>
          <a:p>
            <a:r>
              <a:rPr lang="fr-FR" dirty="0" smtClean="0"/>
              <a:t>l'utilisateur et analysera son régime alimentaire , sa moyenne effective , fera des comparaisons par rapport à la moyenne idéale ou équilibrée des calories , protides , lipides, glucides, sucres, sels, vitamines, et fibres et donnera des recommandations. Cette dernière recevra une note de</a:t>
            </a:r>
          </a:p>
          <a:p>
            <a:r>
              <a:rPr lang="fr-FR" dirty="0" smtClean="0"/>
              <a:t>l'utilisateur et servira à entraîner un algorithme ou modèle afin d'améliorer le contenu des repas et le rapprocher de cet équilibre tout en conservant les bonnes propriétés nécessaires. Cette IA proposera a chaque repas soit le remplacement de certains ingrédients ,soit l'adaptation de la quantité soit le rajout d'autres ingrédients , et adaptera les quantités finales en fonction des réponses de l'utilisateur , la composition et les quantités pour se  rapprocher au maximum de la courbe équilibrée </a:t>
            </a:r>
          </a:p>
          <a:p>
            <a:r>
              <a:rPr lang="fr-FR" dirty="0" smtClean="0"/>
              <a:t>d</a:t>
            </a:r>
            <a:r>
              <a:rPr lang="fr-FR" b="1" dirty="0" smtClean="0">
                <a:solidFill>
                  <a:srgbClr val="92D050"/>
                </a:solidFill>
              </a:rPr>
              <a:t>’Equilibre . L’application </a:t>
            </a:r>
            <a:r>
              <a:rPr lang="fr-FR" dirty="0" smtClean="0"/>
              <a:t> affichera en plus les courbes par repas comparées à la courbe  équilibrée , par jour ,par semaine et par mois ainsi que des recommandations pour le lendemain, la semaine et le</a:t>
            </a:r>
          </a:p>
          <a:p>
            <a:r>
              <a:rPr lang="fr-FR" dirty="0" smtClean="0"/>
              <a:t>mois a venir : (comme : manger plus de poisson la semaine prochaine , plus de fruits le mois prochain , diminuer le sel , manger moins sucré, diminuer le grignotage, moins de boissons gazeuses , plus de sport  ect ...)</a:t>
            </a:r>
          </a:p>
          <a:p>
            <a:endParaRPr lang="fr-FR"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e la date 5"/>
          <p:cNvSpPr>
            <a:spLocks noGrp="1"/>
          </p:cNvSpPr>
          <p:nvPr>
            <p:ph type="dt" sz="half" idx="10"/>
          </p:nvPr>
        </p:nvSpPr>
        <p:spPr/>
        <p:txBody>
          <a:bodyPr/>
          <a:lstStyle/>
          <a:p>
            <a:fld id="{BADF46F8-8B46-448C-8FA1-1F1134FF7E40}" type="datetime1">
              <a:rPr lang="fr-FR" smtClean="0"/>
              <a:t>20/08/2021</a:t>
            </a:fld>
            <a:endParaRPr lang="fr-FR"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mtClean="0"/>
              <a:pPr/>
              <a:t>7</a:t>
            </a:fld>
            <a:endParaRPr lang="fr-FR" dirty="0"/>
          </a:p>
        </p:txBody>
      </p:sp>
      <p:sp>
        <p:nvSpPr>
          <p:cNvPr id="5" name="Rectangle 4"/>
          <p:cNvSpPr/>
          <p:nvPr/>
        </p:nvSpPr>
        <p:spPr>
          <a:xfrm>
            <a:off x="179512" y="1556792"/>
            <a:ext cx="8820472" cy="3985706"/>
          </a:xfrm>
          <a:prstGeom prst="rect">
            <a:avLst/>
          </a:prstGeom>
        </p:spPr>
        <p:txBody>
          <a:bodyPr wrap="square">
            <a:spAutoFit/>
          </a:bodyPr>
          <a:lstStyle/>
          <a:p>
            <a:pPr fontAlgn="base">
              <a:spcBef>
                <a:spcPct val="0"/>
              </a:spcBef>
              <a:spcAft>
                <a:spcPct val="0"/>
              </a:spcAft>
            </a:pPr>
            <a:r>
              <a:rPr lang="fr-FR" dirty="0" smtClean="0">
                <a:latin typeface="Constantia" pitchFamily="18" charset="0"/>
                <a:ea typeface="Constantia" pitchFamily="18" charset="0"/>
                <a:cs typeface="Times New Roman" pitchFamily="18" charset="0"/>
              </a:rPr>
              <a:t>a) Mise en place de l’environnement python</a:t>
            </a:r>
          </a:p>
          <a:p>
            <a:pPr fontAlgn="base">
              <a:spcBef>
                <a:spcPct val="0"/>
              </a:spcBef>
              <a:spcAft>
                <a:spcPct val="0"/>
              </a:spcAft>
            </a:pPr>
            <a:r>
              <a:rPr lang="fr-FR" dirty="0" smtClean="0">
                <a:latin typeface="Constantia" pitchFamily="18" charset="0"/>
                <a:ea typeface="Constantia" pitchFamily="18" charset="0"/>
                <a:cs typeface="Times New Roman" pitchFamily="18" charset="0"/>
              </a:rPr>
              <a:t>Imports des librairies et packages nécessaire au nettoyage  de notre  base de données   comme Numpy , Matplotlib , Scipy ,  ect…</a:t>
            </a:r>
          </a:p>
          <a:p>
            <a:pPr fontAlgn="base">
              <a:spcBef>
                <a:spcPct val="0"/>
              </a:spcBef>
              <a:spcAft>
                <a:spcPct val="0"/>
              </a:spcAft>
            </a:pPr>
            <a:r>
              <a:rPr lang="fr-FR" dirty="0" smtClean="0">
                <a:latin typeface="Constantia" pitchFamily="18" charset="0"/>
                <a:ea typeface="Constantia" pitchFamily="18" charset="0"/>
                <a:cs typeface="Times New Roman" pitchFamily="18" charset="0"/>
              </a:rPr>
              <a:t>b) mise en place et import des fonction usuelles nécessaires à notre analyse</a:t>
            </a:r>
          </a:p>
          <a:p>
            <a:pPr fontAlgn="base">
              <a:spcBef>
                <a:spcPct val="0"/>
              </a:spcBef>
              <a:spcAft>
                <a:spcPct val="0"/>
              </a:spcAft>
            </a:pPr>
            <a:r>
              <a:rPr lang="fr-FR" dirty="0" smtClean="0">
                <a:latin typeface="Constantia" pitchFamily="18" charset="0"/>
                <a:cs typeface="Times New Roman" pitchFamily="18" charset="0"/>
              </a:rPr>
              <a:t>c</a:t>
            </a:r>
            <a:r>
              <a:rPr lang="fr-FR" sz="1900" u="sng" dirty="0" smtClean="0"/>
              <a:t>) </a:t>
            </a:r>
            <a:r>
              <a:rPr lang="fr-FR" sz="1900" u="sng" dirty="0"/>
              <a:t>Import des fichiers de données </a:t>
            </a:r>
          </a:p>
          <a:p>
            <a:pPr lvl="0" fontAlgn="base">
              <a:spcBef>
                <a:spcPct val="0"/>
              </a:spcBef>
              <a:spcAft>
                <a:spcPct val="0"/>
              </a:spcAft>
            </a:pPr>
            <a:r>
              <a:rPr kumimoji="0" lang="fr-FR" b="0" i="0" u="none" strike="noStrike" cap="none" normalizeH="0" baseline="0" dirty="0" smtClean="0">
                <a:ln>
                  <a:noFill/>
                </a:ln>
                <a:solidFill>
                  <a:schemeClr val="tx1"/>
                </a:solidFill>
                <a:effectLst/>
                <a:latin typeface="Book Antiqua" panose="02040602050305030304" pitchFamily="18" charset="0"/>
                <a:ea typeface="Constantia" pitchFamily="18" charset="0"/>
                <a:cs typeface="Times New Roman" pitchFamily="18" charset="0"/>
              </a:rPr>
              <a:t> </a:t>
            </a:r>
            <a:r>
              <a:rPr kumimoji="0" lang="fr-FR" b="0" i="0" u="none" strike="noStrike" cap="none" normalizeH="0" baseline="0" dirty="0">
                <a:ln>
                  <a:noFill/>
                </a:ln>
                <a:solidFill>
                  <a:schemeClr val="tx1"/>
                </a:solidFill>
                <a:effectLst/>
                <a:latin typeface="Book Antiqua" panose="02040602050305030304" pitchFamily="18" charset="0"/>
                <a:ea typeface="Constantia" pitchFamily="18" charset="0"/>
                <a:cs typeface="Times New Roman" pitchFamily="18" charset="0"/>
              </a:rPr>
              <a:t>Importons les fichiers csv contenants les données à étudier.</a:t>
            </a:r>
          </a:p>
          <a:p>
            <a:pPr lvl="0" fontAlgn="base">
              <a:spcBef>
                <a:spcPct val="0"/>
              </a:spcBef>
              <a:spcAft>
                <a:spcPct val="0"/>
              </a:spcAft>
            </a:pPr>
            <a:r>
              <a:rPr kumimoji="0" lang="fr-FR" b="0" i="0" u="none" strike="noStrike" cap="none" normalizeH="0" baseline="0" dirty="0">
                <a:ln>
                  <a:noFill/>
                </a:ln>
                <a:solidFill>
                  <a:schemeClr val="tx1"/>
                </a:solidFill>
                <a:effectLst/>
                <a:latin typeface="Book Antiqua" panose="02040602050305030304" pitchFamily="18" charset="0"/>
                <a:ea typeface="Constantia" pitchFamily="18" charset="0"/>
                <a:cs typeface="Times New Roman" pitchFamily="18" charset="0"/>
              </a:rPr>
              <a:t>Dans ce cas elle ont étés uploadées sur </a:t>
            </a:r>
            <a:r>
              <a:rPr lang="fr-FR" dirty="0" smtClean="0">
                <a:latin typeface="Book Antiqua" panose="02040602050305030304" pitchFamily="18" charset="0"/>
                <a:ea typeface="Constantia" pitchFamily="18" charset="0"/>
                <a:cs typeface="Times New Roman" pitchFamily="18" charset="0"/>
              </a:rPr>
              <a:t>le notebook</a:t>
            </a:r>
          </a:p>
          <a:p>
            <a:pPr lvl="0" fontAlgn="base">
              <a:spcBef>
                <a:spcPct val="0"/>
              </a:spcBef>
              <a:spcAft>
                <a:spcPct val="0"/>
              </a:spcAft>
              <a:buFontTx/>
              <a:buChar char="•"/>
            </a:pPr>
            <a:r>
              <a:rPr lang="fr-FR" sz="1600" b="1" u="sng" dirty="0" smtClean="0">
                <a:latin typeface="Book Antiqua" panose="02040602050305030304" pitchFamily="18" charset="0"/>
                <a:ea typeface="Constantia" pitchFamily="18" charset="0"/>
                <a:cs typeface="Times New Roman" pitchFamily="18" charset="0"/>
              </a:rPr>
              <a:t>d)  importons les fonction pour définir le IQR </a:t>
            </a:r>
          </a:p>
          <a:p>
            <a:pPr lvl="0" fontAlgn="base">
              <a:spcBef>
                <a:spcPct val="0"/>
              </a:spcBef>
              <a:spcAft>
                <a:spcPct val="0"/>
              </a:spcAft>
            </a:pPr>
            <a:r>
              <a:rPr lang="fr-FR" sz="1600" b="1" u="sng" dirty="0" smtClean="0">
                <a:latin typeface="Book Antiqua" panose="02040602050305030304" pitchFamily="18" charset="0"/>
                <a:ea typeface="Constantia" pitchFamily="18" charset="0"/>
                <a:cs typeface="Times New Roman" pitchFamily="18" charset="0"/>
              </a:rPr>
              <a:t>--ainsi que les  remove-outlier ,  fonction qui supprimera les valeurs  </a:t>
            </a:r>
          </a:p>
          <a:p>
            <a:pPr lvl="0" fontAlgn="base">
              <a:spcBef>
                <a:spcPct val="0"/>
              </a:spcBef>
              <a:spcAft>
                <a:spcPct val="0"/>
              </a:spcAft>
            </a:pPr>
            <a:r>
              <a:rPr lang="fr-FR" sz="1600" b="1" u="sng" dirty="0" smtClean="0">
                <a:latin typeface="Book Antiqua" panose="02040602050305030304" pitchFamily="18" charset="0"/>
                <a:ea typeface="Constantia" pitchFamily="18" charset="0"/>
                <a:cs typeface="Times New Roman" pitchFamily="18" charset="0"/>
              </a:rPr>
              <a:t>--aberrantes ,  ici j’ai choisi de garder les valeurs aberrantes maximales </a:t>
            </a:r>
          </a:p>
          <a:p>
            <a:pPr lvl="0" fontAlgn="base">
              <a:spcBef>
                <a:spcPct val="0"/>
              </a:spcBef>
              <a:spcAft>
                <a:spcPct val="0"/>
              </a:spcAft>
            </a:pPr>
            <a:r>
              <a:rPr lang="fr-FR" sz="1600" b="1" u="sng" dirty="0" smtClean="0">
                <a:latin typeface="Book Antiqua" panose="02040602050305030304" pitchFamily="18" charset="0"/>
                <a:ea typeface="Constantia" pitchFamily="18" charset="0"/>
                <a:cs typeface="Times New Roman" pitchFamily="18" charset="0"/>
              </a:rPr>
              <a:t>--en établissant les bornes non pas avec le coefficient 1.5  mais   3</a:t>
            </a:r>
          </a:p>
          <a:p>
            <a:pPr lvl="0" fontAlgn="base">
              <a:spcBef>
                <a:spcPct val="0"/>
              </a:spcBef>
              <a:spcAft>
                <a:spcPct val="0"/>
              </a:spcAft>
            </a:pPr>
            <a:endParaRPr lang="fr-FR" dirty="0" smtClean="0">
              <a:latin typeface="Book Antiqua" panose="02040602050305030304" pitchFamily="18" charset="0"/>
              <a:ea typeface="Constantia" pitchFamily="18" charset="0"/>
              <a:cs typeface="Times New Roman" pitchFamily="18" charset="0"/>
            </a:endParaRPr>
          </a:p>
          <a:p>
            <a:pPr lvl="0" fontAlgn="base">
              <a:spcBef>
                <a:spcPct val="0"/>
              </a:spcBef>
              <a:spcAft>
                <a:spcPct val="0"/>
              </a:spcAft>
            </a:pPr>
            <a:endParaRPr kumimoji="0" lang="fr-FR" b="0" i="0" u="none" strike="noStrike" cap="none" normalizeH="0" baseline="0" dirty="0">
              <a:ln>
                <a:noFill/>
              </a:ln>
              <a:solidFill>
                <a:schemeClr val="tx1"/>
              </a:solidFill>
              <a:effectLst/>
              <a:latin typeface="Book Antiqua" panose="02040602050305030304" pitchFamily="18" charset="0"/>
              <a:ea typeface="Constantia" pitchFamily="18" charset="0"/>
              <a:cs typeface="Times New Roman" pitchFamily="18" charset="0"/>
            </a:endParaRPr>
          </a:p>
          <a:p>
            <a:pPr lvl="0" fontAlgn="base">
              <a:spcBef>
                <a:spcPct val="0"/>
              </a:spcBef>
              <a:spcAft>
                <a:spcPct val="0"/>
              </a:spcAft>
            </a:pPr>
            <a:endParaRPr kumimoji="0" lang="fr-FR" sz="800" b="0" i="0" u="none" strike="noStrike" cap="none" normalizeH="0" baseline="0" dirty="0">
              <a:ln>
                <a:noFill/>
              </a:ln>
              <a:solidFill>
                <a:schemeClr val="tx1"/>
              </a:solidFill>
              <a:effectLst/>
              <a:latin typeface="Book Antiqua" panose="02040602050305030304" pitchFamily="18" charset="0"/>
              <a:cs typeface="Arial" pitchFamily="34" charset="0"/>
            </a:endParaRPr>
          </a:p>
          <a:p>
            <a:pPr lvl="0" eaLnBrk="0" fontAlgn="base" hangingPunct="0">
              <a:spcBef>
                <a:spcPct val="0"/>
              </a:spcBef>
              <a:spcAft>
                <a:spcPct val="0"/>
              </a:spcAft>
            </a:pPr>
            <a:r>
              <a:rPr kumimoji="0" lang="fr-FR" b="0" i="0" u="none" strike="noStrike" cap="none" normalizeH="0" baseline="0" dirty="0">
                <a:ln>
                  <a:noFill/>
                </a:ln>
                <a:solidFill>
                  <a:schemeClr val="tx1"/>
                </a:solidFill>
                <a:effectLst/>
                <a:latin typeface="Book Antiqua" panose="02040602050305030304" pitchFamily="18" charset="0"/>
                <a:ea typeface="Constantia" pitchFamily="18" charset="0"/>
                <a:cs typeface="Times New Roman" pitchFamily="18" charset="0"/>
              </a:rPr>
              <a:t>       </a:t>
            </a:r>
            <a:endParaRPr kumimoji="0" lang="fr-FR" sz="800" b="0" i="0" u="none" strike="noStrike" cap="none" normalizeH="0" baseline="0" dirty="0">
              <a:ln>
                <a:noFill/>
              </a:ln>
              <a:solidFill>
                <a:schemeClr val="tx1"/>
              </a:solidFill>
              <a:effectLst/>
              <a:latin typeface="Book Antiqua" panose="02040602050305030304" pitchFamily="18" charset="0"/>
              <a:cs typeface="Arial"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e la date 5"/>
          <p:cNvSpPr>
            <a:spLocks noGrp="1"/>
          </p:cNvSpPr>
          <p:nvPr>
            <p:ph type="dt" sz="half" idx="10"/>
          </p:nvPr>
        </p:nvSpPr>
        <p:spPr/>
        <p:txBody>
          <a:bodyPr/>
          <a:lstStyle/>
          <a:p>
            <a:fld id="{71361EE0-205E-4930-B2AE-D9BF95994270}" type="datetime1">
              <a:rPr lang="fr-FR" smtClean="0"/>
              <a:t>20/08/2021</a:t>
            </a:fld>
            <a:endParaRPr lang="fr-FR"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mtClean="0"/>
              <a:pPr/>
              <a:t>8</a:t>
            </a:fld>
            <a:endParaRPr lang="fr-FR" dirty="0"/>
          </a:p>
        </p:txBody>
      </p:sp>
      <p:sp>
        <p:nvSpPr>
          <p:cNvPr id="5" name="Rectangle 4"/>
          <p:cNvSpPr/>
          <p:nvPr/>
        </p:nvSpPr>
        <p:spPr>
          <a:xfrm>
            <a:off x="179512" y="908720"/>
            <a:ext cx="8568952" cy="5355312"/>
          </a:xfrm>
          <a:prstGeom prst="rect">
            <a:avLst/>
          </a:prstGeom>
        </p:spPr>
        <p:txBody>
          <a:bodyPr wrap="square">
            <a:spAutoFit/>
          </a:bodyPr>
          <a:lstStyle/>
          <a:p>
            <a:pPr lvl="0" eaLnBrk="0" fontAlgn="base" hangingPunct="0">
              <a:spcBef>
                <a:spcPct val="0"/>
              </a:spcBef>
              <a:spcAft>
                <a:spcPct val="0"/>
              </a:spcAft>
            </a:pPr>
            <a:r>
              <a:rPr kumimoji="0" lang="fr-FR" b="0" i="0" u="none" strike="noStrike" cap="none" normalizeH="0" baseline="0" dirty="0">
                <a:ln>
                  <a:noFill/>
                </a:ln>
                <a:solidFill>
                  <a:schemeClr val="tx1"/>
                </a:solidFill>
                <a:effectLst/>
                <a:latin typeface="Book Antiqua" panose="02040602050305030304" pitchFamily="18" charset="0"/>
                <a:ea typeface="Constantia" pitchFamily="18" charset="0"/>
                <a:cs typeface="Times New Roman" pitchFamily="18" charset="0"/>
              </a:rPr>
              <a:t>Nous commençons notre étude par explorer nos données avec nos fonctions de base.</a:t>
            </a:r>
            <a:endParaRPr kumimoji="0" lang="fr-FR" b="0" i="0" u="none" strike="noStrike" cap="none" normalizeH="0" baseline="0" dirty="0">
              <a:ln>
                <a:noFill/>
              </a:ln>
              <a:solidFill>
                <a:schemeClr val="tx1"/>
              </a:solidFill>
              <a:effectLst/>
              <a:latin typeface="Book Antiqua" panose="02040602050305030304" pitchFamily="18" charset="0"/>
              <a:cs typeface="Arial" pitchFamily="34" charset="0"/>
            </a:endParaRPr>
          </a:p>
          <a:p>
            <a:pPr lvl="0" eaLnBrk="0" fontAlgn="base" hangingPunct="0">
              <a:spcBef>
                <a:spcPct val="0"/>
              </a:spcBef>
              <a:spcAft>
                <a:spcPct val="0"/>
              </a:spcAft>
            </a:pPr>
            <a:r>
              <a:rPr kumimoji="0" lang="fr-FR" b="0" i="0" u="none" strike="noStrike" cap="none" normalizeH="0" baseline="0" dirty="0">
                <a:ln>
                  <a:noFill/>
                </a:ln>
                <a:solidFill>
                  <a:schemeClr val="tx1"/>
                </a:solidFill>
                <a:effectLst/>
                <a:latin typeface="Book Antiqua" panose="02040602050305030304" pitchFamily="18" charset="0"/>
                <a:ea typeface="Constantia" pitchFamily="18" charset="0"/>
                <a:cs typeface="Times New Roman" pitchFamily="18" charset="0"/>
              </a:rPr>
              <a:t>En outre le nombre des colonnes, le type des variables, le pourcentage des cellules manquantes ,le nombres de lignes  etc</a:t>
            </a:r>
            <a:r>
              <a:rPr lang="fr-FR" dirty="0">
                <a:latin typeface="Book Antiqua" panose="02040602050305030304" pitchFamily="18" charset="0"/>
                <a:ea typeface="Constantia" pitchFamily="18" charset="0"/>
                <a:cs typeface="Times New Roman" pitchFamily="18" charset="0"/>
              </a:rPr>
              <a:t> </a:t>
            </a:r>
            <a:r>
              <a:rPr kumimoji="0" lang="fr-FR" b="0" i="0" u="none" strike="noStrike" cap="none" normalizeH="0" baseline="0" dirty="0">
                <a:ln>
                  <a:noFill/>
                </a:ln>
                <a:solidFill>
                  <a:schemeClr val="tx1"/>
                </a:solidFill>
                <a:effectLst/>
                <a:latin typeface="Book Antiqua" panose="02040602050305030304" pitchFamily="18" charset="0"/>
                <a:ea typeface="Constantia" pitchFamily="18" charset="0"/>
                <a:cs typeface="Times New Roman" pitchFamily="18" charset="0"/>
              </a:rPr>
              <a:t>…</a:t>
            </a:r>
          </a:p>
          <a:p>
            <a:pPr lvl="0" eaLnBrk="0" fontAlgn="base" hangingPunct="0">
              <a:spcBef>
                <a:spcPct val="0"/>
              </a:spcBef>
              <a:spcAft>
                <a:spcPct val="0"/>
              </a:spcAft>
            </a:pPr>
            <a:endParaRPr kumimoji="0" lang="fr-FR" b="0" i="0" u="none" strike="noStrike" cap="none" normalizeH="0" baseline="0" dirty="0">
              <a:ln>
                <a:noFill/>
              </a:ln>
              <a:solidFill>
                <a:schemeClr val="tx1"/>
              </a:solidFill>
              <a:effectLst/>
              <a:latin typeface="Book Antiqua" panose="02040602050305030304" pitchFamily="18" charset="0"/>
              <a:cs typeface="Arial" pitchFamily="34" charset="0"/>
            </a:endParaRPr>
          </a:p>
          <a:p>
            <a:pPr lvl="0" eaLnBrk="0" fontAlgn="base" hangingPunct="0">
              <a:spcBef>
                <a:spcPct val="0"/>
              </a:spcBef>
              <a:spcAft>
                <a:spcPct val="0"/>
              </a:spcAft>
            </a:pPr>
            <a:r>
              <a:rPr kumimoji="0" lang="fr-FR" b="0" i="0" u="none" strike="noStrike" cap="none" normalizeH="0" baseline="0" dirty="0">
                <a:ln>
                  <a:noFill/>
                </a:ln>
                <a:solidFill>
                  <a:schemeClr val="tx1"/>
                </a:solidFill>
                <a:effectLst/>
                <a:latin typeface="Book Antiqua" panose="02040602050305030304" pitchFamily="18" charset="0"/>
                <a:ea typeface="Constantia" pitchFamily="18" charset="0"/>
                <a:cs typeface="Times New Roman" pitchFamily="18" charset="0"/>
              </a:rPr>
              <a:t>Nous appliquerons une fonction qui établira un sommaire récapitulatif de nos </a:t>
            </a:r>
            <a:endParaRPr kumimoji="0" lang="fr-FR" b="0" i="0" u="none" strike="noStrike" cap="none" normalizeH="0" baseline="0" dirty="0">
              <a:ln>
                <a:noFill/>
              </a:ln>
              <a:solidFill>
                <a:schemeClr val="tx1"/>
              </a:solidFill>
              <a:effectLst/>
              <a:latin typeface="Book Antiqua" panose="02040602050305030304" pitchFamily="18" charset="0"/>
              <a:cs typeface="Arial" pitchFamily="34" charset="0"/>
            </a:endParaRPr>
          </a:p>
          <a:p>
            <a:pPr lvl="0" eaLnBrk="0" fontAlgn="base" hangingPunct="0">
              <a:spcBef>
                <a:spcPct val="0"/>
              </a:spcBef>
              <a:spcAft>
                <a:spcPct val="0"/>
              </a:spcAft>
            </a:pPr>
            <a:r>
              <a:rPr kumimoji="0" lang="fr-FR" b="0" i="0" u="none" strike="noStrike" cap="none" normalizeH="0" baseline="0" dirty="0">
                <a:ln>
                  <a:noFill/>
                </a:ln>
                <a:solidFill>
                  <a:schemeClr val="tx1"/>
                </a:solidFill>
                <a:effectLst/>
                <a:latin typeface="Book Antiqua" panose="02040602050305030304" pitchFamily="18" charset="0"/>
                <a:ea typeface="Constantia" pitchFamily="18" charset="0"/>
                <a:cs typeface="Times New Roman" pitchFamily="18" charset="0"/>
              </a:rPr>
              <a:t>fichiers.</a:t>
            </a:r>
          </a:p>
          <a:p>
            <a:pPr lvl="0" eaLnBrk="0" fontAlgn="base" hangingPunct="0">
              <a:spcBef>
                <a:spcPct val="0"/>
              </a:spcBef>
              <a:spcAft>
                <a:spcPct val="0"/>
              </a:spcAft>
            </a:pPr>
            <a:endParaRPr kumimoji="0" lang="fr-FR" b="0" i="0" u="none" strike="noStrike" cap="none" normalizeH="0" baseline="0" dirty="0">
              <a:ln>
                <a:noFill/>
              </a:ln>
              <a:solidFill>
                <a:schemeClr val="tx1"/>
              </a:solidFill>
              <a:effectLst/>
              <a:latin typeface="Book Antiqua" panose="02040602050305030304" pitchFamily="18" charset="0"/>
              <a:cs typeface="Arial" pitchFamily="34" charset="0"/>
            </a:endParaRPr>
          </a:p>
          <a:p>
            <a:pPr lvl="0" eaLnBrk="0" fontAlgn="base" hangingPunct="0">
              <a:spcBef>
                <a:spcPct val="0"/>
              </a:spcBef>
              <a:spcAft>
                <a:spcPct val="0"/>
              </a:spcAft>
            </a:pPr>
            <a:r>
              <a:rPr kumimoji="0" lang="fr-FR" b="0" i="0" u="none" strike="noStrike" cap="none" normalizeH="0" baseline="0" dirty="0" smtClean="0">
                <a:ln>
                  <a:noFill/>
                </a:ln>
                <a:solidFill>
                  <a:schemeClr val="tx1"/>
                </a:solidFill>
                <a:effectLst/>
                <a:latin typeface="Book Antiqua" panose="02040602050305030304" pitchFamily="18" charset="0"/>
                <a:ea typeface="Constantia" pitchFamily="18" charset="0"/>
                <a:cs typeface="Times New Roman" pitchFamily="18" charset="0"/>
              </a:rPr>
              <a:t># global </a:t>
            </a:r>
            <a:r>
              <a:rPr kumimoji="0" lang="fr-FR" b="0" i="0" u="none" strike="noStrike" cap="none" normalizeH="0" baseline="0" dirty="0">
                <a:ln>
                  <a:noFill/>
                </a:ln>
                <a:solidFill>
                  <a:schemeClr val="tx1"/>
                </a:solidFill>
                <a:effectLst/>
                <a:latin typeface="Book Antiqua" panose="02040602050305030304" pitchFamily="18" charset="0"/>
                <a:ea typeface="Constantia" pitchFamily="18" charset="0"/>
                <a:cs typeface="Times New Roman" pitchFamily="18" charset="0"/>
              </a:rPr>
              <a:t>overview of datasets</a:t>
            </a:r>
            <a:endParaRPr kumimoji="0" lang="fr-FR" b="0" i="0" u="none" strike="noStrike" cap="none" normalizeH="0" baseline="0" dirty="0">
              <a:ln>
                <a:noFill/>
              </a:ln>
              <a:solidFill>
                <a:schemeClr val="tx1"/>
              </a:solidFill>
              <a:effectLst/>
              <a:latin typeface="Book Antiqua" panose="02040602050305030304" pitchFamily="18" charset="0"/>
              <a:cs typeface="Arial" pitchFamily="34" charset="0"/>
            </a:endParaRPr>
          </a:p>
          <a:p>
            <a:pPr lvl="0" eaLnBrk="0" fontAlgn="base" hangingPunct="0">
              <a:spcBef>
                <a:spcPct val="0"/>
              </a:spcBef>
              <a:spcAft>
                <a:spcPct val="0"/>
              </a:spcAft>
            </a:pPr>
            <a:r>
              <a:rPr kumimoji="0" lang="fr-FR" b="0" i="0" u="none" strike="noStrike" cap="none" normalizeH="0" baseline="0" dirty="0" smtClean="0">
                <a:ln>
                  <a:noFill/>
                </a:ln>
                <a:solidFill>
                  <a:schemeClr val="tx1"/>
                </a:solidFill>
                <a:effectLst/>
                <a:latin typeface="Book Antiqua" panose="02040602050305030304" pitchFamily="18" charset="0"/>
                <a:ea typeface="Constantia" pitchFamily="18" charset="0"/>
                <a:cs typeface="Times New Roman" pitchFamily="18" charset="0"/>
              </a:rPr>
              <a:t>data_set_overview(</a:t>
            </a:r>
            <a:r>
              <a:rPr lang="fr-FR" dirty="0" smtClean="0">
                <a:latin typeface="Book Antiqua" panose="02040602050305030304" pitchFamily="18" charset="0"/>
                <a:ea typeface="Constantia" pitchFamily="18" charset="0"/>
                <a:cs typeface="Times New Roman" pitchFamily="18" charset="0"/>
              </a:rPr>
              <a:t>d</a:t>
            </a:r>
            <a:r>
              <a:rPr kumimoji="0" lang="fr-FR" b="0" i="0" u="none" strike="noStrike" cap="none" normalizeH="0" baseline="0" dirty="0" smtClean="0">
                <a:ln>
                  <a:noFill/>
                </a:ln>
                <a:solidFill>
                  <a:schemeClr val="tx1"/>
                </a:solidFill>
                <a:effectLst/>
                <a:latin typeface="Book Antiqua" panose="02040602050305030304" pitchFamily="18" charset="0"/>
                <a:ea typeface="Constantia" pitchFamily="18" charset="0"/>
                <a:cs typeface="Times New Roman" pitchFamily="18" charset="0"/>
              </a:rPr>
              <a:t>ata_set)</a:t>
            </a:r>
          </a:p>
          <a:p>
            <a:pPr lvl="0" eaLnBrk="0" fontAlgn="base" hangingPunct="0">
              <a:spcBef>
                <a:spcPct val="0"/>
              </a:spcBef>
              <a:spcAft>
                <a:spcPct val="0"/>
              </a:spcAft>
            </a:pPr>
            <a:endParaRPr lang="fr-FR" dirty="0" smtClean="0">
              <a:latin typeface="Book Antiqua" panose="02040602050305030304" pitchFamily="18" charset="0"/>
              <a:cs typeface="Times New Roman" pitchFamily="18" charset="0"/>
            </a:endParaRPr>
          </a:p>
          <a:p>
            <a:pPr lvl="0" eaLnBrk="0" fontAlgn="base" hangingPunct="0">
              <a:spcBef>
                <a:spcPct val="0"/>
              </a:spcBef>
              <a:spcAft>
                <a:spcPct val="0"/>
              </a:spcAft>
            </a:pPr>
            <a:r>
              <a:rPr lang="en-US" dirty="0" smtClean="0"/>
              <a:t>Data : ['main_data'] </a:t>
            </a:r>
          </a:p>
          <a:p>
            <a:pPr lvl="0" eaLnBrk="0" fontAlgn="base" hangingPunct="0">
              <a:spcBef>
                <a:spcPct val="0"/>
              </a:spcBef>
              <a:spcAft>
                <a:spcPct val="0"/>
              </a:spcAft>
            </a:pPr>
            <a:r>
              <a:rPr lang="en-US" dirty="0" smtClean="0"/>
              <a:t>Number of variables : 163 </a:t>
            </a:r>
          </a:p>
          <a:p>
            <a:pPr lvl="0" eaLnBrk="0" fontAlgn="base" hangingPunct="0">
              <a:spcBef>
                <a:spcPct val="0"/>
              </a:spcBef>
              <a:spcAft>
                <a:spcPct val="0"/>
              </a:spcAft>
            </a:pPr>
            <a:r>
              <a:rPr lang="en-US" dirty="0" smtClean="0"/>
              <a:t>Number of observations : 356027 </a:t>
            </a:r>
          </a:p>
          <a:p>
            <a:pPr lvl="0" eaLnBrk="0" fontAlgn="base" hangingPunct="0">
              <a:spcBef>
                <a:spcPct val="0"/>
              </a:spcBef>
              <a:spcAft>
                <a:spcPct val="0"/>
              </a:spcAft>
            </a:pPr>
            <a:r>
              <a:rPr lang="en-US" dirty="0" smtClean="0"/>
              <a:t>Missing cells : 44183489</a:t>
            </a:r>
          </a:p>
          <a:p>
            <a:pPr lvl="0" eaLnBrk="0" fontAlgn="base" hangingPunct="0">
              <a:spcBef>
                <a:spcPct val="0"/>
              </a:spcBef>
              <a:spcAft>
                <a:spcPct val="0"/>
              </a:spcAft>
            </a:pPr>
            <a:r>
              <a:rPr lang="en-US" dirty="0" smtClean="0"/>
              <a:t> Missing cells in % : 76.14%</a:t>
            </a:r>
          </a:p>
          <a:p>
            <a:pPr lvl="0" eaLnBrk="0" fontAlgn="base" hangingPunct="0">
              <a:spcBef>
                <a:spcPct val="0"/>
              </a:spcBef>
              <a:spcAft>
                <a:spcPct val="0"/>
              </a:spcAft>
            </a:pPr>
            <a:r>
              <a:rPr lang="en-US" dirty="0" smtClean="0"/>
              <a:t> Duplicate rows : 0</a:t>
            </a:r>
          </a:p>
          <a:p>
            <a:pPr lvl="0" eaLnBrk="0" fontAlgn="base" hangingPunct="0">
              <a:spcBef>
                <a:spcPct val="0"/>
              </a:spcBef>
              <a:spcAft>
                <a:spcPct val="0"/>
              </a:spcAft>
            </a:pPr>
            <a:r>
              <a:rPr lang="en-US" dirty="0" smtClean="0"/>
              <a:t> Duplicate rows in % : 0.00%</a:t>
            </a:r>
            <a:endParaRPr kumimoji="0" lang="fr-FR" b="0" i="0" u="none" strike="noStrike" cap="none" normalizeH="0" baseline="0" dirty="0">
              <a:ln>
                <a:noFill/>
              </a:ln>
              <a:solidFill>
                <a:schemeClr val="tx1"/>
              </a:solidFill>
              <a:effectLst/>
              <a:latin typeface="Book Antiqua" panose="02040602050305030304" pitchFamily="18" charset="0"/>
              <a:cs typeface="Arial" pitchFamily="34" charset="0"/>
            </a:endParaRPr>
          </a:p>
          <a:p>
            <a:pPr lvl="0" eaLnBrk="0" fontAlgn="base" hangingPunct="0">
              <a:spcBef>
                <a:spcPct val="0"/>
              </a:spcBef>
              <a:spcAft>
                <a:spcPct val="0"/>
              </a:spcAft>
            </a:pPr>
            <a:endParaRPr kumimoji="0" lang="fr-FR" b="0" i="0" u="none" strike="noStrike" cap="none" normalizeH="0" baseline="0" dirty="0">
              <a:ln>
                <a:noFill/>
              </a:ln>
              <a:solidFill>
                <a:schemeClr val="tx1"/>
              </a:solidFill>
              <a:effectLst/>
              <a:latin typeface="Book Antiqua" panose="02040602050305030304" pitchFamily="18" charset="0"/>
              <a:cs typeface="Arial" pitchFamily="34" charset="0"/>
            </a:endParaRPr>
          </a:p>
        </p:txBody>
      </p:sp>
      <p:grpSp>
        <p:nvGrpSpPr>
          <p:cNvPr id="7" name="Groupe 6">
            <a:extLst>
              <a:ext uri="{FF2B5EF4-FFF2-40B4-BE49-F238E27FC236}">
                <a16:creationId xmlns:a16="http://schemas.microsoft.com/office/drawing/2014/main" xmlns="" id="{9CDD4F91-E241-7C4E-9C4B-5558317FF461}"/>
              </a:ext>
            </a:extLst>
          </p:cNvPr>
          <p:cNvGrpSpPr/>
          <p:nvPr/>
        </p:nvGrpSpPr>
        <p:grpSpPr>
          <a:xfrm>
            <a:off x="251520" y="332656"/>
            <a:ext cx="8280920" cy="466830"/>
            <a:chOff x="0" y="625485"/>
            <a:chExt cx="8280920" cy="466830"/>
          </a:xfrm>
        </p:grpSpPr>
        <p:sp>
          <p:nvSpPr>
            <p:cNvPr id="8" name="Rectangle : coins arrondis 7">
              <a:extLst>
                <a:ext uri="{FF2B5EF4-FFF2-40B4-BE49-F238E27FC236}">
                  <a16:creationId xmlns:a16="http://schemas.microsoft.com/office/drawing/2014/main" xmlns="" id="{4487CB4B-0650-9143-8B95-E818495CA834}"/>
                </a:ext>
              </a:extLst>
            </p:cNvPr>
            <p:cNvSpPr/>
            <p:nvPr/>
          </p:nvSpPr>
          <p:spPr>
            <a:xfrm>
              <a:off x="0" y="625485"/>
              <a:ext cx="8280920" cy="466830"/>
            </a:xfrm>
            <a:prstGeom prst="roundRect">
              <a:avLst/>
            </a:prstGeom>
            <a:gradFill rotWithShape="0">
              <a:gsLst>
                <a:gs pos="0">
                  <a:schemeClr val="accent1"/>
                </a:gs>
                <a:gs pos="100000">
                  <a:schemeClr val="bg2">
                    <a:shade val="80000"/>
                  </a:schemeClr>
                </a:gs>
              </a:gsLst>
              <a:path path="circle">
                <a:fillToRect l="50000" t="50000" r="50000" b="50000"/>
              </a:path>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Rectangle : coins arrondis 4">
              <a:extLst>
                <a:ext uri="{FF2B5EF4-FFF2-40B4-BE49-F238E27FC236}">
                  <a16:creationId xmlns:a16="http://schemas.microsoft.com/office/drawing/2014/main" xmlns="" id="{D6C1083D-D8BD-B244-AA7E-720389A70BA0}"/>
                </a:ext>
              </a:extLst>
            </p:cNvPr>
            <p:cNvSpPr txBox="1"/>
            <p:nvPr/>
          </p:nvSpPr>
          <p:spPr>
            <a:xfrm>
              <a:off x="22789" y="648274"/>
              <a:ext cx="8235342" cy="4212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2000" b="1" kern="1200" dirty="0"/>
                <a:t>CHAPITRE 3 : ETUDE </a:t>
              </a:r>
              <a:r>
                <a:rPr lang="en-US" sz="2000" b="1" dirty="0" smtClean="0"/>
                <a:t> DE NETTOYAGE </a:t>
              </a:r>
              <a:r>
                <a:rPr lang="en-US" sz="2000" b="1" kern="1200" dirty="0" smtClean="0"/>
                <a:t>PRELIMINAIRE</a:t>
              </a:r>
              <a:endParaRPr lang="en-US" sz="2000" b="1" kern="1200" dirty="0"/>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e la date 9"/>
          <p:cNvSpPr>
            <a:spLocks noGrp="1"/>
          </p:cNvSpPr>
          <p:nvPr>
            <p:ph type="dt" sz="half" idx="10"/>
          </p:nvPr>
        </p:nvSpPr>
        <p:spPr/>
        <p:txBody>
          <a:bodyPr/>
          <a:lstStyle/>
          <a:p>
            <a:fld id="{97EA0BB3-7043-48A0-872C-D4DBAFA737F0}" type="datetime1">
              <a:rPr lang="fr-FR" smtClean="0"/>
              <a:t>20/08/2021</a:t>
            </a:fld>
            <a:endParaRPr lang="fr-FR" dirty="0"/>
          </a:p>
        </p:txBody>
      </p:sp>
      <p:sp>
        <p:nvSpPr>
          <p:cNvPr id="3" name="Espace réservé du numéro de diapositive 2"/>
          <p:cNvSpPr>
            <a:spLocks noGrp="1"/>
          </p:cNvSpPr>
          <p:nvPr>
            <p:ph type="sldNum" sz="quarter" idx="12"/>
          </p:nvPr>
        </p:nvSpPr>
        <p:spPr/>
        <p:txBody>
          <a:bodyPr/>
          <a:lstStyle/>
          <a:p>
            <a:fld id="{FA4FA814-4661-486C-A464-4660D8492F37}" type="slidenum">
              <a:rPr lang="fr-FR" smtClean="0"/>
              <a:pPr/>
              <a:t>9</a:t>
            </a:fld>
            <a:endParaRPr lang="fr-FR" dirty="0"/>
          </a:p>
        </p:txBody>
      </p:sp>
      <p:sp>
        <p:nvSpPr>
          <p:cNvPr id="9" name="Rectangle 8"/>
          <p:cNvSpPr/>
          <p:nvPr/>
        </p:nvSpPr>
        <p:spPr>
          <a:xfrm>
            <a:off x="539552" y="1052736"/>
            <a:ext cx="8064896" cy="369332"/>
          </a:xfrm>
          <a:prstGeom prst="rect">
            <a:avLst/>
          </a:prstGeom>
        </p:spPr>
        <p:txBody>
          <a:bodyPr wrap="square">
            <a:spAutoFit/>
          </a:bodyPr>
          <a:lstStyle/>
          <a:p>
            <a:pPr lvl="0" fontAlgn="base">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fr-FR" b="0" i="0" u="none" strike="noStrike" cap="none" normalizeH="0" baseline="0" dirty="0" smtClean="0">
                <a:ln>
                  <a:noFill/>
                </a:ln>
                <a:effectLst/>
                <a:latin typeface="Book Antiqua" panose="02040602050305030304" pitchFamily="18" charset="0"/>
                <a:cs typeface="Arial" pitchFamily="34" charset="0"/>
              </a:rPr>
              <a:t> </a:t>
            </a:r>
            <a:endParaRPr kumimoji="0" lang="fr-FR" b="0" i="0" u="none" strike="noStrike" cap="none" normalizeH="0" baseline="0" dirty="0">
              <a:ln>
                <a:noFill/>
              </a:ln>
              <a:effectLst/>
              <a:latin typeface="Book Antiqua" panose="02040602050305030304" pitchFamily="18" charset="0"/>
              <a:cs typeface="Arial" pitchFamily="34" charset="0"/>
            </a:endParaRPr>
          </a:p>
        </p:txBody>
      </p:sp>
      <p:sp>
        <p:nvSpPr>
          <p:cNvPr id="24578" name="AutoShape 2" descr="data:image/png;base64,iVBORw0KGgoAAAANSUhEUgAAAx0AAAMVCAYAAAASypn+AAAABHNCSVQICAgIfAhkiAAAAAlwSFlzAAALEgAACxIB0t1+/AAAADh0RVh0U29mdHdhcmUAbWF0cGxvdGxpYiB2ZXJzaW9uMy4xLjMsIGh0dHA6Ly9tYXRwbG90bGliLm9yZy+AADFEAAAgAElEQVR4nOzdeXxU1f3/8fedyUwmyYQh7EvYXBAVaXHBryIisosbkQqiRapWKu6KCvZn644L4lK1aq0oILaiiBbErwKKu9b6ra1KXYoSdlmHLJPMdn5/3MyQkIUJJJmZ5PV8PFpy7r1z7+ckJpl3zj33WMYYIwAAAABoJI5kFwAAAACgeSN0AAAAAGhUhA4AAAAAjYrQAQAAAKBREToAAAAANCpCBwAAAIBGRegA0CKVlJToqquu0s9+9jOdeeaZ+uyzz6ods2DBAo0YMUKRSOSArnXqqafql7/85QGdIxWuUV/FxcXq37+/Bg8erN27dye7HNRh+/btKi0tTXYZAJoxQgeAFunJJ5/Uhx9+qGuuuUZdunTR1KlTq7wxDgaDevLJJzV16lQ5nc4kVpq+Fi9erEAgoLvvvlutWrVKdjmoxapVqzRq1Cjt2LEj2aUAaMYIHQBapNdff13nnXeefvWrX2nWrFkqLS3VqlWr4vv/+te/yuPx6Iwzzkhilent448/1iWXXKKBAwcmuxTU4V//+hcjUQAaXUayCwCAZNiyZYvy8/MlSV6vV61bt9bmzZslSeXl5Xrqqad0ww03MMpxAB599NFklwAASBGMdABokfLy8lRUVCRJikajKi4uVl5eniTphRdekNfr1emnn17v877++us666yz1K9fP51++un6+OOPazzu//7v//SrX/1K/fv3V//+/XXRRRfpX//6V4Ne47PPPtPkyZPj15g0aZL+/ve/Vznm1FNP1e9+9zu9+uqrGjNmjI466iiNGDFCzz///H4dV5++JXKc3+/X9OnTdcopp6hv374aNmyYHnjgAZWXl9f5OfrlL3+pKVOmaPny5TrzzDN11FFHacyYMVq1apWKi4v1u9/9TgMGDNAJJ5yg3/3udyorK4u/1hijF154QePGjVP//v111FFHadSoUXrqqadkjNmvz8myZct09tlnx79mb7/9ti6++OIq83Bqm5ez9/aGrG/69OnxcDh06NAq1/n+++91+eWX69hjj9XPfvYzTZgwQe+9916V2oLBoO666y4NHTpUffv21eDBg3XbbbfJ7/fX+fUB0PI4b7311luTXQQANLUvv/xS7733no4//ni9+uqrev/993XjjTfK4/Hommuu0XXXXafDDjusXudctGiRbrjhBnXr1k2TJ09Wbm6u7rvvPpWUlKhTp04qKCiQJH3wwQe66KKL1KpVK02aNElHH320Pv30Uz377LMaMGCAunTpcsDXWLFihX7961/L6XRq0qRJOu644/TJJ59o3rx56tOnjw466CBJ0nPPPae1a9dqxYoVKigo0MiRI/XNN9/o5ZdfVr9+/dSzZ896HZdo3xI97rLLLtPf//53TZw4UWPGjJHT6dT8+fO1fft2nXrqqbV+nl555RV9++23evPNN1VQUKAhQ4bo/fff15IlS/Txxx8rEAjo/PPPl9Pp1CuvvCKXy6UBAwZIkh566CHNmjVLAwcO1Lnnnqtjjz1W33//vf72t78pPz9fhx9+eL0+J4sXL9a0adPUuXNnXXTRRcrOztYDDzygQCAgn88X/5o999xzatWqVbwds/f2hqyvbdu28vv9WrNmjWbMmKGRI0eqe/fu+uabb3TeeeeprKxMkyZN0sCBA/Wf//xHzzzzjA466CAdeuihkqTf//73Wrx4sX7xi1/ozDPPVF5env7yl7/oyy+/1FlnnVXXtwuAlsYAQAtUWFhohg0bZnr37m369Olj5syZY4wx5umnnzannXaaiUQi9TpfOBw2J5xwgjnnnHNMMBiMb3/55ZdN7969zQUXXGCMMSYSiZihQ4eaCRMmmHA4HD+upKTEDB8+3Jx11lkHfI1QKGROPvlkM3jwYFNUVBQ/zu/3m0GDBplBgwbFXz9kyBBz2GGHmdWrV8eP++mnn8xhhx1mrrvuuvi2RI5LtG+JHrdt2zbTu3dv8/TTT1f5PEyfPt1ceOGFtX6ejDHmggsuML179zYrV66Mb5s/f77p3bu3Offcc+PbotGoOfnkk8348eONMcYEg0Fz9NFHm2uvvbbK+YqKikzfvn3NlClT6vU5iX3NRo0aZcrLy+PHzZ07t8rXLHa+yu2atjd0fcYY88gjj5jevXubdevWVfn8DRs2zJSUlMS3hUIhM3HiRHPiiSfG+9KvXz9z2223VanlwQcfNAUFBaa4uLhaXwC0XNxeBaBF6tatm5YuXaqXX35Z7777riZPnqzS0lI9/fTTuvzyy+VwOLR48WKNGjVKQ4YM0R/+8AdFo9Faz/fVV19p+/btKigokMvlim8/66yz5PP54u2vv/5a69at07Bhw+T3+7Vjxw7t2LFDZWVlGjJkiFavXh2fW3Ig19i8ebPOP/98eb3e+PZWrVrpggsu0JYtW/Tll1/Gt/fq1Ut9+vSJt9u3b6927dpp27ZtVa6/r+MS7Vuix+Xm5io7O1sLFizQ//7v/8Yf6Tpz5kw9++yztX4tYjIzMzVo0KAq9Uv2bUQxlmWpa9eu2rp1qyTJ5XLpww8/1O23317lXDt37pTX6632WNl9fU7+/e9/a/v27Ro/frzcbnf8uPHjx1f5miWqoeuryc6dO/Xpp59q8ODBKisri399du/ereHDh2vbtm3697//LUnq1KmTXn/9dS1atCg+Gf2aa67Ryy+/rJycnHr3D0DzxURyAC2W2+1W37594+358+erbdu2Gj16tL777jtNnz5dt9xyi7p3767rr79eHTt21LnnnlvjuTZs2CBJ6t69e5XtTqdTPXr0iLcLCwslSffdd5/uu+++Gs+1adMmderUab+vsX79ekl73mRXFrutauPGjerfv78kqU2bNtWOc7vd1ULWvo5LtG+bNm1K6LhOnTrp9ttv1y233KKrrrpKbrdbAwYM0IgRI3T22WcrMzOzxtfGtG7dWhkZe37NxR4K0LZt2yrHOZ3OKnMhXC6X3nnnHa1YsUI//PCD1q5dG5+jUPk4ad+fk40bN0qyQ+7ex+y9LVENWV9N1q1bJ0maN2+e5s2bV+Mxsa/hrbfeqmuuuUYzZszQLbfcop///OcaPny4zjnnHOXm5u5X/wA0T4QOAJC9WOAzzzyjW2+9VZZl6Y033lD37t11/vnnS5JGjRqlpUuX1ho6LMuSpBonOFd+gxf7+Oqrr9bPf/7zGs8VCwb7e42933hWFttXeaTE4Uhs0HtfxyXat1h4SuRzcMYZZ2jQoEFavny5Vq1apQ8//FDvv/++FixYoIULF1YZPdhb5cBRWezzWBNjjG644QYtWbJExxxzjPr376/x48fruOOO04UXXljt+EQ/dzXZV2iKqbw4ZVPUF7ve+eefr2HDhtV4zCGHHCJJOuGEE/T222/H//fBBx/ER6IWLVpUY+gB0DIROgBA9l9127dvr5EjR0qStm3bVuUNU+vWras9+amy2F+tf/zxxyrbjTHasGFDfOJt165dJUnZ2dk68cQTqxz7r3/9S36/Xx6Pp0GusWbNmmrn+OGHHySpxpGUA5Vo3xI9rqSkRKtXr9ahhx6qcePGady4cQoGg7r//vs1d+5cvf/++3VOJt8fn332mZYsWaKpU6fq6quvjm8Ph8PatWtXvUcnYpPJY5/3ytatWxffL9kBIRgMVjkmHA5r586d8dGthq6vJrGvj9PprPb1+f7777V+/XplZWUpGAxq9erV6tSpk8aMGaMxY8YoGo1qzpw5uu+++7R06dIan8YFoGViTgeAFq+4uFhz5szRlVdeGf8rePv27bVp06b4yMD69evVsWPHWs9xxBFHqGvXrnrhhRcUCATi25cuXaqdO3fG23379lX79u01b948lZSUVKkhdptKbWuDJHqNI488Uu3bt9cLL7yg4uLiKtdYsGCB2rdvX+W2soaSaN8SPe67777T+eefr5deeil+jNvt1hFHHCFJjbKGyq5duyTt+Ut+zIsvvqhAIKBwOFyv8/Xp00fdu3fXX/7ylyrzLd544w399NNPVY5t166dfvjhhyqP7125cmWVka2Grk/aMxoS+2+9Q4cO6tu3r1555RVt2bIlflwoFNLNN9+sq666Kh5yxo8fryeffLLKuY466qgq5wUAiZEOANCzzz6rTp06afjw4fFtw4cP16OPPqrf/va36tatm9588039/ve/r/UclmXplltu0eWXX67x48frnHPO0ZYtW/T888+rdevW8eNcLpduueUWXXPNNSooKNC4ceOUmZmphQsXauPGjZo1a1adtwXV9xrnnHOOxo0bJ0l66aWX9NNPP+mRRx5plDeE9elbIsf97Gc/07HHHqsHH3xQmzZt0mGHHaZNmzZp/vz5Ouigg3TCCSc0eB/69+8vr9ermTNnauPGjWrVqpU++eQTvf7668rMzKwSkhLhcDh06623asqUKfGv2bZt2zRv3rwqt7hJ0umnn6477rhDl1xyic4880ytXbtWL774YnzkoTHqk/bM+3j66ad18skna+jQofp//+//6cILL9Q555yj8847T61bt9bSpUv1xRdf6Prrr4+vaXPGGWdowYIFCgQC6t+/v3bt2qX58+erXbt2Gj16dL1rAdB88WcIAC1aUVGRnnvuuSqjHJJ02GGH6a677tLHH3+suXPn6uKLL9Y555xT57mGDBmiJ598Uh6PR7Nnz9by5ct11113VZujMXLkSD3zzDPq2LGjHn/8cT388MPKycnRH//4x30uSFjfa3To0EGPPfaYnnzySeXn52vu3Lm13qffEBLtWyLHWZalxx57TBMmTNDbb7+t22+/XS+++KJGjBihuXPn1jmfY3+1a9dOTz31lLp166bHH39cs2fP1saNGzV79mxNnDhR33//fZ1PfqrJwIED9ec//zm+Psdbb72lmTNnqkOHDlWOmzhxoq688kqtX79ed9xxhz799FM9+uij8dvmGqu+MWPG6MQTT9SiRYs0a9YsSXa4eeGFF9S3b1/NmTNH999/vwKBgO655x5deuml8dfecccdmjp1qj7//HPdeeed+vOf/6yjjz5aCxYsYD4HgCosU9eMQwAA0ChOPfVUde3atdYnRAFAc8JIBwAAAIBGRegAAAAA0KgIHQAAAAAaFXM6AAAAADQqRjoAAAAANKoWv06HMUbJHOuJPaEzVsPe7USOSfd2KtRAH+kjfaSPzbmdCjXQR/pIH5uuj8lgWVLlR8/vjdBhpO3bi/d9YCPx+bIkSX5/oMZ2IsekezsVaqCP9JE+0sfm3E6FGugjfaSPTdfHZGjb1qs6Mge3VwEAAABoXIQOAAAAAI2K0AEAAACgURE6AAAAADQqQgcAAACARkXoAAAAANCoCB0AAAAAGhWhAwAAAECjInQAAAAAaFQpEzpWr16tI488Ups3b67zuJKSEt12220aOHCg+vfvr1//+tf68ccfm6ZIAAAAAPWWEqFjzZo1mjJlisLh8D6Pvfbaa/XGG29o2rRpuvfee7VlyxZNmjRJRUVFTVApAAAAgPpKaugIh8N6/vnnNW7cOJWXl+/z+M8++0yrVq3Svffeq7Fjx2rEiBF69tlnVVRUpBdeeKEJKgYAAABQX0kNHf/4xz80a9YsXXTRRZo2bdo+j//ggw+Uk5OjgQMHxre1adNGxx13nN59993GLBUAAADAfspI5sUPPvhgLV++XG3bttWiRYv2efyaNWvUo0cPOZ3OKtu7d++uZcuWNVaZAAAgRRgT+9dUace2mUrbohUfRBNsRyo+iNTUNpXaUXt/uI62kRSuOFG4Yn8owXaooh3cqy0jBcMV2yIVx+zVLq9oB+vRNpLKK9plYSOZSu2QfXzltpFUXnFHfKBif1lF272PtitotwO1tCUpY69t8Xaoaru0ou0sT7xtJDkq2iUV+6u3o1XaVlnN7eJgzW3V0i6KtSUpUHWbCVR9zf60W3kspTLLmMrfrsmzaNEizZgxQ6tWrVKnTp1qPObiiy9WMBjUvHnzqmx/8MEH9eyzz+qLL76o93WNMQrFvlOTICPDDlDhcKTGdiLHpHs7FWqgj/SRPtLHZLRDobD9htfhVDhqVB6M2G9ALYciRgpXvBu1HA5JRuGKd7MOp0ORqFRSHlEgJJVFpPKQUdQY+w23ZUnGflMdfxNuqWJb/NOgqLH32UdZFdv2vJmv/AbeVPyfqbRvbyb+f3uuV5eUeAMCNBNtsh0afmiGLCs54cPlctZ57aSOdNRXXfnI4UiJOfEAgBbGGKNAyKgkGFVRIKJAyCgQjigYMQqFjSJRKWJCCkftv3yHo0ZhI0Ui9l+4G+eN9/6ctYErIVEATcqToaQFjkSkVejwer1av359te0lJSXyer37dU5jJL8/cKCl7TefL0vSnhr2bidyTLq3U6EG+kgf6SN9rNz25noUjko7d5UpbKSs7EwFQkY7ioIKhC1FLKcCIaPi8qjKwpJRw/+it89oZFmSJcsevDB222FZcliSy2HkcUreLKc8GZZCwbAkI4/HJUtSeXkofq6sLHtbWVlIliVlZbllSQoEgrIsKTvLLcuSAqVByZJysu39pYGgLFW0Lam01L6fw5uTKUkqKbEfBJNT0S4trdree3+14/exv7a212u3i4vL45/9HO8+XlPRLi6xX1PXORNp59a2v47zWfU4f+z4ouI9D9up8ZqWVFxU0c6t+ppaa9xHn+Kvz63YX+n8ldux/UU1tC2rhvNXO95T0S7b08dK26wajqmrbUnKbVXR3l2xv1Xdr29V0d69V7vy8ZYl7a44X6uK8+3drnw9q4bz7a7Ux1a5Hmmvc1o1nLM+bbczue9p27b1qq7Mk1aho1evXvroo48qfuju6dXatWvVq1evJFYGAEhHkahUEpb8uyLyB4y2FVkqCkql4djN17FR9NBe7dhN9lV/wzotI0+G5PU4lOm0FA1H5HRIOVkZclpSKBhShiV5c9zKcEjlZUE5LcmXm6kMp1RaXC6nQ2rT2iOHZVUKRfYbjNrbrop2qKKdUaVd0zafz1nRVtW2c6+2Y6927Hyt7B1+U0s7t6IdbaS2125nVrpDOrbNH6m77a6tnWO3XeH6tTNqa2dXtENV2856th17vozVtsXbFf/J+rLstnWAbcXanop2ec3tVhVtk2A7N9NuR8tibatKu6Zt3op2JMF2jttuh117tTNqbmdXtEP7aAcr2lmuxNrlFd9Lnr3aNW3zZNhtd0U7cz/bqSytQsdJJ52kJ554Qh9++GH8CVY7duzQZ599pilTpiS5OgBAqgpHjXaV25M2i4KWAluDKio3CoRiISI2i7X2X9xOh+Rx2iMLrbKdynZZUjikrAypXetMZbsslRaXybIkn88tSfL77fPu8w1/dtU3Yo4UvkUCAPZHSoeOHTt2qLCwUIcccoi8Xq+OO+44DRgwQNddd52mTZum1q1b6w9/+INyc3N13nnnJbtcAEATiRqj0pD9dJsdkYhKgka7ii0FwlJwY1BlIaOosSomPZdXTC+oPPev6oSDDIfk81jKckSV6zbqlJepzAwpUGKPPOT5PMpw7LmVodrIQsVfhwNkBQCoUUqHjnfeeUczZszQ3Llzdfzxx0uSHn30Ud1zzz267777FI1Gdcwxx+ihhx6Sz+dLcrUAgP0RihjtLjPaUWo/9nNzeVjlEamo1FIoIkW3BhWMSMGQpYiRoqa84hGitY1SmL3ae2Q6jXLdUjtvhnI9lhyhoLJdUoc2HlmVb2fKrXrLictJmgCAA5EyoaOgoEAFBQX73Obz+TRz5kzNnDmzKcsDADSC7QFpRWGwYs2AWIiI3aS/7xAh2U9syXFbcllRZWVIeV6XslxSWcUEaK83Uw5LUrBcmfH5CrHbnSrOzO1MANCoUiZ0AABalk3F0hdbrXikcFhGLoeU5XLInSE5TFQuh5SbnSG3UwqVh+S0pFyvW26npUh5uTxOqU3e3k+iqpgvUZEj4hOQ/QIAJAmhAwDQ5L75Kax/brXDQKtMS4MOcikS2HsSdixE1DIJO7r3WQEAqYrQAQBoNOGotCsQVSAk7SyWghEpsCuktTvtxJCXaXTKoW5lZljyl+3jZACAtEXoAAA0mNKQ9M26kPwBo6IyS8GopdrWuOiYbfSz9iYtni8PADgwhA4AwAELR42+22lpjV+KmuoL51mS3E4jt1PKdjvUKdehzpmhOlevBQA0H4QOAMAB2eCP6PMNYZUE7QSR5ZIObuuUIxJSdobUsY1HnozKa1zE5myEaj0nAKB5IXQAAPbbhiLpX9vsdTIsGfXySf27Z8rltOKhIsvFcAYAtHSEDgDAfimPSKt32IGiXY6lw1tH5XWzkB4AoDrHvg8BAKC61dsthaKW3E7ppJ4ued3JrggAkKoIHQCAetvgj2hTiT2i8fMuGfJwCxUAoA6EDgBAvYQiRp+tt+dxtPUY9WrDrxIAQN34TQEAqJd/bQorEJIcltGR7YwsnnsLANgHJpIDABJSEpLWFVn6wW+vw3Foa6McV5KLAgCkBUIHAKBGoagUCEnbt0f0w46ItpbsGRzPy7LU05fE4gAAaYXQAQAtVDAi/eensDbujioUsmQkGUnW5qBKg0bBSCxkhOOv8TiNDm6XocPaOxUoiSSjbABAGiJ0AEALYozRroDRV1stbSyRoiYWHCrPyzBVXpPhkDq3cqhjZljtsqTWre1fHYGmKRkA0AwQOgCgmYga6YuNYW3YHVUkYskYydpQLmOkUMRSxEhRE6w42g4ZGQ6pR55DjkhYsfng2VkuexXxYFBZLql9nkeWZcnvD9d8YQAA9oHQAQDNQHlE+r+fLO0sq2nkono7x2XUo5XR4V08cjmrBgqfz/7V4PdXvJKnUwEADhChAwDS3PbSqD7cYKksYoeDQ9s55TYhWZKyst1yWFJ5WVBOS2rlzZQ7Q7LKy2VZkstJoAAAND5CBwCkKGOkwp0RbSsxKg/a4cBdFJIklZdX3B7lD+nHnVFFjSWnZfQ/PVzq1topv98+zudzStozauHLtSeH+4MCAKDJEDoAIAUZI32709Ka+G1PsRGJaI3t7Ayjozsa5bd2NmGVAAAkhtABACnGGKPVOyyt3W0HizbZljIUlSXJ5bJDRSgUibdzMi3le0JykTcAACmK0AEAKcQYo3+sD8cDR888hwZ0z1DR7jJJks9nLwEem/i9px1KQrUAACSG0AEASRI10jdbw/IHjIIVczZCW0PaUmyvk5HvNTq+ewZPjwIApD1CBwAkgTHSV9ssrS/e+xG3duDo0cro8DaGwAEAaBYIHQCQBP/dJa0vtgNFx1xLzqg9Idzldqp9jkPtMoIibwAAmgtCBwA0sTXbI/pul/3o2p55Dh3fPUO7q83ZSFp5AAA0OEeyCwCAlmTT7qj+vs6eBN7WY3RcN+ZsAACaP0Y6AKCJ7C6XPtkckpGU6zbq39HI6SBwAACaP0Y6AKAJBMLSZ1sshaNSlks6tqORi5/AAIAWgl95ANDIgmGjzzZbKo9YcjmkwQe55GGcGQDQghA6AKARRaJG7/0QUnHIkiWjk3q51DqLH70AgJaFv7UBQAMxRtq4O6JgWCottbft2BHW1hJ77Y1+7Y065hI4AAAtD6EDABrI+mLpy23hilYsXNjrbxyWF1UXb1LKAgAg6QgdANBAtpTYT6LKcEgZlj264XRaOqiNU1090WSWBgBAUhE6AKABRI20w17fT8fkZ6iNMyhJ8vk8kiS/P5Ss0gAASDpuLgaABuAvlyLGHuno6OVHKwAAlfGbEQAawLaAHThaeSxlu1nwDwCAyggdANAAtgfsfzsxygEAQDX8dgSAAxSKGO0qtz/umMsoBwAAeyN0AMAB+qk4KiN78b8OjHQAAFANvx0B4ABtKbIfj9s6U3I5GekAAGBvhA4AOECbi+01ONpmmSRXAgBAaiJ0AMABCISMdpfZYaNdVpKLAQAgRRE6AOAAbC6yRzmclpEvM8nFAACQoggdAHAAthTFbq2SHEznAACgRoQOANhPxuwZ6WjrYT4HAAC1yUh2AQCQTsrDRlEjlYWl0pD9r8R8DgAA6kLoAIB9KA5Km0qkLSWWikLBiq17BoqzXFKOKzm1AQCQDggdAFqsLUVRrdkRUXm5JSMpY3tIUUmhkCVjJOfWoAIhqai87jtRe+Y5ZVnRJqkZAIB0ROgA0CIFI9IHhSEFI5IUmwEeCw6x9p55Gh6nUacc6eAObmVmSMXF5ZIkXyuPctyW/P5QE1UOAED6IXQAaJG+32UpGJFcDqlzjpFlSZmZGbIkBYNhOSR5PBlyOqQcKySfW7Isyee1Rz2MnTmU4+aRVQAA7AuhA0CLUxyUCnfbHx/ZyanOmfYohc9n/0iMjVrs3QYAAPuHR+YCaHH+s8OSkSWvWzq0nTPZ5QAA0OwROgC0KJt2R7U1YN8S9fMuGXKyoh8AAI2O0AGgxYgao//bYC+s0cZj1NXHj0AAAJoCv3EBtBj/3RbV7nIjyejwNkaWxSgHAABNIemhY8mSJRozZoz69eun0aNHa/HixXUev2PHDs2YMUMnnXSSBgwYoClTpujHH39smmIBpK1IVPpyiz3Kke+VWmUmuSAAAFqQpIaOZcuWadq0aRo4cKAee+wxDRgwQDfddJPeeOONGo83xujyyy/Xu+++q2nTpum+++7T1q1bNWnSJPn9/iauHkA62VAslYclhyUdmmf2/QIAANBgkvrI3NmzZ2v06NG6+eabJUmDBg2S3+/Xww8/rFGjRlU7/scff9Tnn3+ue++9V2effbYk6eCDD9awYcO0cuVKjR07tknrB5AejJF+3G3fStUjzyFPBquHAwDQlJI20rFu3ToVFhZqxIgRVbaPHDlSa9as0bp166q9przcXo0rJycnvs3n80mSdu3a1YjVAkhnP5VKJSE7dPRpzyNyAQBoapYxJin3GaxatUqXXnqpXn31VfXp0ye+/euvv9bYsWP1pz/9SSeffHK1102aNEm7d+/WAw88oDfKVpkAACAASURBVLy8PN1zzz1666239Nprr6lbt271rsMYo1AockB9ORAZGfYboHA4UmM7kWPSvZ0KNdDH5t3HN1YHtK3EqIvPoVMP9TTLPraEryN9pM/0Mfk10Mf06GMyuFzOOh/QkrTbq4qKiiRJXq+3yvbYKEZxcXGNr7v11lt1ySWX6LTTTpMkud1uPfbYY/sVOAA0f1uLI9pWYv9t5chOriRXAwBAy5S00BEbYNk7EcW2OxzV7/z673//qwkTJqh79+66+eab5fF49OKLL+qqq67S008/rWOPPXY/6pD8/sB+9KBh+HxZkvbUsHc7kWPSvZ0KNdDH5tvHLzeF7I/dRm08RuFwpNn1sSHbqVADfaTP9JE+plJN6djHZGjb1qu6nkSftNCRm5srqfqIRklJSZX9lT377LOSpGeeeUaxuRwDBw7UxIkTdffdd2vRokWNWDGAdLO7LKoNfnvSeK/WrMsBAECyJG0iea9evSRJhYWFVbavXbu2yv7KNm7cqIMPPjgeOCR7pOSYY47R999/34jVAkgH63ZF9Pd1IX25zdKX2yx9XGivy5GVYdQpO8nFAQDQgiUtdPTo0UP5+fnV1uR488031bNnT3Xp0qXaa3r16qXvvvtOe6/J8cUXX6hr166NWi+A1BaMSB/+GNZ/t0e1rsjSuiJLO0rt2zV7+UydQ74AAKBxJXWdjssvv1wzZsyQz+fTKaecopUrV2rZsmV68MEHJdmrjxcWFuqQQw6R1+vV5MmT9dprr+niiy/WpZdeKo/Ho1dffVWffvpp/DUAWqatpZKR5LSkDtl22HC5nMpxW+qWzbocAAAkU1JDR0FBgYLBoJ555hktXLhQ3bp107333ht/MtU777yjGTNmaO7cuTr++OOVn5+vF154Qffff7+mT58uh8Oh3r17a86cOTrxxBOT2RUASbY1YA9ldMp1qF9b+7Yqn89+WpXfH0paXQAAIMmhQ5ImTJigCRMm1LivoKBABQUFVbYdfPDBeuKJJ5qiNABpImqkrRUP7OjcKml3jQIAgFrw2xlA2ttZJoWj9khHF0IHAAAph9/OANJe7Naq1lmWst3MGAcAINUQOgCkvZ9K7X8Z5QAAIDXxGxpAWisuNyoJcWsVAACpjN/QANLaxt3243BdDqM22dxaBQBAKiJ0AEhrG3dHJEntsyUHKwACAJCSCB0A0lY4YvRTsb0QYIcsk+RqAABAbQgdANLWluKookayZNQuK9nVAACA2hA6AKStDRXzOfI8ksuZ5GIAAECtkr4iOQAkwhjpH+vD2hmIKhK2524UhezQ0T6bW6sAAEhlhA4AaWF7mfTdtkhFq+qE8Q7cWgUAQEojdABIC1tK7KCRm2mpU5YdPjwel/KyLeWYYDJLAwAA+0DoAJDyjJG2VKw6flAbh7p47NDh89k/wvz+ZFUGAAASwURyACnPXy6VR+yRjvzW/NgCACDd8NsbQMrbUmoHjlYeS7mZ/NgCACDd8NsbQMqL3VqV7+NHFgAA6Yjf4ABSmr8sqpJQxa1VhA4AANISv8EBpLT1fnstDo/TKC/L2sfRAAAgFRE6AKS0DRWho2OOZFmEDgAA0hGhA0DKKg0a7Si1VxvvyKrjAACkLUIHgJQVu7XK5TDK8yS5GAAAsN8IHQBS1nq/vQhgh2zJwZ1VAACkLVYkB9AoioPSP74PKhiWIlE7MTg2BSVJkUiltqm0f2PV/YEwt1YBANAcEDoANIof/JZ+Ko6FhdgwxV7t0D72S3I7pXZZjVYmAABoAoQOAI1ie5n9bzefQznOsCQpK8slSSoLhCrablmSAmXBqu2A3c7OdqtdjiWVlzdp7QAAoGEROgA0uNKQFAjboxWHd3TKGbJDh89n/8jx+0MVbWdFW3W3yRwAAKQ1JpIDaHDbA/a/bqdY0A8AABA6ADS87WV20OjgdbCgHwAAIHQAaFjGmPhIR8dcfsQAAABCB4AG5i8zClY8Arejl1EOAABA6ADQwDYX2auIe5xGuZmEDgAAQOgA0MC2VKzN0TZLzOcAAACSCB0AGlDUGG0ttkc62maxijgAALAROgA0mO0lRmE7c6itJ7m1AACA1EHoANBgtlSMcuS4jDwsPQoAACoQOgA0mC0Vk8jbZSW5EAAAkFIIHQAaRDgqbS+tmETuYT4HAADYg9ABoEHsLJOiRrIktWE+BwAAqITQAaBBbAvYj8fNy7bkcia5GAAAkFIIHQAOWDgqrS+2P+7q48cKAACoincHAA7YxmIpHLXksKSD2zLMAQAAqiJ0ADggxkhrd9u3VvXIc8iTwSrkAACgKkIHgAOyvUwqDtlBo3c7RjkAAEB1hA4AByQ2ypHnMcrL5kcKAACojncIAPZbUbnRT6X2xz1bsTYHAACoGaEDwH77bltEkiWP06hDdrKrAQAAqYrQAWC/hCJGP2yPSJJ6tDJyMH8cAADUgtABYL98ty2iUFRyWEb5ucmuBgAApLKMZBcAIL0YI63xS9/utEc5unolNw+tAgAAdSB0AEhY1Bh9td3SuiL7XqoOXkuHtYkmuSoAAJDqCB0AEhKKGH24NqxNRXsWAhzQLUPFRZEkVwYAAFIdoQPAPkWN9N4PIf1UbD8W92Cf0bHdM2RZzB4HAAD7RugAUCdjpK+3W/HAcWTbqLq3EoEDAAAkjNABoE5rdys+h+PIjk51z2YOBwAAqB8emQugVpt2R7V6hx04urV2qG8nHlMFAADqj9ABoEb+sqg+/DEkyZLPbXQ8czgAAMB+SnroWLJkicaMGaN+/fpp9OjRWrx4cZ3HR6NR/fGPf9TQoUPVr18/nXHGGVq6dGkTVQu0DBuLpeXfhRSKSplOo6M7GmWw5DgAANhPCc/p2FcYkCS32622bdvqiCOOUG7uvpcoXrZsmaZNm6ZJkyZp0KBBWr58uW666SZ5PB6NGjWqxtfcfffd+utf/6rrrrtOffr00dKlS3X99dfL6/Vq8ODBiXYHQA2CEaMvfrK0scQOGJkZ0jEdjDzM/gIAAAcg4bcS06dPj99aYYypsq/ydsuy5HQ6NWXKFF155ZV1nnP27NkaPXq0br75ZknSoEGD5Pf79fDDD9cYOgoLC/X888/r9ttv1y9+8QtJ0gknnKAff/xR7733HqEDqIdI1CgQknaWSWURaXN5WN9sjag0ZH8/d2llr8NRXlqW5EoBAEC6Szh0LFiwQJdddpl69OihyZMn66CDDlJmZqZ+/PFH/eUvf9Gnn36q3//+98rOztaSJUv0+OOPq3Pnzho3blyN51u3bp0KCwt13XXXVdk+cuRILVu2TOvWrVO3bt2q7Fu+fLk8Ho/OPvvsKtvnz5+faDeAFqk8In25OaxtJVGVlFkqi0ihaLBib+wuS3uRP4dldHgbo775blmWpfKkVAwAAJoTy+w9bFGLqVOnaufOnZo/f76czqpPsDHGaPLkyfL5fHrkkUckSVdeeaU2bNigRYsW1Xi+VatW6dJLL9Wrr76qPn36xLd//fXXGjt2rP70pz/p5JNPrvKam266Sd99952uvvpqPfDAA/r++++Vn5+va665Rqeddlq9Ol659lAoeSsqZ2TYn8twOFJjO5Fj0r2dCjU01z4WlUX11aagftgRVaSO73S3U8pyWfJlOdS3o0OtPI606WNTtlOhBvpIH+kzfUylmuhjavYxGVwuZ50PnEl4pOOjjz7StGnTqgUOyb69asSIEZo1a1Z820knnaR77rmn1vMVFRVJkrxeb5XtOTk5kqTi4uJqr9mxY4c2bdqkm2++WVdffbXy8/O1cOFCXXvttWrTpo3+53/+J9HuAM1OJGq0MxDVjuKI/GVG/rKQNhftWVPD7ZR6tslQjssoy2XJ63Eqy2XJ5Ygqw2GlxA8sAADQPCUcOnJycrR27dpa969du1aZmZnxdiAQUHZ2dq3HxwZY9k5Ese0OR/UHa4VCIe3YsUNPPPGEhgwZIsme07FmzRo9+uij+xU6jJH8/kC9X9dQfL4sSXtq2LudyDHp3k6FGtK9j+Go9MFGh0pDqiYrw6hnK6Mjunrkclp7Xp+VJcnI7y9Liz6mQjsVaqCP9JE+08dUqok+pmYfk6FtW6/qerJ+wo/MHT58uBYsWKCXX3652kTyZcuWacGCBTr11FMlSVu2bNHChQvVt2/fWs8Xe7rV3iMaJSUlVfZXlpOTI6fTqYEDB8a3WZalE088Ud98802iXQGaHX+54oHD7TRq6zHq3d6pgT0zdHK+UU+f5HLyyFsAAJAcCY90XH/99Vq9erV++9vf6r777lN+fr7cbrfWrl2rnTt36vDDD9eNN96ocDisoUOHyuFwaObMmbWer1evXpLsJ1Iddthh8e2x0ZTY/sp69OihaDSqcDgst9sd3x4KhVi0DC1acUXgyHZJg/PtPwr4fPa3t9+frKoAAABsCY90eL1eLViwQPfcc48GDBigYDCoXbt2qW/fvrr99tv14osvqnXr1iopKdGUKVO0aNEi9evXr9bz9ejRQ/n5+XrjjTeqbH/zzTfVs2dPdenSpdprBg0aJGOMli1bFt8WDof13nvv6Zhjjkm0K0CzU1LxmFufJ+nrfQIAAFRTryW/HA6Hzj777GqPrK3M5/Ptc32OmMsvv1wzZsyQz+fTKaecopUrV2rZsmV68MEHJdkTxwsLC3XIIYfI6/XqhBNO0ODBg3XnnXeqtLRUPXv21IIFC7RhwwY98MAD9ekK0KwUVzz9tpWHET8AAJB66r3OcGFhobZu3apoNFrj/uOOOy7hcxUUFCgYDOqZZ57RwoUL1a1bN917773xx9++8847mjFjhubOnavjjz9ekvTII4/o4Ycf1lNPPSW/368jjjhCzzzzTJ3zR4DmLnZ7FaEDAACkooRDx4YNG3Tttdfq3//+d437Y6uRr169ul4FTJgwQRMmTKhxX0FBgQoKCqps83g8uummm3TTTTfV6zpAcxWKSuWR2O1VlhROckEAAAB7STh0zJw5U1999ZXGjx+vww8/vMpEbgDJUxLc83GrTEsBQgcAAEgxCYeODz/8UBdeeKFuvPHGxqwHQD3Fbq3yZEjuDEvJe0I3AABAzRJ+1E1GRoa6d+/emLUA2A/FFU+uYj4HAABIVQmHjkGDBmnlypWNWQuA/cCTqwAAQKpL+PaqX//615o6daquvvpqjRo1Sm3atJHDUT2z1OfpVQAOXEnsyVWZrNEBAABSU8KhI7Y2x8aNG/Xmm29W27+/T68CsP/CUaPSionjjHQAAIBUlXDouPvuu2VZvKkBUklRuZFU6XG5AAAAKSjh0LH3ehkAkm93mZEkZTiMPPVe6hMAAKBp1Po25e9//7sOPvhgtWnTJt5OBHM6gKYTCx1elxiJBAAAKavW0PHLX/5S999/v84444x4u643NczpAJre7nI7dOS4klwIAABAHWoNHTNnztTPf/7zKm0AqWXPSIdJciUAAAC1qzV0jB07ts42gOSKGlMxkVzyupNcDAAAQB3qNfXUGKP169erW7dukqQffvhBL774ojIyMlRQUKBevXo1SpEAqisuN4pWDHB4ub0KAACksIRDx+bNm3XxxRfL7XbrlVde0bZt2zR+/Hjt3r1bkjR//nw9//zzOuKIIxqtWAB7xOZzOCyjLJ5cBQAAUljCSxjPnj1bmzZt0nnnnSdJevHFF7V792499NBDWrFihTp37qxHHnmk0QoFUFVsPkeOS+LBVQAAIJUlHDo++OADXXjhhTr33HMlSStXrlTnzp01atQode3aVeeee64+//zzRisUQFWVH5cLAACQyhIOHUVFRcrPz5ckbd++XV999ZUGDRoU35+VlaVwONzwFQKoEU+uAgAA6SLh0NGlSxd9++23kqSlS5dKkoYMGRLf/95778VDCYDGZUylNTp4chUAAEhxCU8/Pf300/X4449r7dq1+uSTT9S5c2cNGjRIhYWFuvvuu7Vq1SpNnz69MWsFWqxIVHr/h5CKy40iUUvGSOGovY/bqwAAQKpLOHRcccUVcjqdWrJkiY4++mjdeOONysjIUHFxsT777DP95je/0YUXXtiYtQIt1raAtN5fkTK0Z9a4y8lq5AAAIPXV60Gbl112mS677LIq2w4//HB99NFHcrl45wM0lrKI/a8nQ+rZyg4fWR6XOngdcoTKk1gZAADAvtX76f6BQEBZWVmSpJ07d+r111+X0+nUqFGj1Lp16wYvEIAUjNijG7mZlnr57G0+n/3t6/cnqyoAAIDEJBw6du/erWuvvVa7d+/WwoULVVxcrHPOOUebNm2SMUaPPfaYFixYEF+tHEDDKY+PdLAgBwAASD8JP73qoYce0ieffBJ/TO5LL72kjRs36oYbbtDcuXPlcDj00EMPNVqhQEsWjIUO7mIEAABpKOGRjpUrV+qCCy7QVVddJUlavny52rZtq4suukiSdP7552vOnDmNUyXQwsVGOjIZ6QAAAGko4ZGO7du369BDD5VkLxT4z3/+UwMHDozvz8vLUyAQaPgKAXB7FQAASGsJh46OHTtq3bp1kuxRjkgkolNOOSW+//PPP1fnzp0bvEAA3F4FAADSW8K3Vw0ZMkTPPfeciouLtXTpUvl8Pp166qnasmWL/vSnP+nVV1/V1KlTG7NWoEUKR6WIsUc4PBmWFE5yQQAAAPWUcOi44YYbFAgE9NJLL6ljx4669dZb5fF49O233+r555/XmWeeqUsvvbQxawVapNitVZIdOiKEDgAAkGYSDh1ut1t33nmn7rzzzirb+/Tpo3fffVft27dv8OIA7Lm1SrJvryopS14tAAAA+yPhOR21cbvdBA6gEcVGOjIcUoaDieQAACD91DrSMXToUN18880aOnRovL0vlmVp+fLlDVcdgD2TyHlyFQAASFO1ho4uXbooOzu7ShtA0yvnyVUAACDN1Ro65s2bV2cbQNMIRio9uQoAACANHfCcDgCNa8/CgMmtAwAAYH/V+jZmxowZ9T6ZZVm6++67D6ggAFXtWRiQkQ4AAJCeag0dr7zyiizLfpNjjEnoZIQOoOGVM5EcAACkuVpDR+/evfXtt9+qTZs2Gjp0qIYPH64TTjhBLhezWYGmxO1VAAAg3dX6Nua1117T+vXrtXz5cr311lv6zW9+o+zsbJ1yyikaPny4Bg8eLI/H05S1Ai1OOGoUMRUTybm9CgAApKk6/3aan5+vyZMna/LkydqxY4eWL1+u5cuXa9q0aXI6nTrxxBM1fPhwnXrqqfL5fE1VM9BilIX2fMztVQAAIF0l/PSqNm3a6Nxzz9VTTz2ljz76SHfddZcyMzN15513auDAgZo8ebIWLFjQmLUCLU5ZeM98Km6vAgAA6Wq/3sZ4vV6NGTNGY8aM0Xfffad7771X77//vj755BNNnDixoWsEWqxY6HBaRhlORjoAAEB62q/Q8c9//lMrV67UihUrtGbNGjkcDh133HEaNmxYQ9cHtGix26vczuTWAQAAcCASCh3BYFAffvihVqxYobffflvbt2+Xx+PRiSeeqEsuuURDhgxR69atG7tWoMWJjXRkEjoAAEAaqzV07Ny5U++8845WrFihDz74QIFAQHl5eTrllFM0bNgwnXTSScrMzGzKWoEWp5zQAQAAmoFaQ8fAgQNljFF+fr7Gjx+vYcOG6ZhjjokvGAig8XF7FQAAaA5qDR3RaFSStG7dOj333HN67rnn9nkyy7L09ddfN1x1QAsXYKQDAAA0A7WGjrFjxzZlHQBqUB62/3U7Td0HAgAApLBaQ8fMmTObsg4ANSgLMdIBAADSX8KLAwJoWpGoUci+y5HQAQAA0hqhA0hRZeE9HzORHAAApDNCB5CiYrdWSYx0AACA9EboAFJUbGFAh2Xk5EnVAAAgjRE6gBQVu70q0ymxPA4AAEhnhA4gRcVur2I+BwAASHe1PjJ3XxYuXKjXX39dP/30kzp27KgxY8bonHPOacjagBatjIUBAQBAM7FfIx2PPvqoZs2apW7dumnYsGHKy8vTbbfdpkceeaTe51qyZInGjBmjfv36afTo0Vq8eHHCr920aZOOOeYYPf744/W+LpDqKt9eBQAAkM5qHekwxsiq5UbyRYsWafbs2Ro4cGB82x//+EfNnz9fV111VcIXX7ZsmaZNm6ZJkyZp0KBBWr58uW666SZ5PB6NGjWqztcaY3TzzTeruLg44esB6YTbqwAAQHNR60jHqFGj9Le//U3GmGr7MjMzVVhYWGXb+vXr5fF46nXx2bNna/To0br55ps1aNAg3XbbbRo9erQefvjhfb52wYIFWrNmTb2uB6STPSMd1b8HAQAA0kmtoePCCy/UAw88oNNOO01Lly6tsm/KlCm6/fbbNXLkSE2cOFFDhgzRK6+8oiuuuCLhC69bt06FhYUaMWJEle0jR47UmjVrtG7dujpfO2vWLN1xxx0JXw9IN7E5HYx0AACAdFdr6Jg4caLefPNNTZw4Uffee6/GjBmj119/XZJ09tln67XXXtMZZ5yh3r17a9y4cVq8eLHGjh2b8IVjoxS9evWqsr1Hjx6SpB9++KHG10WjUU2fPl2jR4/WySefnPD1gHQSMVIoYn/MnA4AAJDuLFPT/VN7CQaDWrBggZ5++mnl5eXpiiuu0MiRIw/owkuWLNH111+vFStWKD8/P7597dq1GjFihB588EGddtpp1V43Z84czZkzR0uXLlVubq4OO+wwXX311Zo6dep+1WGMUSj27i4JMjLsd5ThcKTGdiLHpHs7FWpItT6WBI3+9nVQknRaH5daeRxJ7wNfR/rYXNqpUAN9po/0kT429jWamsvlrHU+uJTg06vcbrcmT56sFStW6Oyzz9Ztt92mM844Q2+99dZ+FxbLOnsXF9vucFQvbc2aNXrooYd0xx13KDc3d7+vDaS68vCevwV4XKwMCAAA0lud63QUFxdr1apV2rx5s/Ly8nTcccfp4osv1sSJEzVv3jz97ne/06OPPqorr7xSw4YNq9eFY6Fh76dPlZSUVNkfE4lENH36dI0aNUoDBw5UOByO74tGowqHw8rIqP+yI8ZIfn+g3q9rKD5flqQ9NezdTuSYdG+nQg2p1sftpZLkkMOSSovKFLCS3we+jvSxubRToQb6TB/pI31s7Gs0tbZtvapjoKP2kY5//OMfGjp0qG666SY9++yzuuOOOzR69GjNmzdPWVlZuvTSS7VixQqNHj1av/3tbzV27FitXLky4cJiczn2fgrW2rVrq+yP2bRpk7744gstXrxYRx55ZPx/kvSHP/wh/jGQ7srC0n922N+1XrdV5zcwAABAOqh1aOD222/XMccco/vvv185OTkyxmjOnDm65557dNppp6lt27bKzs7Wb37zG11wwQV69tlnNWPGDH3yyScJXbhHjx7Kz8/XG2+8oeHDh8e3v/nmm+rZs6e6dOlS5fgOHTropZdeqnaecePG6bzzzmM1dDQLJUGjTzZZKg1bclhS/64Zkkne/ZkAAAANodbQsXbtWo0dO1Y5OTmS7LkXgwcP1n333actW7aobdu28WO9Xq+uuOIKTZ48uV4Xv/zyyzVjxgz5fD6dcsopWrlypZYtW6YHH3xQkrRjxw4VFhbqkEMOkdfr1VFHHVXjeTp06FDrPiBdFJcbvf3fYEXgMBrUy63OrRzy+5NdGQAAwIGpNXScfPLJevzxx7Vz507l5+erqKhIixYtUo8ePdS7d+8aX+P1eut18YKCAgWDQT3zzDNauHChunXrpnvvvTf+1Kp33nlHM2bM0Ny5c3X88cfX69xAOikPSx99H1QgJDkto2M6GnVuldBzHgAAAFJeraHjnnvu0RNPPKHXX39dW7ZsiU8kv+aaa/ZrwnZtJkyYoAkTJtS4r6CgQAUFBXW+/ptvvmmwWoBk2VAiBUJShkM6tqNRnifZFQEAADScWtNDdna2rrvuOl133XVNWQ/QIgVC9mzxTrkO5XmiSa4GAACgYXH/BpACAhVPgM5286gqAADQ/BA6gBQQCx057uTWAQAA0BgIHUCSGVMpdLD6OAAAaIYIHUCShaJSxNhhI4fbqwAAQDNE6ACSLDbKIRE6AABA80ToAJIsFjoyHJLLmdxaAAAAGgOhA0iyPZPILVkWIx0AAKD5IXQASRYIM58DAAA0b4QOIMl4XC4AAGjuCB1AklW+vQoAAKA5InQAScZq5AAAoLkjdABJFIwYhaPM6QAAAM0boQNIotKgiX/MauQAAKC5InQASVRSETocllFmRpKLAQAAaCSEDiCJSoL2v1kZYo0OAADQbBE6gCSKjXRkMcoBAACaMUIHkESEDgAA0BIQOoAkKo2HDrOPIwEAANIXoQNIIkY6AABAS0DoAJIkHDEqj9gfEzoAAEBzRugAkqQktOeWKkIHAABozggdQJLEbq2yZJTpTHIxAAAAjYjQASRJaZU1OpJbCwAAQGMidABJwiRyAADQUhA6gCQhdAAAgJaC0AEkSSx0eFijAwAANHOEDiBJGOkAAAAtBaEDSIKIkcrC9seEDgAA0NwROoAkiAUOidABAACaP0IHkASBitBhSfIQOgAAQDPH2x2gEZQEjf67PaJAYM8CHO5iO2kEyy0Vh+xtWS7JwRodAACgmSN0AI3g08KQthQb2WMZMZGKf/ds82aSOAAAQPNH6AAa2K5yVQQOqa3HxEcyXC6nJCkUssNHptupPh2cUjhS43kAAACaC0IH0MDW7LJTRmuPpeM6RWVVhA6fzyVJ8vvDe7WbvkYAAICmxERyoAGVhKQtpfbHh3d0xgMHAABAS0boABqQPcphKcctdWvNtxcAAIBE6AAaTCBktKHY/rhPhww5GOYAAACQROgAGsw3WyMysuR2GPVqw7cWAABADO+MgAYQDBt9v81+ClVPn1EGi28AAADEETqABvD99ojCUclpGXXPTXY1AAAAqYXQATSAtTujkqRuuVLFchwAAACoQOgADlBZWPKX2YsBdswxSa4GMhaBggAAIABJREFUAAAg9RA6gAO0PWD/m+GQWmcmtxYAAIBUROgADtC2gD1pvKPXIeaPAwAAVEfoAA6AMdK2ipGOTrl8OwEAANSEd0nAASgKSsGoPbzRqRXDHAAAADUhdAAHIDbKkeOWvG5CBwAAQE0IHcABiM/nyHXIsggdAAAANSF0APspHDXaUWZ/3Jn5HAAAALXinRKwn7YWGxlZkow6ePlWAgAAqA3vlID9tLnIXoXclyllZnBrFQAAQG0IHfj/7N13fBRl/sDxz2xPNp2QhJBQEgkdgtIkImABYwU8NeKhZ0Hk1AMBRfDsnoDnT8UueIpiBxUEpQlSpBgSOqEYAimQRsom2U22zu+PuCOhqOcZF/H7fr14kWdmdvZ5pu18nzIjfiV/0BEdFOCMCCGEEEKc4SToEOJXqHer2BpUAKKD1ADnRgghhBDizCZBhxC/gr+VQ6+oRJgDnBkhhBBCiDOcIdAZEOJMdLTGS0GVD3uDgscH3mIXHq+Kz6egAl7VA0CLINDJcA4hhBBCiJ8U8JaOJUuWcMUVV9CjRw/S09NZuHDhTy5fXl7OP//5T4YMGUKvXr0YOXIkS5cu/Z1yK/4MjtTCujwPh6t8lNcrVDkVahpUHG5o8Co4vY2BCEBssHStEkIIIYT4OQFt6Vi6dCmTJ0/m5ptvZuDAgXz99ddMmTIFi8XCZZdddtLyLpeLO+64g9raWv7xj38QExPD8uXLmTBhAl6vlyuvvDIApRBnk+I62HmssekiIkghwujDoFMJsxox6BQa6l2ggDXYhNmgYPE6A5xjIYQQQogzX0CDjueee4709HSmTZsGwMCBA7HZbMyaNeuUQce6devYt28f8+fPp0ePHgCkpaVx9OhR5syZI0GH+J8UVXvZUa4AClHBCkOSjTjqGt/+Fx7eeKrYbPyQ1jdJCyGEEEKI0wtY0FFYWEhBQQETJ05sMn3YsGEsXbqUwsJCEhMTm8yzWq3ccMMNdO/evcn0pKQksrOzmz3P4sx1zO7D7lJxOBrTVV4vgJau9HpRVaivBxU45mmcX+9oTOsbPOwu8aKiEGpSGZxkwqiXwRpCCCGEEL+FgAUdeXl5ALRv377J9LZt2wJw6NChk4KO888/n/PPP7/JNLfbzdq1a+nQoUMz5lacyYrrYHu5+4eUf5iS579MNwYhIUaVvnEqJnnZnxBCCCHEb0ZRVTUgI2GXLFnCpEmTWLVqFQkJCdr0/Px8hg4dyvPPP8/ll1/+s+uZPn06c+fO5ZVXXuGSSy75r/Ohqiput/e//txvxWBo7Kbj+aHm/cT0L1nmj57+X9ZRbfewfL8Ltw8MOtDrQAFQQEGhsR3jh78V4IfDXVH8c1WUH9LhQTrOa60nyKicUWX8o6TPhDxIGaWMUsY/b5nPhDxIGaWMZ0oZA8Fo1KMop6+0DVhLh3rczd+pput0P/1gLVVV+fe//83cuXO5/fbbf1XAIf7YfKrKpnw3bh9YDHBl1yAMSuNjpf6IJ6sQQgghxNkqYEFHaGgoAHV1dU2m2+32JvNPxeVy8eCDD/Lll19y++2388ADD/zqfKgq2Gz1v/rz/6vw8CDgxzycmP4ly/zR0792HTuLPVQ4GoPUfm2MGBTfGVMm2Y9nRp6kjFLGP2sZ/4xlPhPyIGWUMp4pZQyEFi1C+ImGjsAFHf6xHAUFBXTs2FGbnp+f32T+ierq6hg7dixbt25l2rRp3HLLLc2fWXHGKavzkVPa2CrRPkylVVjAXzkjhBBCCCFOI2BBR9u2bUlISGDZsmVceuml2vQVK1bQrl074uPjT/qM1+tl3Lhx7NixQ3vcrjj7Ob2w7YgHh1vF5Wp8I7jN1ThwPMykkhIlL+gTQgghhDiTBfQ9HXfffTdTp04lPDycwYMHs3r1apYuXcrzzz8PQGVlJQUFBZxzzjmEhITw0UcfkZmZyQ033ECrVq3Yvn27ti5FUejZs2egiiKaicsLW4oVarXB/j+22xl0kBqjopMHTQkhhBBCnNECGnSMHDkSl8vFW2+9xfz580lMTGTmzJnaU6vWrFnD1KlTeffdd+nXrx/Lly8H4OOPP+bjjz9usi69Xk9OTs7vXgbRfNxelaxShVp345Om2kfp8P4w0NtiNpAQrsMkbwQXQgghhDjjBTToAMjIyCAjI+OU80aOHMnIkSO19Lvvvvt7ZUsEmMensv6QG5uz8cG257cz0iZCj83W+H6NE98QLoQQQgghzlwBDzqEOJHTC9sPeyiraxyr0T1apU2EPsC5EkIIIYQQv5YEHeKMUOHwcdTmo6hKweZSgMb3bXSO8pFw+qcnCyGEEEKIPwAJOkTAFdTAngr3D6nGUeEGHXSP0xNn9gUuY0IIIYQQ4jchQYcIuIqGxkAjyAhxQSotg1XaxljQ6xRsNvfPfFoIIYQQQpzpJOgQAVf/Q1xxTgs9CUGNCb08B1cIIYQQ4qwhr3EWAedofCAVIWYJNIQQQgghzkYSdIiAcvvA7WsMNkJMEnQIIYQQQpyNJOgQAVV/3JANq7R0CCGEEEKclSToEAHl71pl0IFZXsUhhBBCCHFWkqBDBJQ2nsOkoCjS0iGEEEIIcTaSoEMEVL27MdCQrlVCCCGEEGcvCTpEQB3f0iGEEEIIIc5OEnSIgHL8MJDcKkGHEEIIIcRZS4IOETCqCvXaOzoCmxchhBBCCNF8JOgQAdPgBRV5R4cQQgghxNlOgg4RMI7j39EhQYcQQgghxFlLgg4RMP5B5Ga9il4nQYcQQgghxNlKgg4RMP7H5QYbApwRIYQQQgjRrCToEAHjb+kINgY2H0IIIYQQonlJ0CECxh90BBnUwGZECCGEEEI0Kwk6RMDU/zCQXFo6hBBCCCHObhJ0iIBwe1VcPhnTIYQQQgjxZyBBhwgIu+vHLlUSdAghhBBCnN0k6BABUedsDDp0iopJH+DMCCGEEEKIZiVBhwiIuh9aOoINoMgrOoQQQgghzmoSdIiA8HevkkHkQgghhBBnPwk6REDUuRr/D5LxHEIIIYQQZz0JOkRA2J3+7lXyjg4hhBBCiLOdBB3id6eq6o9jOqR7lRBCCCHEWU+CDvG7q3eD74cGDuleJYQQQghx9pOgQ/zu6uQdHUIIIYQQfyoSdIjfnf/JVWa9il6OQCGEEEKIs57UM4tmV+9Wya/yYq8HVKjxeAFp5RBCCCGE+LOQ2z7R7DIL3BTXqvzYsCaDyIUQQggh/kwk6BDNqsHDDwEHhJpUDAroDTqMOoV2YZ4A504IIYQQQvweJOgQzepoXeP/Zj0MiFfRKRAebgLAZpOgQwghhBDiz0CG8YpmdbROAaBNpA6dEuDMCCGEEEKIgJCgQzSbGifUuhsjjXaR+gDnRgghhBBCBIoEHaLZ+Fs5Qs0KUcHSzCGEEEII8WclQYdoFj5V5ai98e+2kToURYIOIYQQQog/Kwk6RLMorVVxeqVrlRBCCCGEkKBDNJPDVY0vAIw0q4SYpZVDCCGEEOLPTIIO8Ztze1WKbD4A4kPUAOdGCCGEEEIEmgQd4jdXZPPh9YGCSitroHMjhBBCCCECTYIO8ZsrqGps5YgJBqMM5xBCCCGE+NOToEP8pnwqlNkbg444q3StEkIIIYQQEnSI31iNE7yNMQdRlsDmRQghhBBCnBkk6BC/qcqGxv9DTGAxBDYvQgghhBDizCBBh/hNVTY0Ph63ZYgcWkIIIYQQopHcGYrfjKpClbPx7xgJOoQQQgghxA/kzlD8Zmpd4PH90NJhlUNLCCGEEEI0kjtD8Zvxj+cIMoLVFNi8CCGEEEKIM4cEHeI34x/PEROiQ1GUAOdGCCGEEEKcKSToEL8JVVWp+qGlQ7pWCSGEEEKI48ndofhN1DhVXD5/S4e0cgghhBBCiB9J0CF+E+V1jW8fN+lUQs0SdAghhBBCiB8FPOhYsmQJV1xxBT169CA9PZ2FCxf+5PJ2u53HH3+ctLQ0evXqxZgxYzh8+PDvk1lxWuX2xteQR1mQ8RxCCCGEEKKJgAYdS5cuZfLkyaSlpfHKK6/Qt29fpkyZwrJly077mfvuu49ly5YxefJkZs6cSWlpKTfffDO1tbW/Y87F8VRVpayuMeiItKgBzo0QQgghhDjTGAL55c899xzp6elMmzYNgIEDB2Kz2Zg1axaXXXbZSctnZWWxdu1a5syZw4UXXghA7969ufjii/nwww+58847f9f8i0Z2F9S7G/+OsgQ2L0IIIYQQ4swTsJaOwsJCCgoKGDp0aJPpw4YNIy8vj8LCwpM+s2HDBqxWK2lpadq0qKgo+vTpw7p165o9z+LU/K0cBp1KqLyfQwghhBBCnCBgLR15eXkAtG/fvsn0tm3bAnDo0CESExNP+kzbtm3R6/VNprdp04alS5c2Y26bj6qqVDpUbPWN6QZd4w28vf7HZepPmHaqtKqC3dGYdig/zD8uraLi+CFtV7xN5ttpmq7Di0+Fmjrw+MBQ78GrgtPZOFbD7PAAP6arXI2fbxzP8b9sDSGEEEIIcTZSVFUNSCf8JUuWMGnSJFatWkVCQoI2PT8/n6FDh/L8889z+eWXN/nM7bffjsvlYt68eU2mP//888ydO5cdO3b81/lQVRW32/vrCvEb2FniJafEE7Dv/y2lxuvpFGPAYGgMCj2exu36c+lfsswfPX0m5EHKKGWUMv55yvhnLPOZkAcpo5TxTCljIBiN+p98mFDAWjr8sc6JmfNP1+lO7vn1U/HRqZb/Iwi36NAr4P2Z0O8nGxCUX7DMifMVQD15hv9PnQIGHRj1Cka9gl533L75YZ/5jktbjApJUfqfyYEQQgghhPgzCljQERoaCkBdXV2T6Xa7vcn844WEhFBUVHTSdLvdTkhIyK/Kh6qCzVb/8ws2k7YRQbQJN1FT0/g67/DwIKBpnk6cdian63/F5wOd598jfSbkQcooZZQy/nnK+Gcs85mQBymjlPFMKWMgtGgR8pPd7APWPOAfy1FQUNBken5+fpP5J36msLDwpBaP/Pz8Uy7/RyHvtRBCCCGEEGezgAUdbdu2JSEh4aR3cqxYsYJ27doRHx9/0mcuuOACampq2LhxozatsrKSrKwsBgwY0Ox5FkIIIYQQQvz3AvqejrvvvpupU6cSHh7O4MGDWb16NUuXLuX5558HGgOKgoICzjnnHEJCQujTpw99+/Zl4sSJTJ48mYiICF566SVCQ0O58cYbA1kUIYQQQgghxGkENOgYOXIkLpeLt956i/nz55OYmMjMmTO1p1atWbOGqVOn8u6779KvXz8AXn75ZWbMmMEzzzyDz+fjvPPO44UXXiA8PDyQRRFCCCGEEEKcRkCDDoCMjAwyMjJOOW/kyJGMHDmyybTw8HCmT5/O9OnTf4/sCSGEEEIIIf5Hf8znzAohhBBCCCH+MCToEEIIIYQQQjQrCTqEEEIIIYQQzUqCDiGEEEIIIUSzkqBDCCGEEEII0awk6BBCCCGEEEI0Kwk6hBBCCCGEEM1Kgg4hhBBCCCFEs5KgQwghhBBCCNGsFFVV1UBnIpBUVSWQW0BR/Pk4dfqXLPNHT58JeZAyShmljFLGszl9JuRByihllDL+fmUMBEUBxZ+RU83/swcdQgghhBBCiOYl3auEEEIIIYQQzUqCDiGEEEIIIUSzkqBDCCGEEEII0awk6BBCCCGEEEI0Kwk6hBBCCCGEEM1Kgg4hhBBCCCFEs5KgQwghhBBCCNGsJOgQQgghhBBCNCsJOoQQQgghhBDNSoIOIYQQQgghRLOSoEMIIYQQQgjRrCToEEIIIYQQQjQrCTqEEEIIIYQQzUqCDiGEEEIIIUSzMgQ6A39GW7ZsoUuXLlit1pPm1dTUMGbMGCZOnEi/fv1+0fpKS0uJjY0FwOPxUFVVRWRkJAbDj7vXbrdjt9uJiYnB7Xbz/vvvU1xczNChQznvvPNOWqfX66W+vp6QkJBTfmdNTQ0VFRW0b9/+F63vTHf06NHTztPpdAQHBxMWFvY75uhHDoeD4OBgAFauXElxcTFDhgwhMTExIPk53nXXXcfIkSO54oormmyfuro66uvr8fl8J33Gf6z65eTkUFxcTL9+/U57vAXCidt9//79BAUF4fV6GTFiBIWFhXTr1g2TyfSz++W/Pf+ys7PJz89n6NChmM3m//p8rayspKysjJSUFHS6s79uKRDnb3N/53+7/jP5GnYmOxO2W3Ofrz9XxpqamtNee3/J/N9jG50J++l/9Vuf02fCfvlvKaqqqoHOxJ9N586d+fjjj+nRo4c2rbi4mNdee43Vq1dTXl7O448/Tn5+Ph07dmTq1KknLe/z+fjqq6/44osvWL9+PRMmTOCTTz6huLgYVVV56qmnWLZsGbGxsfTo0YMZM2Zw8cUXc+ONNzJ79my++eYbdDodPp+Pli1b4na7MRgMhISE4HA4sNlsOJ1OgoKCiI6Opra2VptfU1NDVVUVqqpywQUXEBsby2effUZYWBh2u50XXniB1NTUkwKf4wOVBQsWsGnTJqqrq+nWrRvt27fXllMUhd27d9OiRQvi4uIAmDFjBoqiNFnGYDBgNBq1k6tt27b89a9/pW/fvkDTYKyyspKZM2eyZs0aHA4HqqpqN8Q6nQ63291k3YqinHTDrNfriYqKIjo6Gp1Ox/fff49erycoKAij0Yjb7cZsNqPX60+bJ79OnTo1Kc+JDAYDFosFvV5PWloa06ZNY968ebzxxhv4fD7MZjNdunRpckHZv38/ZrNZK0NFRQVGoxGr1Yper+fw4cNNvsP//f7yer3eJmkAVVW1dHBwMG3atOHmm29m+PDheDwe7r33XjZt2oSqqgwZMoSBAwfy2WefsXXrVu17/JcY/zb1HxejR4/GarXy1FNPoaoqLVq04N133+Wcc8457XY5nV8SuPiDCFVVefLJJ8nKyiI0NBSz2UxZWRlGo5HIyEgqKyvJzc1Fp9MxfPhwwsPDmT17dpN1tWrVSttHaWlpvPvuu6iqisVi4a233sJisWj5OXjwIGPGjOGGG25g0qRJPProo3z00UdYrVacTieTJk1i9uzZ2japrq7mrbfeAqBFixb07t2b5cuXn/Z8tdvt2Gw23G43aWlpXHHFFTz88MN4vV6Sk5OZNWsWH330ESUlJVx22WVceeWVv2ibFhYW4nK5SE5OpqCggAkTJlBYWIjZbCYxMZHevXtz/fXXk5iYSKdOnbTPnerc+bUURdHOpbi4OC644AKSk5NJTU1tUmlz0UUXNTmffu77j1+vxWKhoqJCu6b4A0tFUdDr9SiKgtlspkWLFqSlpZGcnIzVauWee+75yXPYn4dTXU8URUFVVXQ6nXYda2ho0PKlKApOp/MXb6NTrf90eQsJCTnljYhOp8NmsxESEkJycjLR0dHs3bu3yTrz8/MxGo0EBQWh1+spKir62bz5r5EWiwWbzYZer8disWAwGCgvLz9tefzXnIaGBkJDQ7UKgJ/7zhPXZTQaCQ8PJzU1lS5dujBr1qwm2+d0x4p/GVVVMZvN9OzZk759+/LOO+80Wc6/3/zHisvlwmg0EhoaSlBQECUlJRgMBsxms7ZvHQ4HkZGRJCQkUFtby549ewBo2bIlt99+O5WVlU3ysWTJEkwmExaLRftO/2+ff50tW7akf//+xMXFYTQaWb9+PVlZWTidTgoKCn7xNvtvtu2J2/B0v53+/RAREUFYWBgmkwmPx0NSUhLh4eGYzWbq6+uJiorSls/LyyM8PJyoqCgUReH1119vckz7f5tOTAcFBWG1WrVz6/hz/cTf4+PXceI1pKamBq/Xq+3X2tpadDodJpMJg8GAx+NBp9NhNBpRFIX6+nrMZjOxsbGEhoZiMBhwu91YrVYURcFisbB8+fKT8vxrt/2Jnz/dOR8eHs7o0aO5++67f9V3/dYk6PidTJkyheLiYgAyMzPp0qWLdnNUX19PTk6OduFqaGggOTkZs9msXfSvu+467Qba6XTyxRdfUFpaislkOuWP0+kOyuNvAPv160dJSQklJSU4nU569OhBcnIyixcvxu12065dO+07ampqtPmLFi3CYDBwxx138Omnn1JeXk5GRgYjR47k7rvvprS0FEVRuP7668nNzWXAgAFERkbyxBNPaIHKhg0bfvUJdzx/UHPJJZdQUFDA3r17CQ4OxuVy4Xa7tRs1v5CQEPR6PU6nk4aGBvr370+fPn149913sdlsJCQkUFFRweDBgykvL2fr1q3/1Q1Uy5Yt0el0VFRUEBYWhtPpxG6306lTJ2pra7Xl6urqqKmpwWw2k5KSQnR0NE6nk61bt1JfX98k34mJidTX12vBktPp/MkfyuP38fHb+Ph1KopCaGgotbW12nJt2rShoKAAVVWJi4ujoqICt9uNXq/H5/MxatQoKioq+Prrr3nmmWdISEggIyODLVu2sHTpUhYuXEhWVhaKonDuuecycOBAjh49yvz58xk4cCCXX345//rXv6irqyM1NZXdu3djMpmor6/HYDBgtVpJTEzkk08+wW63k5mZSX19PZmZmU3KWF9fz+rVqwkLC6N169aUl5dz6NAh7Xjo3LmzdoMCjT/QR44cITU1lcsuu4yXX35ZC8B0Oh0tW7aktLSUhIQE4uPjyc7OBiA9PZ1169Zht9tRVZWJEyeyadMmNmzYQOvWrfn73//OCy+8QFVVFeHh4drxfuDAAQoLC/H5fISFhZGUlITb7SYsLIyqqioOHDiAqqrcdttt1NXV8emnn+L1erVt4vV6sVqt/N///R+vv/46W7du/dnz1ePxcM0115CZmUlFRQUul4uLLrqIwsJC6urqOHr0qBYYR0ZGnnTMuFwuLaiMjIykurqa7OxsevbsSWpqKvPmzcPj8WC1WrHb7SQmJlJUVERQUBBfffUV06ZNY+PGjdo+OO+888jKysJgMOByuUhMTKSwsFD7kf+5dJ8+fSgrK+Pw4cMoisKoUaN4//33f9E56A/W7Xa7duwOHjyYnJwcSktLAUhKSiIvL+8Xre+nKIrCOeecQ69evQgLC6OwsJCioiL27dtHly5d2LNnD6qq0rNnT8rKyigtLdWC+6CgIOrr67V1+W9k/MLDw7HZbNr3JCUlUVRUpF3v+/Xrx969e6mtrcVoNOJyuQC0/RwfH68FM+Xl5QwfPpwdO3Zw8OBBLBYL/fr1Y+3atf/zNjh+WwQHB2O327VpFouFhoaG05bx+LSiKCQkJFBeXq7dyF988cXs2bOH4uJigoKC6Nu3L1VVVezevbtJEO7fr4qiYDKZcLlcv+j3xf+b6/F4MJvNuFwuhgwZwurVq3/1djixjCdeh/V6vXYM6PV69Hq9tu+am9VqpVOnTlRUVFBUVITFYsHhcNCxY0f27dun5bNVq1aUlJRo6bi4OEpKSrTyJCUlceTIEe1YPOecczh48CA+n49OnTpRX1+vnc/NcYt54jb9KTqdDlVViYmJoaGhAZvNRp8+fYiOjmbbtm1MnDgRnU7H0qVLWbt2LeHh4QwcOJCvvvqqyX45fr/91mUwGAz4fD6SkpI4ePCgNj0pKYlDhw5p18UhQ4ZQVFTEgQMHgMb7nlWrVmnLm0wm7rjjDnJzc1m9ejXjxo3D4XDw/vvv88ADD3DTTTf9Zvn/tfSPPfbYY4HOxJ+B0Whk586d6HQ6ioqKiIuLw2KxoNPpyM3NRa/X06tXLzp27Ehubi42m42ysjLt8zk5OWRmZpKZmUl2djZ1dXUYDAbCwsKor6+nY8eOTJ8+nZycHKqqqnjyySe59dZbaWho4ODBg0yePJlx48bRpk0bvvvuO0aNGsULL7xAhw4d+PTTT7n//vuZPn067du3Z968eaSnp/P+++8THx/Pl19+2WT+e++9x80338ykSZMoLi5m27ZtXH/99YwfP56oqChqa2vxer3s3buXpKQkPv30UzZs2IDBYOCuu+5iw4YNOBwODAYDkyZNIioqiiNHjqDT6bQaxpiYGBwOh1b+oKAgPB4PRqMRvV7PkCFDOHz4MBaLRat5aGhooKqqCoPBQExMjHazmJCQQF1dHbGxsQwePJikpCQOHz5Mu3bt+OSTT4iPj2f27Nn06tWLxYsXExkZyZdffsngwYOprq5m8ODB6PV6amtr6dq1K4qiEBcXR3h4OCaTCYfDQVJSEjqdDofDwahRozAYDHi9Xqqrq1FVlYaGBhwOB1VVVdTU1OB0OlEUBY/HQ2lpKfn5+RQUFODxeLBYLAwaNIi8vDz69euHx+PB7XZTVVVFVFQUDz/8ML169eK7774jIiKCqVOncvvttxMcHExpaSmPP/44e/fu5fzzz6empobY2FgaGhpISUmha9euBAcHU1dXxwMPPMC6deu0QMR/gwONQZF/uv+CduzYMT788EMt6B00aBALFixg4sSJdO3alWuvvZY333yTYcOGcezYMb788ksOHjxIjx49mD17NrGxsbz++utceeWVzJkzh2PHjpGdnc0LL7xAv379+P7779m7dy/vvfcer732GkuWLGH58uXs3r27yb/9+/fjcrmora3lyJEjVFdXa/n2+XyUlZVx5MgR7V9paSkOh4O8vDxWrFhBdXU17du3Z9WqVeTl5XHgwAFuu+02Xn/9dfr27cvcuXO57rrrmDFjBuXl5Wzfvp2//OUv3H///URGRrJ48WLGjRvHX//6V8rKyti6dStms5m//e1vdO3alXnz5tGhQweqqqqIiIjg0KFDREdHs2/fPmJiYigpKSE5OZlXX30Vp9PJV1991WSb7Ny5k7Fjx3L99ddTVFREVlbWz56vI0eOZMaMGTgcDjZs2EDXrl159dVXCQ8P5/PPP+fcc8/l2LFjmEwmrdauvr6ehoYG6uvrcblc2O12jh49Sl5eHkePHkVVVUpKSti+fbt2LLRt25arr76a7Oxs4uLiMJlMHDx4kPXr19OyZUvWrl3LwYMH2b17NwMGDGDx4sUcPnyYI0eO0K9fPy6++GJyc3N+rQ6cAAAgAElEQVQxGAw/me7atStxcXEUFhZiNBqJj4+nuLhYC44SEhK0Chf/uRYdHU1CQgKlpaW43W5iYmJo3749ZWVlhIWF0bt3b6qrq/H5fPTr14/77ruP5cuXEx4eTlBQEMHBwbzyyivs3buXiooKzGYzgwYNoqCggK5duzJ//nzmzp0L/FipA42tqHv37mXbtm3k5uZSXl6OqqqUlZVp505JSYl2Tun1ehISErBarXTo0IE+ffqQl5fH+eefj8FgICEhAa/Xi8ViIT09neTkZAoLC7nhhhsICwvDZrMRFhZGq1at6Nq1K99//712bbRYLJx77rmUlJRgs9mw2WzadXDv3r1UVVUBjd1wCwsLtTKEhYURExNDRESEdg1yuVykpaVpN5uRkZH07t0bvV5PZGQk9fX1dO/enfbt22MymVBVlZSUFIKDg+natSv19fUkJiai0+m48MILKSoqonv37gQHB9OuXTuqq6vp0KEDXbt2JTw8HIfDQUZGBps2bdLylZeXR11dXZM8+/Nz1VVXERUVRX19PX369NHKnZKSgsPhYODAgRw7dozk5GRqamq035CEhATCw8NpaGjA5/MRGxtLREQEtbW19OzZk+joaK699lo2bdqETqejRYsWqKpKUlIStbW1WqCTkpJCSUkJvXv3xul0Eh0djcViISUlBZ/PR9euXTl27Ji2X1u2bInD4cBisTB58mRqa2upqamhoaGBcePGsW3bNlq2bInBYODZZ5/lm2++oWfPnlRXV3PuuedqgZjX6+Uvf/mL1tIeGhrKeeedR0lJidaCYDKZ6Nixo3ZtTExMJDY2lurqam699VZcLhdt2rRh4cKFVFVVsW3bNq688krS09PZtWsXUVFRREVFkZ6ezpEjR/B4PFx11VUMGjSInTt3kpGRQWZmpnZdqKysbPI7YbPZtBvlFi1a0L17d2w2G926daOyslK7vq1atQqABx54gO7du5OdnU1MTAw+n49rrrmGgwcPahUH7du311qG/BUR+/btw2Kx0KpVK0wmE4mJiVRUVDS59/Lny263a0HS0aNHyc3Npa6ujpUrV7JixQoOHTqEz+fj+eef55NPPqGqqgqTycTMmTOpq6vDZDKRlJREmzZtKC0tZezYseTk5GjXj06dOuH1eklISKC6upp//etfdOrUiS1btmA0GrnllluAxkqzVq1a4XA4SElJoUWLFrhcLlJSUrTjZfjw4ezatQufz8fll1/OBRdcQG5uLh06dMBqtVJZWYnJZKKkpASPx0OHDh0IDw+nV69eHDp0iDlz5mgt9jNmzECv1/Ppp58yatSok29Of2dnf2ffM8TgwYN5++23efvtt+nTpw8zZszQ0i6Xi5kzZ/L222/z3HPPAdClSxf69u1LcnIy0Nglq0+fPvTp0weDwcCMGTPYs2cP69evBxpbQgYNGsSECROAxhOtb9++3HjjjaiqSvfu3enbt69WIzR06FCg8ebSXxMHsGbNGgCuuOIKoLGGw+fznTTf36/c/8O1cOFCBgwYwOTJk7UWnJtuuok333yTa665BrfbzahRo/jHP/7BsGHD8Pl8XHfdddxxxx1cd911uFwuIiIimD9/Pg8++CA2m42JEycyfvx49Ho9qqrywgsvEBsbi9vtZtWqVSiKQkNDA7W1tezcuZPc3FygsRtNfX09JpOJiRMnsmrVKkJDQ5kxYwbTp09n+vTpOJ1OHnnkEQCtts9fC5CUlERFRQULFixg/PjxXHXVVezZs4fRo0dz//33U11dzX333cfhw4d58sknueKKK8jPz2fs2LG43W7eeecd4uPjyc/PJyIightvvBGXy8WIESMICwvjqaeeQlEUbb09e/ZEr9cTHh7OuHHjiI6O5ptvvtGOg6KiIlJSUgB4+OGHGT58OB06dMDn8zF16lQyMjLo27cvq1evZtKkSVx11VXcd999rFy5ksmTJzNp0iR0Oh05OTn89a9/5e6770an0/HGG2/w5ptvaoEbwOuvv06rVq3Q6XSEhITw9NNPExMTg6IoFBcX07t3bxYtWsSePXsYP348Pp+PYcOGMWzYMIYOHYrT6dRqqIOCgnA6neTk5HDJJZdo3RIGDx4MNDZfAwwZMoQbbriBhx56iODgYAwGg1Y71alTJ6699lqCg4O58847+fDDD4mIiOCf//wn//znPwkKCgLglltuITY2lgEDBmC1Wlm9erX2LzQ0lMcff5zVq1czc+ZMAG688UZCQkLIyMigoaGBCy+8sMmxkJaWBqAF/sOGDQPQarpCQ0MBOHLkCABTp05l4MCBWg1UfX09I0aM4PHHH9cC8HvuuYfOnTtr5x2gteKcuE3859u+fft+0fl66aWXAj92PbnnnnsICQnRWnRatmxJ9+7deemll3A6nfznP/8hJCSEiRMn0rt3b84//3xCQ0Np166d1mVgwoQJWncHgJdffhm9Xk9eXh52u50HHniASZMmsW7dOtxuN6NHjyY0NJSMjAwqKyvJyMhAURRGjBjB0aNHycjI4IILLqChoeFn06tWrWLDhg3cfPPNeL1eVq5cSW1tLd26dQPgwQcfpKqqitTUVDIzM9Hr9cTHx7N48WLGjx8PQLdu3ViwYAEDBw5k165dLF26lIyMDFwuF6tWrWL27NkMGzYMp9OptXympaXx4IMPAhAdHc1rr73G9ddfT05ODnFxcUyaNEnbnv5AMzY2lmnTphEcHMzo0aMxmUxaN8ennnqKhx9+WLuGXX311Tz00ENUVlZSUFDAmDFjGDlyJIqisGHDBu677z7uuusunE4nxcXFpKenM2LECLxeLx9++CHr1q1j1KhR1NTUsHnzZlq2bElsbKwWTHq9XubOncvzzz+PoihceeWVWhdZRVG0Y16v12MwGOjUqRMdO3ZEURRSU1MpLCzk0UcfZdasWej1erZv385DDz3EHXfcQXBwMBs2bGDixIlMnjwZvV7Pjh07uP3227n33nvx+Xxs3bqVCRMmcPPNN2O328nJyWHSpElkZGQ0mT9u3DgURdGuSXfeeadWxldffVWrSDKbzYSEhHD99ddjMBi0rmg33ngja9eupUWLFuTn55ORkcHll1+O3W5n27Zt3HfffYwePRqn08n+/fsZOHAgL7/8MgaDgaKiIh599FFmzpyJyWSitLSUJ554gttuu43KykpWrVrF9u3btetyRUUFU6ZM4ZFHHtG67LRv356PP/6YCy+8kKysLKZMmcLEiRNpaGhg69atTJo0ibvuugtA26/jx4/X+uF36dKFMWPGaDXpX3/9Nddccw11dXW43W7eeustbr75Zj744AMmTJhAdnY2jz32GI888gjBwcF89dVX3HrrrUybNg2TycSWLVsYPnw4L774ohZ4TJkyhWnTpmG1WikqKuLBBx/k7rvv5sMPP2Tt2rXa+XnxxRdTVVVFeno6vXr1wul0kpuby/jx4xk6dCh2u12bn5aWhs/n48MPP2TOnDlYLBaMRqP22zFr1iytS9OoUaN44403tOvc2LFjGT9+PKqq8sknn/Dmm28yfPhwTCYTixcv5rvvvmPQoEEYDAYmTJjAkiVLuPfee3niiSewWq3k5+czceJEHnjgAaxWKwsWLOBvf/sbDz/8MHa7nfLyciZOnMh7772HXq+nd+/e7N+/X6sMDQ0NZfXq1TzzzDMEBQWxevVqXn75ZcLCwrTfjdTUVMaNG0doaChxcXFMmzaNq666iltuuYXc3FzGjBnDnXfeiaIovPnmm4wbN46HHnoIt9vN9u3buf/++3nwwQfR6/XMmzePjRs3MnjwYEJCQli+fDn79u1j9OjR2Gw27rzzTvbv38/999/PhAkTKCkp0XqNnHvuuTidTsrLy7Xt7r8ubtmyRTu2q6qq8Hg8XHvttdo1dPfu3QBcfPHFbN68GYBevXo1qWQIJAk6AmDevHlaMAE0aRqHxlq0J554grlz55KXl0dISAiff/458+bNY968eRiNxiY3A4BWg+dvuPJH96WlpRiNRubPn8/27dtZtmwZrVq1Yv369VRUVGgXDv/Nir/byrZt2wDYtm2bdqH2z7darSxbtozt27ezceNGrFYre/bs0Wpr/TcG/htl/w/wiYHKRRddBDTeSHk8HiZNmkSPHj0455xzcDqdWuDl7/7hcDiYOnUqISEhmM1mVFXlscce01p8wsPDuf/++wkLC2PDhg0oiqKNg7nkkktYvHixtr2ioqK0GpG1a9diMBjIz88HGsdGREdH43a78Xg8bN26FVVV6d+/vzZwy998X1FRQZcuXfB6vUyfPh2Px4PdbmfBggVaK8YHH3yA0+nk/fff57777uO6664jLCyMVatWYTAYuPvuu9Hr9dTU1NC7d2969+6t3dzu3r0bo9HIrl27tGPFPxDZ30XKz2azaWmz2YzX6yU0NJTw8HDcbjeqqmr9ZN1uN5WVlcyYMYNrrrlGq5UqKCigsrKS4OBg7r33XubNm8fYsWO1ml1/lxWj0UjHjh0BaNOmDYA2nujAgQM89NBDfPvtt7Ro0YKnn36a+Ph43n//fYxGI0VFRbjdbjZt2tTkBu2LL74gKSmJmpoa7rrrLvr06cO+ffv49NNPcbvduFwuOnXqRENDA507d2b06NGkpqYC0LFjR+677z72799PfX09ubm5tG7dmtatW+P1eklKSqJ169bk5OSg0+m0LiD+lrXjjwWz2UxWVhbl5eXacbRx40bcbjcffPABAJs3b9bmAyQkJOB2u/noo49QFEXrzuK/GfT5fMTHx7Ns2TKMRiMVFRVUVFTw5ZdfoihKk22iKAoLFy5k+/btfPvtt1r/7NOdr2azWeu66a+E8AeRX3/9NXq9nk2bNjFmzBhqa2sJCwtjxowZjB07lrFjxzJmzBi+++47Jk2axCOPPKI19Xfv3p0HHngAaOyicOmll3LXXXexbds2FEUhPDyckJAQ6uvrtfEQx29Tf/elgwcPammXy6X1Qf+ptMViwW63Exoaqs2HxgDVbDZjMplwu92MGTOGoKAgIiIiyMnJAaBPnz4AWnevqKgoVFVFr9dTVlam9Y3fu3cvKSkp2vF3/Bgv+DHgDAkJ0eZ98sknGI1GbDYb0dHR1NTUUF1dzejRo7n33nu1G6GBAwcCjRUgrVq1IjIyEqPRSE5ODjfddBMXXHABgNYVzmg04vP58Hg8hIeH43K5UBSFbdu2af32HQ4HVquVY8eO4Xa7iYiIYMGCBVx++eXa+AF/3i0WC8HBwSxbtozRo0czYMAA7frhH7t04k3Pxo0bUVVV2+Zmsxm73U58fDxpaWmUlZU1yaPX69WuKTExMdTX16OqqtZS4vF4tPX5y3j8fJ/Pd9I1yeFwMHv2bIYOHYpOp8NqtWI0GgkODiY0NJQ777wTgHbt2jF+/Hg2btyoHTv+squqSnx8vHYseb1eMjIycLvdWouMP8/+PGzbto20tDSOHj2KxWJh7dq1DBw4UFtnfHy8du03m81s374dgN69ewONlRD+1vnjt6G/C5h/m7ndbhRFYf/+/YSHh2vjAgoLC0lOTsbtdpOQkMDevXvp378/0Nh1yev14vF4SExM1Lrs9u/fn5SUFKqqqnC73aSnp2u9JwDWrVtHSkqK1qKzbds27ebTarVq5+fWrVvR6XRs27aNmpoa7Zrl8Xi04/D4+f4uWTNmzODqq6/WzpmCggJt3IbZbGbt2rUMGjSI888/H2isQPMfBw6Hg/z8fO0+KC8vTytzRUVFk3sAf5n9ZUhJSdEeVNK/f38SExOprq7WruM1NTVYrVbtN7Nv377U1NSgKAqtW7cmJiYGo9FI69atufTSS5k3bx4HDhzAbrezb98+HnroIRYsWEB1dTXx8fFAY+uNf/06nQ69Xo/b7aZLly6n3O8Gg6FJmWpra6msrKRFixYcPXoUp9PJeeedh8/nIy8vj5SUFG3deXl52n7wb/fjr4v+saP+MRwGg4FWrVoREhKC1+vVrsNbt24lIiIC4CcHnP/epHvVGWDPnj0sXbqUSy+9lODgYF599VUyMjIoKyvjk08+IS4ujqCgIIKCgoiMjOTbb7/lwIEDXHnllaiqyiuvvEJubi79+/dvMsjt3HPP5bHHHqNHjx5s2bKF9957D6vVyl133cXcuXOZM2cOVVVVdO/enfnz5/PVV1+xe/duUlNTWb9+PZ9//jnLly+nbdu2fPnll9r8tLQ0srKytH7eN954I4cPH2blypXU1dXx9NNP88knn9CtWzf69u3LzJkzsdls6HQ6YmNjeemll/D5fHi9Xnr37s2TTz5JeXk5I0aMoH379rz44ovk5+fjcrmIjIzUBsNt3bqVpKQk1q9fT7t27fj0009Zt24d27Zt47LLLiMpKYmVK1fStm1bRo4cyZo1a7QuAseOHeP9999n/fr1HD58mMrKShYuXMjy5cvJzMwkMTGRb775hu+++46FCxdy0UUXYTQatQHvYWFhWo1rfHw8K1asIDg4mDVr1pCbm0t9fb323du2bSM4OBiPx8PUqVOxWCxYrVZsNhvXX3897dq1Iysri++//57o6GjMZjPLli3D5/NRUFDA5s2btR/DkpISGhoatL74Bw8e5NVXXyU3N5eUlBQyMzMZOnQoQUFBZGZmsm7dOvr378/TTz9NQ0MD+/fvx+12s2vXLq37S3FxMUVFRfTs2ZP9+/ej1+spLi6mU6dOLFu2DK/XS6tWrbjmmmt47733GDJkCOvXr8fn83HhhReye/du2rVrx9SpU5k/f742uPjGG2+kS5cu7Nu3jz179pCTk0NFRQUrV67E4XBQXV1NXFwc33zzDf/5z3+oqalhwIABXH311Vx33XWsX7+eDh06kJ+fT2ZmJvHx8dx7772sX7+e0aNH89lnn7Fz504MBgPBwcGkpqYya9Ys7HY7GRkZREdHa0HBX/7yFxISEgD45ptvqKuro3Pnzjz99NN07tyZ9evXU1dXx4IFC3A6nWzcuJGsrCzWrFlDWloaK1euZM6cOdrYiRUrVjB37lzy8/Px+Xzk5+fz5ptv4nK5iIqKomXLljz44IMcPXqUbt26aYO6v/rqKwoKCvB6vSxbtgyr1UpCQgKVlZW899571NXV0adPH7744gttm/Tq1Yvdu3czb948fD4fI0aM4Msvvzzt+dqlSxcWLlzI3LlzqaysJCYmhvz8fN577z327dundSuKiYnhgw8+oFu3buzYsYO//e1vtGnThqysLFatWqV1C1y6dCkej4fy8nKsViuZmZmoqsq9997L9u3bWb58OWFhYRgMBlavXk1xcTEJCQl88803hISE8Nlnn+F0Olm7di25ubl8+OGHnHPOOSxdupRvv/2W2tpaOnXq9JPpkSNHUl1dzebNm6mrq9NatI4cOUJKSgqFhYV8//339O/fny5durB+/XoKCgpwOp3U1NTw3Xff4XK52LFjhxbc9+/fny+++EKrGayoqGDXrl3ExMRw7NgxVFWlc+fOLFmyhNzcXEwmE926dePZZ59Fp9Nxxx138O9//5ugoCBat27NyJEjeeeddzCbzZx//vk4HA6WLVtGXFyc1s86KyuL7OxsOnfujMVi4cCBA1itVj7++GO8Xi9bt25l165d1NbWYrVayc7O5siRI+Tl5dGpUyeWL19OdnY2NpuN8847jw4dOvD555/j9Xq54YYb2LFjB0VFRbRo0YKSkhLcbjc1NTUsWbIEg8FARUUFcXFxLFu2DL1ez6BBg1i0aBEdO3Zk+PDhLFy4UDteV65cScuWLdm9ezdHjhyhtrYWh8NBRUUFbdu2ZcWKFURERJCdnY3P52Pfvn2Eh4ezfv16SkpKyM/PJzo6ms2bN7Nz506Ki4uJi4tj+/btbN++nbKyMiIjI9myZQsVFRUcPnyY6Oho1q5dS35+PkeOHCEtLU0bw1RWVsa1116rPaikffv2XHvttSxatIisrCx0Oh27d+8mOTmZFStWsHnzZqqrq2nZsiW5ubmsWrWKiooKLBYL7du3Z+nSpRw7doyQkBDt/Pd31crMzGT//v2UlJQwbNgwCgsL2bFjB3a7nbi4OA4ePMh3331Hx44dMRgMFBcX061bNz744APKy8s5fPgwFRUV5OTkEB0dze7duzl06BBHjhwhJCSE7OxsGhoa2LdvH61bt2bZsmWsWLGChoYGrXvZypUrcTqd3HPPPeTl5WnX2xdffJEjR46wfft2IiMj2b59O6qqEhISQkNDAxs2bMBsNhMfH8/3339PXl4ewcHB7Nmzh9zcXEpLSzEYDHz33XccOHCAqqoqOnbsyOeff052djaff/65dg3yP2glLi6OtWvXsmbNGmw2G/3792fRokVs2LCBhoYGzj33XHJycrSb6Z49e7JkyRLtWA8LC9Naff0VcC6Xi2+//ZaSkhIGDBiAwWBg165deDwe4uPjsVqtVFVV4XK5sNlsTe4Bvv32W4KDg9m0aZPWSujv6ZCZmUleXh6dO3dm+fLlfPHFF9qA9ffee493330Xj8eDwWDg1Vdf1a5Pc+bM4fXXX+fQoUNYrVZKS0vxeDxkZGSQnJzMmjVr2Lt3LxEREfzrX/8iOjqaNWvWcOjQISorK7XK0KKiInbu3Knt9yNHjlBSUkKrVq2wWq2UlZVRUlJCr169SE9PZ+7cuVitVmpqajh69CgbNmxg586dlJeX07NnTxYvXszatWux2+306NGDr776ShtbOHToUBwOB2vXrsXhcGA0GvF4PGRlZZGUlMTWrVsxmUwUFxczZ84cbrnlFtq3b8+TTz5JSkoK6enpv+et7SnJQPIzgL9ZzD9mICsri5YtW2o1bf5aPkVRGD58OCNGjOC2224jJSWFQYMG8dprrxEZGak9Uep4RqORXr16aU9XCA4OZvPmzT/7BIWfGqil0+nYsmULN910EwMHDmTixIk88sgjrFy5khdeeIG+ffvSpUsXQkND6dy5M5mZmVp/Rf9TOQYPHtykVtY/kDo2NpacnBxuvfVW3nrrLe1pETExMXg8Hq2G119eaOwCtmjRIp599lnmz59PSkqKVptksVhITk7Wng5yqgH2/ul///vfefXVV7Wnyvh8Pm356OhoysvLtXRsbCy33HKL1l3HX/vvHzTZv39/LBYLu3btoqamhjlz5jBr1iysVitTpkzh7rvvxuVyaf2+j8+P/4bO36e0a9eu7Ny5kz59+rBnzx6cTqf2oAF/v8/w8HAURaGmpkbr392rVy+ys7Pxer3odDoGDhzIjh07tH6+xw8sT01N5T//+Q9jx44lKyurybYxGAykpqayd+9ejEaj1jf9oosu4uuvv2b27NlaraC/9crP6/VSVVWF0+nU9vOzzz7L2LFjad26NW+//TYffPAB77zzDrW1tcTFxdGxY0cOHz7M22+/TXx8PMOHDyc5OZnWrVszb948nnzySaZMmUJQUBB1dXWEhYVpfbIrKys577zzMBgMTJ48mdjYWLZs2cI///lPLQ/+fr2nO74VRWHlypWMGjWKnj178uyzz/LOO+/w0ksvabW7/ppzf1P4lClTtNqvN998k88++4xVq1bR0NCATqdj9OjRXH755eTn5/PMM8+g0+morKykd+/evPzyy+zfv7/JNjGZTDzxxBOkp6czbty4Jvk7Md86nY5///vfzJgxg169ejF58mTuuusurTb3s88+47nnnuPzzz+nZcuWfPDBB9x7770kJyczYsQIpkyZog0AjY6O5ttvvyUsLAydTqcNYoTGJ64dPHgQr9fLpZdeyooVK1BVFZPJxLvvvstHH33EwoULT7tNT/dQi1Oljz82DQYDqqpy7rnnsmXLFiIjI7HZbHTv3p1Dhw6RlpbG119/TWpqKrt27WoycPl0/DXC/nFjSUlJ6PV6vv/++5OWNRgMdO3alcTERJYsWQLAiy++SNu2bbWukz6fT8uv0Whk8ODB7N69m1atWmk1ycc//ME/pkCn02mDyaOiorTro9FopFu3buzfv1/L44nrOD6t0+kYMWIE0dHRWpddP6PRSPfu3XG5XFx33XVa91L/wFj/djcajbzzzjvccccdOBwOrZKotLQUn8+HTqfjyiuvZOXKlVqe/QGgP338frRYLCQlJbF3717tCVD9+/dn06ZNWg16586dOXTokPb548vUr18/5syZw+LFi3nkkUe08TD++cc/FON0x1Lr1q1p0aIFu3fvxufzYTKZeP3115k9e7bW9eSnjr3evXtz6623MmHCBG2cRk5ODkajUcvz8QPHLRYLffr0YePGjdqTj/r27Ut2drZW5i5dumhj0UJCQliyZAkffPABs2fPpkWLFtx6660cPHiQzz//nIiICGw2G7fccguLFi3SfvOOP1bMZjOXXHIJS5cuPeUT0n7OqZ44dfxnw8LCSElJIScn55THYnp6Os888wy33HLLKY91f6uXfxuFhYUxbtw4vvnmG6176dVXX01dXZ3WcutyuUhPT2fp0qUAWtfEwsJCrRfG8dq2bcuDDz7Io48+qt03hYeHa2NwjEYjQ4cOZd26ddpTqPz83cM8Hs9JT3D0lyM2NpahQ4eyaNEirQus/0Es/u/KyMjgrbfe0p6E2bdvX0pKSigoKECn0zF58mQAnnnmmdPum586Fk9MK0rjU/W6d+9OVlZWkwfIhISEcOutt/L3v/+dRYsW8cYbbzB79uwz4jH7EnScIaqqqpg7dy6bN2/m8OHDWs1WVlYW8+fPJyYmhsWLF/Piiy/yj3/8g9TUVP7v//6PnTt3agdhXFwcxcXFWK1WTCYTYWFh2tOU/PxNs/7HBvofwXe8kpIS7VG1p9O6dWugMWAqKysjNjaWO++8k4MHDxIbG8vRo0dp0aLF/7P33tFRVm3b9y+TZGaSTHpvJBNCS4CQ0It0ELAAllDsShcQBQQUG0pXKQKigiJSBASkCtIEAgGCQHooISG910mblPn+yLO3M0lQ7/f5vtyyDEcAACAASURBVPd2fctzLRdOruSa3fdZj0Mi+xw/fhylUmliqFy5coVPPvmE1NRUudkVCgUdO3aUVruA+jNGGenUqRNBQUFcuHBB5j0vWbLEBAbvYWJsbJmZmZlAQkJjilJCQgJFRUW4u7vTunVrzpw5w9WrV0lISCArK8sEcQagc+fO9O7dm82bN+Ph4cF7773H0KFDycnJ4bnnniMrKwutVoulpSW3b9+WYdinnnqK+Ph4rl+/jrm5ubzsd+zYYQLl5+TkxJw5c0zSw4TU1taSm5srjY3g4GAUCgV6vV6iY+n1emxtbWXY2dHRkf79+1NdXU1iYiK//PILnTt3ZtiwYVhZWZGSksJPP/1EdXU1bdq0Yd68eSxevJihQ4ei0Wh47LHH+Pbbb2V7zp8/34x7Axq90t999x2LFy9u9swYzrhz584MHjyYp59+mn79+jF58mSio6PR6XS4urrS0NBAfn6+zOe2trZm2LBhXLhwgZycHKk8/RnKmLe3N3q9HpVKRV1dHatXr+bUqVMEBQXJtWwsPXr0QK/XyzQlaEwDvHHjhkxjCwkJwdbWluLiYlJSUrh16xY9evSgS5cuFBUV8cwzz5CXl0fv3r1Zs2YNGo2GgQMH4u3tzRdffNEsRdJ4TIRkZWURHx+PVqt96H4V/TMWkfrn4uIi2/7CCy+QmJiIWq1GrVZLBaZVq1YMHDiQHTt2yDEcMWIEBoOBX3/9FXNzc+bOncu+fftkSoZCoaBNmzYMGjSI8PBw+f1ffPGFrAlxc3PD09OTtLQ0iouLsbW1xdfXl+zs7L/92cbGhpycHHr06IFWq2Xr1q1s3bpVnhfG6C9ubm7k5eVRV1eHv78/CxcuJDk5mTVr1jBmzBi6du1K9+7dycjI4MqVK+Tm5lJaWkpMTIxMrxMe5ODgYDw9Pbl69ar0hltYWODt7U1aWhqdOnWSCD7du3fn5MmTJCcnM3jwYM6ePYtSqaRXr1689NJLJCcnc+TIEWJjYxkxYgRKpVKm2bVv3x5PT09cXFyorKykvr6ewsJCbG1tKSoqko6b4OBgCYvs7u6Oj48PV65cISUlhUOHDlFUVIRWq8XJyYnc3FwZ/RgyZAh79uzBYDDw4osvMnDgQEpLS9mzZw9XrlwhLCyM0tJSkpOT5byKMRV58A0NDWRkZODg4IBOp8PBwQEbGxsCAgIkIIaoDRAwo7m5uVRUVMhUTXEeFRcXo9FopCNJIG9pNBq6d+8u5+P06dOMHDmSYcOGoVKp0Ol0HDhwgCtXrtC1a1c6duzIsWPHaNWqFYMGDZLvE/UHVVVVJCUlyWirhYWFRAU0XjehoaE88sgj5OXlceTIEebNm4ednR1qtZojR45w8uRJ+fvibxQKhfTMp6SkMHDgQCwsLGQdW1FRERqNRn6XKGI3MzOjVatWss8eHh4sXrwYCwsL7t27x+XLlzl58iS3bt2SjiLhyBBtUCqVEvkyMzOT9PT0ZnvB2LGmUCgIDw9n8uTJnDp1ih9++IEXX3wRc3NzOnTogEajITY2luLiYlxcXOjUqZN0DqpUKjIzM4mLi5MR1C5duuDt7U1paSm3bt1ix44ddOrUiWHDhknQjFOnTpGens748eOxtLRkz549ODs706pVK7Kzs8nMzJQGmZeXF1ZWVtKZAX+kEBv3wfj/bWxspAf/xIkTREREmNzJoh+urq6UlpaSmZnJ119/jZOTE1lZWaxYsaJFjjQheXl55OfnSyPR09OT5ORkioqKcHFxwdvbm8DAQLkvbt++TUlJieyTs7OzTKVTKpXodDq5J4R4eXkxatQoOnTowP3797l06RIjRoxAr9fL7zA+Nzt37kxZWRlFRUXY2Njg4uJCWloaISEhss71008/xcvLi5CQENq3by/TqUSU558i/xod/0AZOnQoY8aMYfr06QQHB7N//36Cg4OBxmJO48NQQMBpNBrUanWz3xciCqgePHiAmZkZ+/btk+g23bp1eyghkZlZc84MaETTOn78uMx1/Oyzzzhy5IhMoRFt6tGjB0899ZQJhGlTEeFUhULBjh07uHr1qlT6u3fvzvjx4zEYDKSmppKSksLw4cPRaDRYWFhw7NgxPv74Y9RqNaGhoZw4cYK+ffvywQcf/C2Spby8PC5dukRKSgr9+/cnOTmZr776ig8//JBBgwa1aHyJugd3d3c++ugjfvvtN+mhaIqTLbaX+HfYsGEUFBSQlZVFUVERdnZ2+Pn5MWvWLHr06EFUVBSxsbEMGTKEefPmSd6ApmKMO/7ss88SEBDwl30V6C86nQ6FQoGtrS1eXl5cu3aNjRs3cvPmTXlwtm/fnkcffZQ+ffqQn5/P+fPneeedd2T+OzQWMU+dOpV9+/aZcMgI2bFjB8uXLycqKoq8vDxu3brF9u3b8fPzo7q6WnrT7969K9HArK2tiY6OxsfHx+S78vLySExMlCgpIpIza9YsMjMzSUhI4Pbt2zz++OMtetv9/PyARu+oXq9n9erV8iCOiopixYoVDx03Y14BaNwTb775JmvWrOHatWvU19ezb98+fvjhB3x9fZvhodfU1PDVV1/x22+/mXjZ6urqqK6upqysjKFDh5qMSXZ2NrGxseh0OszMzJg0aRJ37tzBxcWlxf1aWFhIUlKS5O9wcHCQBoeZmRlTp04FIDIykitXrsjoU2JiorzwBRKOmZmZjCDZ2tqyfv162rZtS2RkJDdu3ODpp5/Gzs7OZE83XVvW1taSsPD/5LNYmy1dllVVVdy6dUvuwbKyMiIiIiSEb9u2bQkJCZHKqoD49PLyoqGhQbZRnCHQuKdzc3PRaDQyP1o8E+eTs7MzCoWCy5cvN9svWq2WZ555hpEjR7Jlyxb2799vgr4nIqMvvfQSJ0+e5ODBg6xatQqNRtNie6DRaE9JSTHZr76+vtTW1pr8zMXFhePHj3Pu3Dmys7PRaDTSIAwMDOTgwYPs3LmTgoIC4I+ah8mTJxMeHs7JkyfZtWsXw4YNQ6/X4+bmRteuXaVXtLS0FLVabbIfHzbvfzZvLcnD/v7QoUNs3LhRkqMZt/mpp55i9+7dnDhxgjlz5uDh4fG31k56ejpXrlyhsLBQzplAEcrPz6e+vh6VSoWtrS1arVaip4n9Yjwuer1ewvg6OTn9x0qdTqdj586dXLp0ifz8fNavX8+FCxcIDg6WhqBYb8b3jaenZ7N3GT93cHAw2RtC+czMzJRpwGK/qVQqk4ifAGARYyjGAFpei1qtlvv377d4d7zyyisScrzp3dF0P7X0s6Z91uv1UrmvqKho1kbx+46OjrKuwng/nT9/nmvXrlFeXo6joyNeXl7U19ej0+lwdHSka9euBAQEoNfrH7ofRTtbet5Sn1qaJ1FzKOo1ms5D03OwpXk5f/48r7zyCu7u7s3mRaQKL1++/D9aj/835V+j4x8i8fHx3Lp1i/Lycr744gtGjx6Nj48P69at47nnnpNIS5cvX2batGlMnTqVkpISE44OgQoxfPhwE6MjOTmZo0ePMmTIEAYNGsS7777LV199JTkAwNTDJd7VkjwslG1mZoaLiwtFRUUMHTpUoukIWbp0qVTIGxoaTDg0RJjQy8uLSZMmERYWJg2BnJwcEhMTyc7OlgqEEB8fH/r06UNwcDAffvghDQ0NBAUFsX379j8tmqqvryc4OFiG+o370LTfgujP3NwcpVKJo6MjHh4e1NXVkZaWJi9yMWYajQatVku3bt2wt7dv9t19+vRh48aNMvxuLAqFgpCQEN5++226dOnCokWLOHbsmERxEvnsN27coLa2VhJn1dXV4eLiIr1xgjTKGKu+pqZGFrsJzyQgoRVFfnTTNimVSrp3787MmTNl0faECRNkIaWxoSVSMJqmi40ePZrDhw+bYInr9XqJnpOQkCDTlVxcXCgsLMTe3p7du3fLInUher2eBQsWPNTjLw5uf39/Ro0aJTkp4uLiTIyE7du3s3TpUsrKyv422VjT1DzjEPzXX3/N2rVrSUhIwMLCgo0bN3LmzBkCAgKIi4vj+PHjhISEyMjjnTt3TFKXjMfEy8tLRvjEHhEEVSJFwXi//p0jXPy+mdkfJI8vvfQSY8aMafHCbIm8sum+F4AWVVVVEiLz/w0R4yrOlA4dOuDk5ERlZSXl5eWy+FZc+vHx8WRkZDRbdy29t6ljwM7ODktLS2pqaiSimBBbW1vc3d1l1CMgIICePXsSHR3NunXruH//fotpmu7u7jg6OkooWyHiu1UqleQvEWlQom0C5erv9EX0Q6R2No3Ait/z8/PjhRde4ObNm1LpNm6Th4cHHTt2xM/Pj7S0NPLy8iS8qDBiRY1aSUkJ1dXVMqXM+LwwPj/F+hA8FKI4uaamRqbaGAyGFglJxZkTHh4uazUKCwv/ckyajo2Dg4M0LJydnbG2tubq1avExsaapEk2/Vsh3t7eDBgwgLq6OvLy8qisrCQjI0NGUozvDAFOoFar5bsFIIM4o0Waj7W1tYwIdenShd9//52ZM2dy9OhRHjx4wMCBAyW5nIODA/fv3yc1NVU6CkTE08HBAR8fH8LCwuQaEDWCIkq4du1arl69Sl1d3d9Ot2ppPJvuffGv8Vo3TtUzjgoJsBCNRoOrqyvt2rVDpVJRU1MjwQUASQPg5uaGubk5WVlZ1NXVUVhYSFxcnExrMn6/mZkZdnZ2ODk5UVxcTGlpabM5FGnMAkDBGMraWATaovH71Wq1dMQImHFjEQACjo6OEv5YRHo1Go18rtfruXTpkklE9f9kHsTfOjo6SlLbpu8yGAxotVrmzJnDiBEj/uPv+f9a/jU6/gHy/fffs2LFimYbVmx2hUIh04A2btzIrl27TJTdvyMC5cBgaEQP0Wg02NjY4OzsTEJCAtbW1gQGBhIbG8u8efP46quvMBgMVFVVSeIkYSx4e3sTEhJCWFgYa9asobKyknfeeYelS5c2+07j/jQVUQT1Zwp/0zCzgMIbOHAgycnJHD9+nMrKSgIDAwkPD2fTpk2o1WqZ4tSS1NfXExQUJBFwRH76nDlz8PLy4u2330ahUNC+fXuZ6vEwUavVDBw4kH79+vH111/TqVMnbty4QVFREYGBgfICF2kr1dXVqFQqnJyc8PLyws/Pj6CgIDw8PJg5c6ZE6vn666+5du0aZ86c4dtvvyUnJ4fx48czZ84c1q5da1KLER0djcFgkJ5n4WEVXhORv+3r60t1dTW5ubn4+voyceJETp06JcnwAgMDCQwMpFWrVrRv3x6lUklqaiqnT58mPj6ezZs3069fP5KTk2U+//r16xk3bhxubm6sX7+e/v37c/HiRVq3bi0hjC0sLBgyZAhnzpyhrq4OJycn5s6dy7p16xgwYAAJCQn07NmTU6dOMWnSJB577DGmT5+OjY0NI0eOJC8vj7Fjx3L9+nVcXFxYsWIFd+7coba2FldXV6mMi+I+QWCnVqslAd+uXbsICAiQYAtubm4UFhZKpVClUuHm5kZWVhZLly7F19eX06dPS64a4XENDQ0lLS0NtVrN448/TkNDAxs3bpT7ydbWlnv37j3UQBE/MxgMWFlZER4ezvfff28yJnq9niFDhvDiiy/y+uuvk5GRgUajoaamBrVaTXl5ucl+dXFxQavV0rNnT7799lsGDBjAqVOnMBgMtGnTBltbW5KSkkwubSGihqaiooK6ujrJHJ2Xl0dSUhJeXl488cQTnD9/nvj4eLlPvb29JVywSqWSHAbCgBN8PSJNok+fPjQ0NMg8+pY+iyLm1NRUpk2bxtGjRyVZ5X9CzOXg4MDgwYNxcHAgMjKSxMREyYmRl5dHdnb2Q0lVjUUgSjU0NGBlZUVlZaXsf6tWrfD398fd3Z2AgABCQkKwtLRk+/btHD16FIPBQFBQEO3atePy5cvk5eXh4eGBubk5mZmZGAwGXFxcZM2TMA6qq6vJycmRDgiFQkFMTAy1tbVotVo6depERkYGN27coGfPnqSmppqkbdja2kqyQgHnevz4ce7fv4+VlRWdO3eWiF0XLlwwSWsRIgwGvV4vnS5iHoWjo6GhAZVKRYcOHdDpdHKvt2nTRiKDCTJJS0tLWUfm4OAgkQgtLCwk8t+9e/fQaDRMmzaNe/fuce7cOfLy8rC2tqZTp07Y2Njw22+/4e3tTZs2bcjNzSU+Pl7Wqmk0Gs6dO0dlZSVKpVLm87dU3yPQmMQ90Lt3b2pra4mKiuLOnTvSg99SuqY4X4RBBuDs7Cw5EwwGA2q1WtZQQmP9YUNDgzTsRQqWcNKIdaXRaGSK3cOkqfPh74hQyCdNmsSWLVswGAwMGDAAg8HAhQsXABgwYACOjo4cPXpU8j4oFApu374NNDohBEqlnZ0dc+bM4ddff5WQ3f7+/vj6+nLjxg3q6uoIDAxEqVSSlJQkx+Fhe9hYD3iYCLhkodSLVOuHGQ8DBgwgNDSUn3/+maSkJFQqlYSw3bBhAyNGjODs2bMmRJZ/Jba2thLUxbhdxuSWQpcRNYZ/Nk/u7u6MGDGC7OxseV537doVg8EgwRSGDx+Ou7s7+/btkyiBf2YoQ+NcCBCKVatW8cQTT/ztPv7fkH/Rq/4BMmfOHHr16sWuXbuYN28etra2REVFMXfuXC5dusS+ffswMzNj7969bNiwAaVSibe3Nx999BETJ06kXbt2REdHM2nSJKKiohg0aBBPPPGEDL/V19czfPhwrK2tJSFYQEAAR48eJSAggJ9//plx48axYcMG0tLS2Lt3L23atOHo0aNoNBouXbrEhAkTGD9+PJcuXaK4uJiFCxfyxBNPYGlpSUREhCQ/E+Lk5ER1dTW2trY4ODhI67ympgYrKytWrFjB4sWLuXz5MgUFBdjb2+Pm5iYVI6Eg19XVSaSNyZMn4+XlxU8//URQUBDHjx+nuroaLy8vXF1dWbJkCaNHjyYuLo4vv/ySpKQkRo0a1Wy8DYZGxC9RV/Hxxx/z5Zdf8vTTT0tvk62tLc8//zxnz56lffv2WFlZcebMGW7cuCHzebVaLY8++ij79++nR48efP7557Rv356DBw9SXl5OTU0Njz76KEVFRVLBFQevSLOJj4+Xl+WDBw/o2rUrWVlZREZGEh8fz8KFCwkJCSE3N5d9+/YRGRmJtbU148ePJyYmhjZt2kjYzRdeeAE3NzeZN/3II49gZmZGu3btqKuro0uXLuzevVvCBP72229kZWVhYWGBUqmkqKiI7Oxsrly5wtmzZ3FwcGD27NmEh4eTlJTEr7/+yrhx43BycpKcMQAvv/wy/fv3Z9OmTbKY/JtvvmHjxo1AY2REpC9dvXqVKVOm8NJLL2Fvb8/evXt58skn2bp1Ky4uLpw4cQKlUsmtW7e4efMmp0+fJjIykmPHjrF//34OHDggUyHMzMyorKxEp9NJ5cJgMMgIT21tLdeuXZM50kVFRRL5xdHRkePHj1NXV0d0dDSjR49m27ZtREdHExMTw8yZMwkMDOTBgwfcvHmTBQsW0LZtW27dukVhYSHLli0jPDycbt26sXHjRrmfAgMDOXTokER6Ern68+bNY/To0UBj5LF3794MHjyYXbt2UV9fbzImx44dY968eYSFheHk5MSvv/5KQEAA77zzDmfOnKG2ttZkv968eZOlS5fy9NNPo1Kp+Omnn+jbty/Dhw/nxIkTQCPPyKhRo0hKSpJjJdKoHjx4QFZWFjk5OWRmZqLT6SQbfWlpqWRBX7duHcuWLePLL7/EwcFBkpVZW1tz5swZDh06JMnfRo8eLb2OVlZWMprQtWtXWrduTUFBQbPPW7Zs4bnnnuP27dvExsbyzDPPEB0dTU1NDXZ2dqxatYohQ4YQEREhi4IFVHFtbS329va4u7tjYWFBYmIi8+fPl5EtZ2dnDh48iMFgICIiAkdHR/z8/PD39+fQoUNER0dLhJ3evXuTmZnJ22+/zcaNG7l+/TpVVVUSthMa04LKy8tJTEzk3LlzHDx4kJ9//tmkRiw/P5+kpCQqKirQaDRMnjyZ/Px8WrVqJflatFotCkUjPG1oaCilpaUMHz4cGxsbFAoFO3fu5MSJE+j1eoKCgli/fj3du3dn//79EkktICCA8PBwioqKJKzqsWPHOHjwIFFRUSaEgFlZWURHR0tCS8EJUl1djYeHBy4uLvj6+pKbm4tCoWDz5s0UFxdLuM5+/fphbm4uaxMEFK9SqcTJyQlfX19cXV0pKyujc+fOWFlZSfJAJycn2rVrJ6OrtbW1dOjQga1btzJu3Dj27NnD6dOniYuLk8pgbW0tWVlZpKSkYGFhwZQpU3jvvffYs2cPoaGhODs7U1tbi6enJ/fv35dIUO+++y5Hjx6VIBOOjo64u7tTU1NDz549ZX1bVlaWJPr08vLi8OHDVFVVERwcTFlZGR06dMDc3Bw3NzdsbW3x8/OTSERVVVVYWFgwatQonJ2dKS8vl9Dc/v/Dd6NWq+nduzf79u2ThdG5ubmsXLkSZ2dn6fDZtm0bAQEBREREoFQq2bNnD6mpqXJNvvzyy3Tq1Ek6mF5++WXGjh3L+fPnsbW1JSAggLfffhtHR0cSExPx8vKiuroab29vWVhdXFxMz549CQ4OJjMzk6KiIkaOHCkBCywtLWVhck1NjSzm7tixI5mZmezfv5+nn36anTt3cvz4cVJTU7GwsJD1Yenp6TISM2zYMPz9/bl16xbt2rXD2dlZItPFxMTQtm1bduzYQX5+Pnfv3iU0NFTyACUlJWFmZsaECRMoKirCx8eHwsJCeSZevXoVgLFjx6JWq/Hz86N3795UV1fz9ddfY21tzf79++nbty+RkZHMmDFDonxdu3aN559/nsWLF6NSqYiMjCQgIEByWYn7MDQ0VI5fmzZtpI4xatQoYmJiUKlUPPnkk2i1Wjnvfn5+/PTTT6SlpUn+rQ0bNnDp0iXq6+t59NFH2bFjB6dPn8bR0ZHs7GxGjBjB9evXCQsLo3v37qSkpFBdXc3IkSPx8vIiMzOTDRs2MGzYMK5evYqFhQUVFRUEBgbi4+NDXV0dU6ZMoVevXvLMX7hwIWPHjqWgoIAjR478IwgBjeVfno5/gJSWljJhwgSJqfzCCy9IRAiA8PBwBgwYwMqVKxkxYgQVFRXMnTuX4cOH06NHD/bu3cvcuXOZOXMmZmZmzJo1i5kzZ/Lpp5+yaNEizMzM6NGjB3v27JH48YJDQHBTiJqAsWPHotPpmDRpEkqlksDAQPnc19dXWu6CdEw8P3fuHIMHD8bCwgIPDw88PT2ZO3cuUVFRXLhwQaYTzJ8/n9mzZ7N582aWL19OaWmp5Bapqalh/PjxktzIzMyMDz74gPLyclasWIGTkxMTJ07kzTff5Oeff8bT05MDBw6wePFiiU7l5ubG5s2bWbZsmUTGeJjodLpm0RCB3FRdXc2OHTuYNm0ac+fOJT8/Hzs7OxISEpgyZQpz5szh7t27zJ8/nylTprBz506gMY3MwcGB1atXS49ISUmJ5Ff46quvpHfJ09OT69evs3nzZm7evInBYGDBggWEh4eTl5cn2YSFiDD+xx9/LFOdfv/9d1588UWUSiUnT57k/PnzLFq0iAULFhAREUFycjIvv/wyb731FhEREQAcP35cGn8qlYrNmzfzxRdfYGlpyfXr17l8+TLvvPMO+/bt44svvgAaIWhFsamAFoRGUkpAhnkzMjLo3bu3vOiM14jgaRERGW9vb0pKSli/fj11dXXcu3ePiooK1qxZI79LiEAXc3BwQKlUMm3aNLZv38727dtZs2YNZ86c4cyZMyxevBhbW1vefPNNevbsKSN8EyZMYMSIETLdavz48Tg7OzNo0CCgkUhOoVDw/PPPk5SUxMqVKxk6dKiEPjUYDERGRpKeno6VlVUz1luxn0S/L168yJNPPsnKlSslUtXo0aNlobUg15sxY0azMYE/9pfIgx4zZgwuLi4yHcd4vwKy2DkwMJDy8nLGjx8v2X5PnDjB+++/T2lpKWVlZVhYWBAZGSn73q5dO7p3705kZCTvv/8+ZWVlVFVVsXnzZr766isyMjJo37693N9mZmakp6djMBgYMWKEZLJPTk5m4sSJzJgxg927d3P//n0mTJhAZWUlycnJJCcn88wzz8i11PSzEPF527ZtMpKo1+sZMWIEe/bsISQkhBUrVqDX6/nggw9YvXo1KpWKsrIy3n//fU6cOEFQUBCrVq0iPj6ecePGyQjMjh07ePzxx6moqCA1NZXJkydjZ2fHa6+9Rl5eHvPmzePbb79l6tSp7Ny5E6VSibOzM7m5uVJREczgFy5c4Pr168yaNUumCpmbm7N+/Xq+/vprmVIyZ84cxo8fz6effkp0dDSvvPIK4eHhJCcnExUVxbx585g/fz4RERFkZmby6KOP8uqrr0qSrwcPHvDCCy9IBXXp0qXSu97Q0MCCBQuYM2cOixYtorKykt69e1NfX4+joyNhYWGo1WpmzpyJSqXi6tWraLVatFotubm5mJubc/v2bRYvXiwhn9PS0vjoo48YOnQo69ata9bG+/fvM336dObNm8epU6eIiopizpw5ksTu/PnzzJs3j5dffln20fh5S2fSoUOHyM/PR6FQsG/fPtlmtVrN1atXUSqVDBkyhE8//ZRt27aRnJxMeHi4HKcTJ04wf/58pk+fzv3791m7di1Dhgxh9erVlJaWkp+fz4IFC1i0aBFJSUlUVlayatUqBg8ezJo1awBYu3YtYWFhcszfeecdZs+eTVFREVlZWbz77rvs27ePwYMHc/36dRYvXsyCBQs4deoU58+fZ/78+bz++uvExcU1GzOxN9966y2ZOfDLL78wZswYAAnvOnLkSJRKJZ06dSIuLo7333+fuXPn8ssvv3D27FmmT5/OtGnTOHv2LNu3b2fChAksX76crKwsRo8ezccff8zUqVNlZPajjz4iPDxcns3PPPMMY8eO5f79+2RmZjJ06FCGDBlCeno6UVFRzJo1GyuUiAAAIABJREFUi4kTJ5KcnNzsOcDOnTvR6XSoVCp5d6xfv14SOa5YsUKO086dO3nrrbd48803pZ7xyy+/MHbsWHJycggICCAhIYE+ffqQk5NDp06dOHPmDPPnz2f+/PmcO3eOwsJCkzv2wIEDTJ8+nfnz53P58mWSkpJ49dVXGTFiBFlZWXTu3Nnk94XhKNZJfn6+vIfatm1LfX09b7/9Ns8++yzPPfcc1dXVLF68mB07dvDkk0+SkpLCq6++yqRJk4iLi+PgwYPMmzePd999l4sXLzabdycnp2Z9Kiws5Pnnn+fSpUvY29uTnZ3Nu+++K9sozkExzmLcjc/F1q1bs2DBAsrLy7GwsGD69OnMnj2biooKpk+fzvTp05kyZQoTJkyQd5zxvP2T5F+j4x8g/fr1k7UV0BiGXLlyJUeOHGHgwIFMmjSJ9957j6NHj7Jq1Sratm0r4fKgkZTN29sbMzMzunfvboLMINJP1q1bx+nTp3n88ceBRq9XUlISX375JYBkwBYkOkK5OXTokHyekZGBra0tSqVSvu/gwYMAklFcKCLJyckEBQWZ9KmyspKAgABat25NRkaGvJxEXqdOp8PLywtzc3OKi4ulEWZ8OUGjd7C4uJi9e/cSGBhIampqMzSKsWPHSnjLh4lKpTJ5L/yh/Pn6+lJYWEjXrl357bffZEGdg4MDWVlZsvAdGvlQRIqDOLgLCgokieL8+fPp37+/hAMWqEWJiYkoFAoGDBgg4fTEnDk7OwONDOQXLlzA3NwcaPQoFhYWsm7dOqAxvCuw340RnkRKhPhO4xSJAwcO8Nhjj6FQKPDw8CAhIYHo6GjZrqbGHWDyfODAgZKIbcCAAQwcOFBC5dbW1jJ//nwT6FxR/yEU6T179lBcXMz169fx9fUlKSmJK1eu0LFjR3r27ImPjw/9+vWTMI3QGE154403ePvtt9Hr9YSEhNCjRw969OjBqFGjJBGgp6cntbW1TJs2jVmzZslCv86dO7NmzRq5/gVMopg3odCJdLQffviBt99+WyoFP/74I926dZOhc1G/IUTwWnz99ddAI9DCyJEjJYLY/v37Ja+Jvb09cXFxHDlyRKYeGI+Jg4MD69at49ChQ2zevFm+/9dff5WeduP9am1tzYYNG4iKiuLAgQOSNfz+/fs4OTlJBK4DBw4wYMAAbG1tcXJy4tq1a1hbW/PWW28RHx9vMu8NDQ2kpKQwYMCAZlCyIrxvb29vknoo1ppInxEodrW1tTg5OcnnYi01/SxEfC4tLaW4uFjmbENj7dsrr7wi93tERIRJ7VRCQgJKpVIqGQ4ODly5ckXuX0HA5eTkJPey8doUxpzxnr548SI2NjZMmDCBVq1aUVRUZNJvY0VIvOvChQt4enpiaWlJ69atpSLU0NAgow1OTk4yFVDsT19fXyIiIkzONHd3d+7duyfPm6ioKAICAvD09JS/bzxuwlmyZMkS7t69i6OjI9euXcPT07NFpUecGeI76+vrcXV1lUpP0zaKeXN0dKSiokI+F2eieF/TPhpzNTU9k3bs2MHAgQNlOpWjoyOxsbESCcjT05OgoCDZZvGOpm0W3ykUuaZrTbRZjJuxYpecnIyXlxdOTk7yfeLsN14rzzzzjKzPEO9rOoZNx0yISA36+uuv0el0kszVzKyReC4zM1MaPuId4r4T95FYm0I5Nb6LxNo1GAwyujBkyBAAmUotiOfEGIg+iu8TY9b0uVjrw4YNQ61Wy7vD+O8VCoU8Q8R9b7y/RZ9FewsLC+nevbvcTzqdjoCAANln0QbRZzEG4rmYF+M2Gu9frVYrublsbGzw9fWVkLuCFFjMqyA9dXV1BWDw4MFyv4q/F+172Ly31CdfX1+ZDmx8Too2is+iD6LPDzsXtVot8fHxnDp1ChcXF3Jzc5v9BzQbk3+K/HNwtP5/Lu+9995Dn6lUKr7//nuOHj2Kk5MTaWlp9O7dGxsbGzw8PCgrK6Nt27YkJiZy/vx5ysrK+Pzzz4mJicHPzw8nJye2bt2KVquVvBHQaAhs3bqVsLAwVCqVrBkA+Pzzz/nss88IDQ0lJyeHS5cu8cwzz0i4xiVLlrBlyxapWF26dInIyEhUKhWtW7emsrJSovQII+XAgQO4ubnxxhtvcOXKFY4cOULfvn2BRibhw4cPs379ejw8PGjbti1paWncu3ePvXv3MnjwYDIzM+UlGBgYSK9evVi9ejWPP/64NILq6ur4/vvv6dChAxUVFRw/fpxPP/0Uf39/Jk2axOLFi7l16xYdO3aUHvaHSUVFBd9++62Mbly+fBk7OzsKCgoICAigrq6ODz/8kMzMTD766COg0eMsvNdCsT548CBarRZozCc9d+4cx44dY/z48ezfv18eYs899xyrVq1qVrAKfxg7u3fv5vDhw8yaNYvQ0FBeffVVJk+eLI0QvV7P0qVLpZHp4+PD2bNnGTJkCPX19XTu3JkVK1ZQV1dH37596dq1KytXrsTa2pqOHTtSUVFBeXk5ly5domfPnmi1WtauXYvBYGDChAlSiYBGWL/CwkLWrl3LN998w6xZswBYtmyZRLZZtmyZLKZ+5513CA0NJTExkWeeeYYdO3YAcOTIERoaGiR7d25uLv3796euro6OHTsyadIkSWr0ySefMHv2bDIzM032jFi3IhKwYcMGQkNDpVcHGiNKmzdvJiQkBGi8RNzd3cnOzmbt2rXSW799+3YOHDjA0KFDpZFw/PhxDAaD9MgNHz6c6Ohojh07BjTWyXz33XeSud7c3JyxY8dKY3D9+vVs3LgRNzc3zMwa2bqjoqK4cuWKRB85ePCgTPEBTAxN4zEROP6CDRzgs88+w2Aw4OPjQ0ZGhsl+raurIzc3l+effx5o3I/Lli0DGi/A4OBgzp8/T0lJCRcvXiQ8PFympAlOFGOjXcDzrl27FqVSibu7Ozk5ORQUFHDq1Cmg8eIUKQuWlpbExcXx7LPPsmbNGmxsbCTM6/bt2wHo27cvarVarrVnn3222eebN29y/vx5vvnmG6ZNm0ZERASxsbEcOXKEOXPmAI1Gf3JyMr/88gsBAQFs27aNy5cvS+StdevWkZeXh06nkz+7du0ajz32GNeuXcPW1la+r7q6mtWrV0vCQ3d3d3bu3EmfPn04ePAgrVq1Yt++feh0OgmMMXnyZJnGcvLkSbRaLQUFBWi1WnQ6HQaDgTVr1mAwGJg2bRoPHjzgs88+o02bNgQHB2MwGFi2bJlMqSsrK2P58uWYm5vTp08f+vfvz3vvvYdCoaB///7cuXOHLl26cOjQIbRaLd9++y319fVcuHCBJUuWYG5uzuLFi7l48SLJyck899xz7Nu3D61Wy507d6ivr5djMHr0aIqLi02Unm+//ZZBgwbx4YcfotPpmDhxIqmpqWzatIkePXrg5OTEgAEDTNrYrVs3Vq5ciaOjI23atKFt27Z88sknkrunpKSExYsXo9PpmD17Nrm5ufL58OHDad++fbMzKS8vj5KSEoYMGSJric6fP8/QoUMpLi6WZ+fw4cPJzs5m2rRprF27FoVCwbBhw8jNzeW9996jsLCQ6dOns3//fr755ht+//13Zs2ahZWVlUmbx40bx+LFi4mIiEClUnHy5EksLS05evQozz//PDdv3mThwoWUlJSwZMkSsrKyJOKdgMZdvXq1RNGztbU1GcOamhqTMYNGY/Szzz6jZ8+exMTEoNfr+eGHHwAkqW9cXBz79u0DGpEOV65cKVGo6uvrOXr0KDU1NWi1Wurr69m7dy9Xr16VhgU03kcC6njbtm0y4tmrVy/WrVsnUws7duzIt99+CzQaUjk5Obz//vvo9XomTpyIpaWlfD5+/Hju3LlDaWmpJFC1t7c3WeuFhYWsWrUKFxcXibL1ySefkJGRwezZs4FGeO5du3ZJ50/r1q3ZtWuXTDfs2LEjO3bsQK/X06FDB55//nnmz5/PiRMncHZ2xsbGhh9//JGioiL8/f3x9/eXa2vhwoUmY6DVagkPD+fDDz9EoVAwYsQIWrVqxaZNm4iIiODmzZv06dOHVatWcfXqVc6ePYufnx+bNm0iLCyM6OholEoly5cvx2AwSAP1+++/p7CwsMV5b6lPTz/9NCtWrMDT05OTJ08yfPhw1q1bh4+PD87OznTp0kWO46RJk7CysmLDhg1AY1qsIDDevXs3EydOpKqqSs4LNDr+msoTTzzB0aNHpd7yT5J/C8n/L0lT0jSBJ+/l5YVCofjLMJhQuv6Mi8BYBHGWIIRydnbm1q1bXL58WeJX19fXy8Ln9u3bc+/ePRNSKYHFf/fuXVk4KtCmLCwsCAgIoE2bNlhbW5OXl8fVq1cJDg4mNDSUjIwMyc4rcnoTEhJk+olaraampgaDwYCvry/jxo3jzJkz0gsxfPhwunfvzrFjx6SnXHAsNDQ0SKhJsXx9fHzIysrip59+4vPPP+fmzZvs2LHDJNoiRKBXvfHGG2zbtk0WOT5MVCqV5E8oLCyUKU/G3CHGRaHQqGRt3rxZhue3bNmCnZ0dW7ZsYePGjSYkS2ZmZrLATqVSMWXKFGbOnCm/74UXXpDeODMzM2xtbSVBnyDXqq6uRqlUYmlpKdsnPE+CwKipiOLmpsWi4plok7W1Na+99ppsk7FkZWVJRKbg4GB2797Nxo0biYiIkEV1xkW7xuAIbm5uWFlZ4e7ujq2tLTdv3pQFloA0YN99913at2/Pjz/+yNatW/n5558pLy9Hr9fTrVs3nJycKCwslHnq27Zto7CwkNdee43g4GBZM3T37l2sra1lPY0ovq+qqiIkJIS4uDiTMfD19WXGjBksWrQIc3Nz7O3tad++PVeuXGHMmDE8ePCAvLw8qqqqJAlVp06duHXrFj4+PrLgfNGiRQQGBlJSUsKlS5fYu3cvnTt3JiEhwaTQtemYCAjMgoICWYTfpUuXFverQqHA09OTHj164OnpyaFDh2Shtxh3aDQWBLzqggULcHZ2lumdCxcupK6ujsmTJ1NZWYm/vz+HDx9ukZxqxowZfPfddw8tbvzfiFiXxuhCrq6u+Pv7k56eTk5ODlZWVnzwwQf89ttvsm7lr4ArjEVAVhqPv1qtbrHwWKBY9e7dm/Pnz5OdnY2TkxN5eXnS4DYWe3t7mRP/MIQkY3Sfls70v1M43xLiYEvv8/HxwcfHh+vXr8sCcFGPYExqCI0Kk62tLXFxcbIQXKlUynPN0tIStVptcvb+mahUKurr62U6pnFB8MP6JP4uMDCQxMREGhoasLOzw2AwyFS+vyteXl5069aNsrIyE1JC+Ou71NzcHAsLC/r06SOhxe/du9cM+KTpmAvkROFcEshSNTU1qFQq/P39JeO78TgJIAtvb2/atWuHXq+XbVapVFhbW8t5cHBwkHVGdnZ2PP3005ibm3Pt2jXi4uKYMWMGO3bsoKys7G/rDC2JSKc0Phfhj71mZ2f3p2td9N/e3p6qqioJ/arRaPDy8iIjIwOdToe7uzudO3emuLiY33//HYPBQGhoKK6urpLN/mGiVqvl96vVahoaGqipqZGF+aJgH0z5Vlo6t/6sqN0YgED8rvG4uLq6Ym1tTU5Ojvx+a2trCgoKJEqeMWz1fyrGaIkCwexh+8jHx4fXX39dpt/+k+Rfo+O/IEeOHOHTTz/liy++oHPnzgwYMIDa2lrJQdAUjQAwOehsbGxwcHAgODiYy5cvM27cOInekZKSYnKYGW8sW1tbBg4cyKJFi1AoFGzbto2LFy/Kg65Hjx4899xzqFQqFAoF27dv58qVK5I51fh5UzzqjRs3yvx/4f1teqEJBKWGhgYKCgpMcOwBCUlrYWFBYWFhsw1lY2ODm5sb7du3x8vLi+joaFJTU9m6dSuBgYF07NiR/fv34+fnx2uvvYa9vb30ZBuLMDoEn8m9e/d47LHHmDJlCoGBgbz99tu8+OKL1NfXk5ycTGJiImVlZS2iigkvlJubGxqNBm9vb+mZ0Gg0uLu7k5aWRn19vSTJEgp4cHAwNTU1pKWlYWFhQa9evVi0aFEzmNj6+nqWL1/OmTNneOSRR9i7d69cE0JUKpXk8xApReKit7S0xMrKCnNzczQaDRqNht9//x0rKyu6desmU/LS0tLIzMwkJyeH5ORkWXcwbty4h0LUdujQgT179hAcHGwyphcvXmTSpEkoFApZBKnRaEyI9USU4tSpU8yaNYv+/fvzxBNPEBcXx/fffy9RowTSk0BP8/f3x8XFhaysLMrKyigvL5dY54KsT6RJNTQ00KVLF/z9/YmNjZUs3W3atKGkpIScnBwTTpmxY8fyySef0LdvX5YsWSIRbkSd1IYNG/jhhx/YsmULnTp1kuNgTO4p9otIfTM25G1sbCRT7J49e/jyyy955ZVX8Pf3NxmT6upq4uPjZf7x7du3Wbt2LQUFBZSVlf3lfgRISUnhgw8+ICoqShpYgmna3NzcxGAJCAhAqVSSmZlJRUUFjz76KDU1NURGRkpUlZiYGBMELAcHB/r160d9fb1cwx4eHrRu3ZqysjLJ7+Du7k5JSYlMTTMYDH/62cLCAo1GQ0BAAP7+/ixbtozz588/FG1K4NfX19dTUVGBwWAgODiYgQMHolarJWKfMNTT09NlfndLipJY603hMxUKBVqtluHDh+Pv709hYSHp6enExsYSFxeHmZkZTzzxBKNGjcLS0pLk5GRSU1PJzMwkJiZGRhmsrKykYmNlZSURjUpKSiSCmDiDxTgIx01VVRXFxcX8+OOPpKSkoFKp8PT0xNXVldraWoqLi6XSo1arGT9+PL169UKj0VBQUMCNGze4c+cOsbGxJs4TIcZjoVarJWpgQ0MDBoNBniUCClQoP15eXkCjE0Kg5RUWFqLT6SSAhsFgoKGhQc6vQHUSHAURERF4enrSt29f+vbti5OTk0mbk5OTyc/PJywsDG9vbzw8PFCr1XLtWFlZERsbS0ZGhuRzaArpa3wfWlhY0K1bN7p16ybJLCMiIjh79izV1dXN0CSFCKhoFxcX1Go1paWl8q4S4Cfi9wSDuuizi4sLdnZ2aLVa+vXrh5ubG1999RWXL18mOzv7T5VRAdoASPjzh/2eUE5tbW1xdHSkvr4eCwsLtFotvXv3ltDFIrW5trZWjkF6ejqpqamS1E6sfYHQd+TIEWxsbOjXrx+dO3dGqVSa3B23b9+msrJSArBkZmbKMfo7BvfD+iQAQDw8PKisrJQgOcZzJNKjgoKCaN26NVqtlr59+2JjY0N0dDSlpaXY2dlhZ2dHUlISn3/+uUwJFHMo9BbhEBQGjajRsrOzQ6/XSx3GeB5EMb5arZZGVkuOgYCAAAYMGIC9vb2cB71e3+wcNJ4XS0tLbG1tmT17NkuXLuXxxx8nPT2d+/fvSyeA4C5pqkP8k+Rfo+O/IIMHD+aNN96QaDZdunRh+fLl1NbWcuvWLXbu3MmsWbPkwlm3bh2dO3dm6NCh2NraMnPmTL744gsGDBjAtm3b+Omnn/60fkEohi0RuF24cIHXX3+d69evc/fuXWpra+UmaWhoYNOmTWi1Wqqqqhg6dCiOjo5SkTcYDCQkJGBra0t6ejpeXl507twZtVrNkiVL5HfU1NRQWloqi4CFVFdXU1JSwqlTp7h+/TpZWVmUl5fLzdOqVStCQ0MZPHgwjo6OzQgGe/XqxYIFCxg7dmwzQ+L06dO8++67EunCWIQi+frrr/Pqq69iZWVFUFAQGzZswN3dnU2bNvHaa68RGhpqQv6Tnp7erH3G/TGW69evS66R4uJi2TdxKdXW1krUkZ49e/Liiy/KNCxjOXHiBFFRUSbzIlhWHzx4wJtvvkm3bt1o167dQ+ffWAS5UVZWFrt27SIyMpLs7Gz53GAw4ObmRs+ePZk6dSpt2rRp9o6VK1fK6NDBgwcZOHAgDg4OHDx4UEKVGgwGDh48iIODQ7M5iI2N5dq1a2zevJkxY8Zw4sQJnJycJMTn7t27JY+MsWFqZtbIDuvj42Pyvvv379O/f3+TMQMkeoxKpZIRl+HDhzNt2jSqqqpISUmRSj00Gg61tbUcPnyYzz77jLFjx1JSUsKZM2eYMmUKrq6urFmzhvr6er788kuZOiiksrJSrlGdTodOp8Pe3p6bN29K1tnbt29TUFDA7t27OXLkCO3bt2fMmDHExsbKeS4uLmb//v1AY1rD9evXmTlzJpMmTSIwMJAtW7aQmpoqORAErGVDQwMHDhzAy8uLl19+WbYrPz+f8vJyUlJSyM7OJjo6muLi4mYXpjBaFAqFVIz69u3LxIkTpTF0//59SkpKKC8v55FHHjExdJoSZzUl4vtPP7dE7iYuWKHwC0VGKMWurq506dKFgIAAXFxcJMTmw4i+/mxPV1dXy2fFxcVs375dKofwh6Lj7OyMv78/lZWV3Lt3rxk3h7m5OaGhocyYMaPZmvkzeRhxnhinmJgYbt68yYMHD2Q7RbTM2dmZqKgoGbEwFgE7/uqrr6JUKiW5mMFgkEZOaGjoQx0NTeWvCNX+7t/HxcWxdetWfv/994e2efr06fTq1esv15pogyCSbNpHX19f2rRpIyGiBQ+U4FjIy8sjLS3tfzUuxiKik9bW1ib1m03HQezJrl27UlhY+NC12XTt6nQ69Hq9NJaaKp8trSWxP5YuXSrBEB5G8mj893l5eRw+fJjo6GgJYAF/fXcY7ycRBTD+mahXNO6zm5ubzIhQq9XSkBWIb4JI7+/cyX8m9fX1dOzYkZ9++ong4OBmn6Gxlio4ONhED2mpT03n1HierK2tJV9N03loaS03XZu2traMHz+elStX8sgjj/yvyTn/G/Kv0fFfkNDQUD7//HOJHjN16lRCQ0OZNm0ap06dYu7cufz222+yiCgkJIRNmzbJC+upp57ipZdeYvTo0Vy8eJFZs2Zx9epV9u/fL1k3ReGStbW1TIFpaTMWFhbi7OwsPWhNRYTjhdLbUjqB8JQ5OztLBU/kkep0OhkG/umnnyQEpvCACQU8Pz+f77//XqII3bx5k5SUFAoLC4mJiTEhRxKbKy8vjzFjxvDOO+9gbW3dzNM+e/Zsma4F8PPPP+Po6Ej//v3p3bu37K8IUxqHYOEPojl7e3ssLS2xsLDA2dmZwMBAampquHfvHhkZGVRUVMi0J61WS58+fZgwYYIsEjSWjIwMtmzZwu7du6WnR3imRFqNYJGNj48nPj5eeqNEvwUfRVBQEP7+/uh0OsrLy2U439ramps3b+Ln5yeZtEtKSiSplfGc+fj4yEM2NjbWBPNfPO/Tpw+TJk2SdRwHDhyQBc7p6em4u7tjaWlJbm4uzs7O5OXlSe+2SqXCzs5Ovq+srMwEBMFYzM3NJd+JWDs//PADGzduZMOGDSaRAKGkFxYWyjSyhoYGqqqqpOEipKioiKlTp1JaWsqTTz7JuHHjSEhIYOrUqQQFBTFv3jyWL18uuQbEGmjJw/naa69x8+ZNOnXqJAuHKysreffdd7l79640/iMiIpg8eTJjxozhpZdeYuzYsXKOdTodTk5OUnESqYJ/NSaZmZnMnDkTe3t7SWrZ0n5sSfz9/eX4FBYWkpiY+KcXZnl5OWvWrCEqKsokUmP8jjVr1nDu3Dni4uLIzs7+U+/r3xVjPhMfHx/at2+PVquVxcLCYyoYihcvXszmzZsl2ebDUjyE0SnebW5ujrW1NY6Ojpibm1NTU0NRUdFDyddcXFwICAigY8eOREdHs2nTJq5fv94sBcrS0pLAwEBsbGzk+QV/nClWVlbY2dmhVCqpqKiQuP8idUOkOtbV1ZkQ0Il3GHMBiJ+L9MaCgoIW2xMcHMyoUaNISUkhJiaGnJwckzPLz8+PsLAwOnbsSEJCAg8ePJBKbGVlpSyYFhw/1dXVEva7qqqqGcGhUqnEysoKGxsbDAaD9PIrFArKysqkQSFqnUTKk+iPt7c3HTt2ZNCgQRLCOicnR/IeGAyGFlPPjCM2TYkdW7VqhbOzMydPnuTKlSsyqmC8VozboFQqCQsLY+zYsZSXl5OdnU1paSn37t0jJycHnU4n70SB3GRvb4+dnZ08Y0Vku6ysjPT0dNzc3HBwcODOnTsm7W0aQTczM+Ott96SEZWkpCTu3LlDcXGxHCulUomDgwOtW7cmLCwMjUYjHSzGymd8fLwJGe3D9kfTcTROjRVKctN1p1Qq6dChA3Z2dty5c4fc3FyT6JBYB46OjiiVSjQaDT4+PnTo0EGSTZqZmcm7V3j1XVxcsLCwICcnh7q6OnJycoiMjCQ1NVXel+I7LCws8Pf3x8PDg/z8fPLz82XK59+5jwHJ4/TZZ59JWH+DoZGjzNXVFQ8PD8zMzIiJicHGxsYkvUmcEV5eXuTl5VFdXY2FhYWsJxP1LZWVlZw8eZI7d+5IB8l/clYaj7uZWSNXTOvWrR9K6NutWzdmzZolUS7/SfKv0fFfkFdeeYWKigqZ53/q1CkWL15Mv379iIqKwsXFheeff15Ck/74448EBQUxdepUqqqqOHz4ML///juzZ8/myJEj5OfnU1dXx/379/H29sbJyUmiGNjZ2VFeXs7gwYNNkBDgD49mZGQklZWVvPXWWxw+fBiFQsFTTz3Fb7/9xq5du/D/H8xx8byhoYHw8HD5fPny5URGRuLk5MSiRYsASEtL45133pGoQH83jPpXtSsqlYqwsDACAwM5fPiwTDV56qmn+P777+nTpw/29vbExMRQWVlJr169gMZUk6SkJEaMGMHQoUPZsGED2dnZJqzdNjY2hIaGcvfuXfLy8iQLcktMv0Ls7Ozo1asXAQEBVFRUkJaWxrVr11Cr1XTr1o2CggIZpq6qqiI3N1fm94aEhHD37l2effZZvLy8WL9+vSTecnV1pbCwEJVKJYmG6uvriYiIYMqUKVy/fh2VSoWfnx+5ubkSwaRpzir8oayIC7G2tpa2bdsycuRILl26RFRUFNAIndq6dWu8vb3x8vIcVTetAAAgAElEQVRCr9fz4MEDfv31VyorK9m+fTvOzs689dZbFBcX89RTT7Fr1y58fX2pqKhgxIgRTJ06lUWLFjFjxgx8fX1ZuHChiTJw6tQpbGxsCAsL4/jx43h5eWFmZsaAAQP4+eef+fjjj2WRIcC+ffv4/PPPiYyMlD/bvXs3S5YskX01fr9CoTAxXAAWLFhAVFQUS5YsYfLkyZLn5dq1a7z44ou4uLigUCh47bXXOHfuHEqlkkGDBnHmzBmZ8iEufGdnZ2pqaiT0rMgBNjMzIyQkRBZhv/jii8ydO9eEu6ZpDrFA9snKysLNzQ1ojEo0NDSwbt06DAYDCxcuNBmT06dP88Ybb+Dq6sq8efM4efIkJSUlPPLII9y6dYszZ87Qtm1bkpOTCQkJISMjA71ej0KhoKSkRPJbaDQaeWG2a9dOFqRbW1tjaWkp89d79eolAQD+TIzrmwBcXFxwdnaWURgRifuzzzY2Nty/f5+qqirGjx9PQkKCXJt/JYIvoLKyErVaTZcuXVCpVCQmJpKTkyOZjktLSyVc9J/VOjW9FsXPVCoVer0eT09P2rVrh6enJ/7/U9Cq1+s5ffq0PCM7duxI+/btZaRLqVSiVCrl91pZWaHX66XSYG9vT0NDg6w58vHxQa/Xk5OTI8EJ/P39ycvLIycnh0ceeYQHDx5I5C0zMzO8vLwICAggODiYoKAgYmNjOXHiBOnp6VhaWhIUFESbNm1QqVTcunWL1NTUZgRpou5CKF/GYpwSY25ujoeHB1VVVdKR4OTkhFqtJicnh4aGhmb1YgIOXaSveHh4oNfrKSwsxN3dnWeffZa0tDQJfCDaLJCYBEeVTqcjMzNTOl+USiXx8fHSALK0tKS+vl4qiE37YWNjQ2VlJR4eHnTo0IHa2loSEhLQ6XR06NCB5OTkh66PpvU2lpaWWFpayqhsU2PCuM/u7u54eHhQUFBAVlYW9vb26PV6ecf8lTomnHoPy+UX32+8H9u0aSNR+L744gvpoCspKSEmJgZohI91dHSUhrSLiwuWlpYyqicibIJYdvLkyZw/f15CigcGBuLn58etW7coKirC2dlZroP/hMjw74iA6xUOk6bi4OBAjx49ZGpzVFQUDg4OfPfdd/j7+5v87oMHD3jppZcoLS2lsrKSkSNHkpGRQXx8vFyjLTlZjWs7moqoYRGGe0tiZtZIBhkaGkpFRQU3btyQ42gwGEhOTsbMzIywsDCsra1JSEigsrKSmTNncuzYMQnw06pVK3x9fWVko7a2VkY9jAl9/0nyr9HxX5CkpCReeOEFGhoaCAsLk7wNf0eM6wla2gziwEtMTCQmJoYZM2ag0Wj45ptvpKe6qYSGhvLJJ5/w2GOPceDAAX788Uf27t0r05AUCgWffvqpfP7hhx+yevVqhg4dSlBQkPQIrVq1iuDgYDp37syvv/5Kbm4uXbp0wdbWlgsXLuDl5UVKyv/D3nuHRXVt7+Pv0DuCAipBYpuhCCjShSAKisZYsIGComKLxkSwxRKNioKixqDYJfaOosSCJWIDVEQDiFhBOtKrMMD6/cGz950ZMJp77+cm39+T9TznYQ5n5px9dl1r7bXe9w03Yvbv34/vv/8e9+7dg6KiIjQ0NPjug46ODioqKtDc3AwnJyesX78eRUVFuHLlCiIjI7Fo0SKYm5tzxJ4/W39MPD094eTkhO3bt2Py5MnYvXs3ysvL0blzZ3z77bdYsmQJ9+SHh4dj3bp1yMvLQ11dHT7//HPo6+tLMX8WFxdjypQpeP78OVRVVWFvb88VA9lQFsZyrKCggPHjx2Pp0qVoampCQEAAiAjJycnYtWsX+vXrh6tXr2Ljxo1wcnLCxYsXMWTIECQnJ3PlPSwsDM7Ozvjxxx9x/vx51NbWYvDgwSguLkZNTQ3y8/Px5ZdfYsWKFXwXqLm5udWkKJkgOGvWLG5IGhgYwMjICOXl5Xj+/DmMjY2Rn5/PPTz9+vVDXFwc5s2bh+nTp/P7PXr0CBYWFhyi1sLCAtu2bYOzszPMzMxgZGQEV1dXxMbGwt3dHWlpaTh58iR69eqFtWvXYtOmTRwKmImkZ5iRBD5+/BhxcXGtlHSghe36hx9+gIeHh9RuGOvfAoEAa9euxZgxY3DixAlcuHABhw8fRllZGRwcHKClpQVLS0vo6OhAUVGRh28xqaurg7a2NkeAEggEMDc3x927d2FhYYH4+Hj06NED/fv3x507d/Ds2TN89tlniImJwePHj+Hv74/du3fD0dERY8aMQUZGBsLDwzFo0CDs2LEDv/32G8/juXbtGubMmYPNmzd/cLwqKChg3rx58PT0xOjRo1FbWwsXFxd06tQJ58+f557qD40PBp3JYvj19fWRn5+PHj16YMCAAYiOjkZJSQmampr4M8vLy5GXl8cN0Dlz5uDSpUs8pp3tyPzR+aFDh9DQ0MD7f0lJCVRVVZGWlsbZq7/88kv8/PPPqK6uhqKiItTV1aGsrMx5dICWcE4dHR1ERkZi3bp1ePToEQwNDREdHY0zZ85g6dKl0NXV5bHhK1asQHBwMBoaGpCbm4uuXbvizZs3WL16Ndzc3DBt2jQ0NDTg3bt3UjtSksauqqpqm/wtTAwMDLBkyRKcO3cOBQUFUFdXh4KCAvT09BAfHw+xWIyvvvoKT5484VDDnTp1ws6dO+Hl5YWXL1/C3d0dmzdvRnFxMTw9PXkuk7a2Nuzs7BAfH88VxlevXnGDWHKdkPSWtmvXDkOGDMHTp0+Rnp4OVVVVbjSkpaVBWVkZO3bswJkzZ6TK+PTpUx7iOW3aNGRnZyMxMRECgQD29vbQ0NDAr7/+ik6dOkFLSwsGBgZS1/Py8qTmpJUrV+Lly5fw8/PjuyuyZWbhNSyWfeLEiTwcqHPnzhCJRIiMjESnTp2go6ODpUuXYurUqaivr+fx8Q0NDZwgj+30KSgoIDIykgOq+Pr6Ql5eHj179kRGRgb09PQ4cElJSQlUVFRQU1ODvn37IiEhAU1NTZg2bRoqKioQExMDbW1tvtMlWWds3l20aBFsbGywYcMGREREYO/evejRowdCQkKQlpaGVatWwcrKipMlPn/+HHV1dfD390dDQwPng/Lz80PXrl0RHBzMDVQ3NzekpKTg4cOHmDRpEi5fvoz6+nrU1NRg586d2LFjBxQUFLBnzx4oKSnBy8sLn332Ga5cuYLu3bvD1NQUSUlJ0NPT4+9pZGQEIuLkgC9fvoSPjw93XrUlGhoamDNnDgQCATZs2AADAwPo6OjgwIED2LFjB/bv34+uXbti5syZuHDhAu7evQsTExNMnjwZd+/exa+//goiwldffYWkpCRu7Pz4448oKirCtm3bIBAIMHLkSLx9+xZlZWXQ09NDcXExvvnmG1y5ckVqTS4tLcWUKVP4eJKUGTNmoLCwEPv27YOzszO8vLwQExODxYsXY/Xq1bC2tuYgIa9evYK3tzdOnDgBOTk5bsjFxsZCW1sbxsbG+O6777Bt2zbExcXB1NQUM2fOREhICIqLizFkyBBMnToVQUFBqKioQGlpKTZu3Ijjx49DQUEBmpqafAfO0NAQFRUVIKJW82JycrJU2BtzWEmOl+vXr3MUSBaq+3eRf3g6/gIxMTFBTEwMxo0bh8rKSh7i4ufnh3PnzsHCwgJdunTBjz/+CBcXF7i6umLOnDnQ1dWV2r78/PPPMXPmTGhoaGD06NFYv3491q1bx+EyLS0t8e2336K6uvqDBkdDQwMaGxs5OpOxsbEUJj8A7qFh1xliBpPXr1/jhx9+QHV1NRITE7Fnzx5kZmairq4OCQkJuHr1Kg/lmD17NhYtWoT3799j586dSEtLw6RJk2BkZAR1dXV8/fXXmD17NjQ1NaGiooLZs2fj6dOn2LVrVyviH1tbWxw+fJhj6zOjq2fPnggJCcGNGzf4oaioyEnk5s2bBzk5OSgpKWHMmDHo1q0bSktLIRaLOU+Jmpoadu/eDR8fH6xZswbFxcUwNTVFamoqvv/+eyxdupSTUI0fPx67du0C0OJVZ5CqdXV1aN++PbKysnhS665du/iCPGDAgFZEfJIcA2pqasjOzsb169fRoUMHjgi2cOFCDBs2DLm5uVI8IHJycrhy5QrfbUpMTMTTp08xf/58LFy4EFevXoWcnBxev37Nkz2VlZWxZcsW7NixA6qqqkhMTMTJkycxduxYhIWFYfPmzRg1ahRWrVqFlJQUPH/+HBYWFoiNjcX06dORmZkJV1dXCAQCGBoaYtu2bZg6dSo/Jk+ezGFngX+h3zDJz8/n7X3s2DGkpKTA19cX6urqWLJkCTQ0NDB16lTMmjWLH/Ly8hg2bBhmzZoFALyvDB48GDNmzOAwrUwYasyHhI0loCUMKT09HRs2bODhj5WVlbh79y6uX7+OLl26IDk5Wepg8Jmsr12/fh2JiYmYP38+AgICALR4vxYuXMjhMHV1daGqqsoTs1VUVHh/BFqAGcrLy9G3b1/uya6srMSuXbs4gAEbj0+fPsW2bdsQEREBoGUhYsR3LAzA29sbhoaGqK2thbq6Ok6fPo0pU6ZwSFx7e3ucOnUK06ZN4+EJ27dvx9KlS5GXlweBQIDz589j/vz5CAwMRENDA+Tl5WFra8t3RxQUFCAnJ4fZs2fj1KlTSEtLkyLW+tg5AKn+n52djcrKSlhbW0MgEKCmpgZ3797FZ599hpkzZ6KxsRFhYWG4desWPDw8UFFRgdDQUNy4cQNaWloICQnBgwcP4Ofnx6GQ9+3bB1dXV7x//x6ZmZlYuHAhnJ2dERgYiNzcXMyePRuXLl2Ct7c3Dh48yJNS37x5Ax8fH54XZGRkhLS0NCQmJmLOnDmora1FaWkph7ANDg7moYXe3t6wtrZGUFAQEhISMG/ePMycOROpqam4deuWFMkcI1icO3cu3yV+/fo1fH19ce/ePQDA+vXrecKqQNACj7xp0yasW7cODQ0N3OhnuSQqKioccCAqKgpdu3aFjo4OysrK0KdPH2RmZmL58uVYs2YND1FZuHAhevfujZ07d7YqY0ZGBpYsWYLAwECcO3euFSHp5cuXsWjRIs7/Intddk4CWqBiWfjsli1boKKiggkTJkBFRQVRUVFQUlKCubk5Fi5ciAsXLiAtLQ0zZszAN998g6SkJERFRSEwMBDff/89MjIyEBoaCnNzc2zZsgXV1dUoKytDcHAwFi5ciDdv3qCurg5btmzhJJJACyx1jx49IC8vz+tg9erVqKysRH5+PoKDg3H16lWYmZnhzp07WL58OYKCghAdHY3Lly9j8eLFWLJkCR49etSqziT5mK5du4ZXr17h8uXL8PDwQElJCSwsLHDw4EEMGDAA6enp8PLywqtXr7B27VrMmjUL169fR0JCAiZMmAAfHx8kJCTgzJkz8PDwQEhICMrLy7F48WIcPnwY3t7euHfvHioqKhAWFsYJEBnHDQuzfvXqFUaPHg0AnDdLkuiuLfLO27dv8504tnbs2rULKioqrYgwd+7ciVmzZmHVqlXIzMyElpYWYmNj4eHhgfLyck4SaG5ujtraWnh5eeHx48ec7O7JkycoLS3F2rVr4e3tjUOHDuHSpUuYMGECZs2ahaSkJKSnpyMoKAgBAQHIy8vDkCFDWq3Jurq6UuNJUhivFgvb/e233xAYGAhvb28IBAI8ffoU3333Hb799lt+XZKc8MaNG7zdU1JSYGlpiZycHJibm6OmpgZDhgxBeXk5Jk6ciISEBJiZmSE/Px/r1q2Dt7c3du3axduFEYbKEl/Kzovy8vIIDw/npIySeg5bfwC0Il39u8g/RsdfJAYGBli8eDFOnDiB69evc2ZttrXLBu/QoUNRXl6OefPmIT4+HmPGjIGDgwN+//13XLlyBYGBgSAiDB06FKNGjeIHk44dO6KiooLnjfTq1YsfZmZmsLKyQkNDAzc0WNL469ev+T0EAoHUdaCFFVeSvfvZs2dSR4cOHbB3715+zsi++vbty73kly5dwsKFCzFo0CAUFBS0Ij9SV1dH165dOfMtE0niLltbW45UFRcXh6SkJMTExGDUqFHo1KkTJ41j6D6GhoZ48uQJunXrBj09PRw4cAALFiyAWCzGoUOHoKioiIULF+LXX3/l5EuSJD1tkT4x5s9Hjx7hzp070NPT49jZv/32GxwcHBAXFwclJSXk5eVxZto7d+5IEbKdOXMGkydPxpEjR6Curo727dtj5cqVmDNnDr7++mvIycmhvr4eenp6ePPmDZSUlDiJFRPm6WTtwsiTGJkR0ELE5enpCYFAAF1dXZSXl+Pt27fQ0NCAtra2lHHH8mZY4jIATJo0CQD4Lsnly5eRnp4OZWVl1NfXQywW8wP4F4Qk0GJw37x5k583NzcjMzMTUVFRGDlyJOTl5aGkpARHR0esWLECUVFRWLRoEebOncsPFRUVjB07lvPE1NbW8mdJKulMrKyscPDgwVbb/Mzbr6SkxBmrWY7MgQMHMHHiRH6dYcuHh4cjPDwchYWFePHiBU6cOAFVVVXs2bNHygteU1MDkUiE6OhoqKur85A9VocM5jgyMhI6Ojq8Tpgn+u3btxgwYADWrl2L2tpaTJ8+HW5ubnj79i2MjIykxqNYLMauXbuwfft2/vzo6GhkZWWhsrISNTU1nNfA09MTYrEYFhYW+PXXXxEUFIQVK1YgPT1dqt3ZTtKECRN4OAmDK2UY/BoaGhCJREhNTUVOTg60tLSQl5cHU1NT5OTk8L7HeEA+ds6EnSsqKqKgoAA9evSAmpoasrKyuJLg7OzMlQIA3FjLy8uTUjJY3bPxm5ubi06dOkkRuAHgXkUGLCDJ5nvz5k0oKytjwYIF/LesLbW1taUUIaBF2c/Pz+fj0M3NjStCjY2NnA2d7XZIkswxDg1Jwrd27dqhoqKC9/G4uDjY2NigQ4cO/PuS9cacJWvXrsXr1695/luHDh3aVHrYHMKeWV1dDaFQyJUc2TKydmMEbbKEpOx+su/Irrc1J+3evRtOTk5QVlaGp6cnNDU1UVVVBU1NTR5eNWzYMK5MypK0MtI29kymyOXk5Ej1NVZmAwMDPH/+XEqxS0tLg6WlJc+xkiS2Y32FKX+NjY3Q09Pj95OtQ9k6W7x4MSZNmsQdIqtWrUJeXh7S0tJQWVmJSZMm4c2bN0hKSuL9ht1DlgyQ9U1mFMjCnbPrrG8w5VOS4BCAVN/R0tJqRXTXFnnn4cOH4eHhwfNNysvLOYmjLBEmW+9lifO6devGy5ubm4tBgwbx9VxWB2BlkGXrltQRJAkNZeuAiSyBIhPJOQAAJzRkwnZ82NzHHEEfave23snAwABlZWX8OawdWBnZuSyR5YfmRcl20dLSwuPHj9sMA5etk7+L/H1T3P9/LsuXL+eEf/fu3UOfPn1QUlLCE5kuXLiAhIQEFBcXIy0tDRcuXIBIJIK2tjYuXLiAU6dOoaqqCgYGBtDT08OOHTt4aJJAIODhJTExMVBRUcHDhw8xevRoPHr0CKqqqujduzfu3r2L58+fY/jw4di4cSOam5sxceJE9OrVC8HBwTx0SVdXV+q6srIyXr58icmTJwNoUW579eol9X5+fn44cuQIVw6srKzw8OFDREdHY/369VBVVeUK9JMnTzi8rCT5kbW1NTZs2ABvb28phY4R/wwcOJAnIg4aNAh+fn48mbm5uRn5+fncqy4Wi/Hdd99BX18fhYWFXEFmccH29vbYtm0bfvzxR5w8eRJOTk7Q19fH1q1bkZaWxonxPDw8WpE+MebPsLAwKCoqYuTIkZwYr7a2FlOmTOEKKCOYEgiksc8ZyRhLup8wYQLOnj0LgaCFZZ6IkJOTg3fv3nFWbg8PD1RVVXEyIy0tLfTt25cTC4lEIjg5OWHjxo3Q1tbmbcT6VJ8+fWBiYiJFfiQpjNn2ypUrOHPmDAwMDFBbW8uNCJZnMWXKFCxevBhnzpzBzz//zAmvAODkyZP44YcfkJGRAaFQCBcXF2zdupUbtaampli0aBGGDBmCO3fuwMXFBTt27JAqh2xcv6GhIY4fP87Pm5ubkZCQABcXl1aJ8AAwb948+Pn5YfDgwSAiHD9+HPLy8rh9+zaAFhS0sLAwqKurw8PDg4dXjBgxAnv37uXGH8Po37ZtG7Zv3y4VLldSUgIbGxs4Ojpi2LBhUFVVxQ8//ICsrCwEBQVxYjPWBlVVVXBzc4NAIMA333yDNWvWICMjA2lpaejSpQsaGhqgp6eH9PR0KCoqorS0FKNHj8aUKVNw/vx5qfFoZGSE/Px8BAQEYM+ePRwVjXm5iFqIH/ft24fff/+de/WYYlVUVCS1ILN237VrF0xNTaGuro6KigqcO3cO/v7+XAnX09PDyZMn+Q5H9+7d8eDBA5w6dQoKCgoYOnSoVN9SU1P7w/OqqipcvnwZP/30E7y9vZGcnIxnz57hzJkz8Pb2xrFjx3gCdl1dHZSUlPDzzz/zXQZ1dXU+vhjEtb6+Pq5evQovLy9UVlZCS0sLp0+fhp+fH+rr67FhwwYUFRVh79690NHRQUxMDJydnfmYjo+PR1lZGY+LnjhxItavXw9dXV2kpqaia9euXBFiifSS5H8ZGRl8fA4cOBAnTpzA6tWrOQFbcXGxFMmcq6srQkNDoaioCCcnJ9TU1MDNzQ3Hjh2DSCTC/fv3IRaLeW4PI71LSkpCQkICxo4di9OnT8Pd3Z0ntnbr1o3XARFJKT1nz56Fo6MjQkNDUVJSAnd3d2RnZ+PIkSOwt7eHuro67O3tpcpoaWmJjRs3olOnTujZsyeMjY2lCElra2v57rCPjw/evXsndb1bt26t5qScnBxUVFSgX79+qKqqQrdu3XDhwgUMGjQIRISRI0di48aNGDNmDN6+fYupU6dKkbTm5+cjLCwMWVlZ8PHxwcWLFxETE4Nr167B29sbKioqUmX+6quvsGHDBtjZ2UFJSQmFhYVQUlLCuXPnMH78eDx+/FiK2K6wsJAT3zGHz/bt26GiogJTU1O0a9dOqg7r6+ul6mzIkCHYt28f586Rl5fnOQ8MzEBFRQU6Ojp856Vfv37YtGkTunTpwskA79y5g4aGBnTs2BFEhLt37+Lq1atSqGis706YMAEbNmyAlZUVNDQ08OWXX/Lx4ezsDA8PD/z8888AWpw1jAy3urq6FXknI4599+4dHj16BHt7e7Rv316qr+fk5HAiTMaqvm3bNjx79gze3t4AWriPDh06BBcXF35+7tw57szs0aOHlA7g5eWFDRs2wMTEhCNY3rlzBwUFBTA2Nkb37t2xcuVK1NfXcwJCyTpg61RYWJgUgSITDw8PbNiwgUeR9OjRg/d9tjYw8kFW3vPnz+Pdu3dttntb7zR69Ghs3rwZn332GVJTU3k7WFhYoH379ujXr59UPaqrq2PLli2Qk5PDkCFDUFhYiFu3buGnn37C6NGjoaKiwskEAcDHxwenT59GREQE1NXVMXnyZFy9elWK0PfvJP/kdPwFUlVVBScnJ4jFYhgaGiInJ4cnObKkT01NTY7YwmDpWPyzJIpJWyIQCBAWFoaYmBjExcVBRUUFQUFB8PX1xeHDh3Hjxg3ObDt16lR07tyZM3Fv2rQJKSkpmD59OsrLy0FE+PHHH/HmzRt+ffny5bhw4QJPZnNzc4OpqSmePHnCCQSBFouf4bpXVFRAIGghnGO7DsXFxVBSUoJYLIarqysMDAxw4sQJEBFGjRqF/v37Y8+ePUhNTeVQkOXl5Xj//j10dXV58qKRkRGmTZuGCxcuICMjA8bGxqiqqsLbt2+514iIuKeBJVR36NAB5eXlUnjkbaFKaGlp8dyWgoICrjAztJCKigp069YNb9684XkGFhYWSE1Nhbm5OTp06IDJkydj9uzZ8PLywokTJ9DU1ARFRUUYGBhAIBAgPz+fe+K9vLw46tGyZcugqamJdu3aISgoCC4uLnzXx8HBAR07duSxux07dkRjYyNP/mvfvj3U1NSk2kSS0IiBDEiikmhpaUFDQwMCgQCFhYV8N8Pc3BwZGRn4/PPPoayszJUCgUCAgwcP8vAFFxcXBAcH87ozMTFp1TclQwQZrjozuG1sbKRQlOTk5HD69Glevj9C/RAKhSgrK4OFhUUrw+Xp06fYsWMHYmNjefystbU1rl+/jmPHjmH//v2or6/Hnj17YGlpiebmZp6I2rVrV9TU1GDatGmIjo5Geno6gJbkSqbs5ObmIjIykiOLMfSW7777DtOmTeP9myUJMgVVRUUFurq6HAzC2dkZwcHB+P7773k+TGhoKOdBAFqMrNDQUD4e+/fvj4qKCo52FBgYiKNHj6K5uZknt7LkwubmZs45whTvrKwsDBw4kIdlzp8/H8+ePUNtbS0+++wzjr9P1IKTX15ejiFDhuDy5ctSbfnfEkZIx+YfoIUJPCUlBb///juvW5a4f+zYsQ8mbAItHmPZXS7JRNempiY+vxQWFvIEXDY3KSsrw8LCAh4eHhzem5GbsvaQ7NeMdI+9C8tRkEUaU1RU5EYU0LKjRkQ8Z+mP6pSVt76+Xqqe2sr1U1VVhb6+Pt/NVFZWRmlpKTQ0NFBXVwcVFRUeMtOvXz9oaGjg6tWraGxshK6uLnR0dPD69WsQEXR1daGhoYG8vDxep5LPlPwsEAjQvn17NDY2cohtbW1tKCkpobi4mJeZ7aSx+YfF0BsYGKCoqIhD3BYXF/8hSRx7piQZqbGxMby8vFBcXIyzZ8+iurqaP0cygVv2HqxsmpqaGDFiBAwNDREVFcV3GJWUlHifY0hMDFlKkrOEiKClpQUVFRWUlpZyGNQOHTpwNCZzc3MMGzYMxcXF2L9/PxwdHWFhYYHq6mqcOXMG79+/58RzLEyQ5U6VlpZCS0sLgYGB0NTURFxcHGJiYrBs2TLY2Nhg/fr1SEhIaJXc/qnyIYQ8BlrCdBIAvD/J9l8GeFJbW4u8vDw0NzejS5cu6NmzJ9LS0k5gdmAAACAASURBVFBQUAATExO4uroiKysLV65cARFh4MCB6NmzJy5duoSsrKwPjgnW51h0QG1tLYqLi2FoaIiamhpUVlbC1tYW27dvb4VgVVtbi++++w63bt3iuRQFBQWcx0iWAJBxHQEtzlhJwkNTU1NoaGggIyMD5eXlMDAwgL6+Pl69esWT0hlQzL8jsmugJHCM5GeBoAUl8UOEvn+1/GN0/AWyYsUK3Lx5E3v27GmT1K6iogJFRUUICgrCxIkT4erqioKCAowZMwZPnz7F06dPsXPnTojFYqxatQr29vYwNzfHvn37pGBvO3TogPnz52PlypWIjIyEra0t7t27h8DAQCQkJAAArly5wuOgJaW6uhovX76Et7c3T7z9o+vR0dE4ePAghEIh3r17x7cbGcShlpYWH7D19fVtEn0JBAJuJJSUlLSZKM9IdNj5h0QgEODrr7/+qKXP0GOePHnCOQCampqQmZmJd+/e4e3bt1IGgeRziVrIvYyMjKCvr4/79+/D1tYW2dnZyMnJ4Qg2GRkZEAgEfEu+qKgI6urqEIlEqKqq4onpALB582Z4enpi8+bNiIyMRHx8PDQ0NHDv3j0ev1xZWYkDBw7g+vXrKCoqQmVlJVecgH+RG8nLy0vBHzJyIxUVFWRnZ6NDhw6wtrbGF198ATU1NaSlpSErKwvv3r1DTk4OiouL4eXlhaysLKSkpMDe3h4//PADVq1ahTt37kBLSws9evSAq6srjh8/DkNDQ4SHh0tt6d6/f7/Nem9ubsbkyZOxZs0aXLp0CY8ePeKGU8eOHVFSUoKcnByOXV5eXs4TSc3NzREbG8vD6SZMmICEhASO3nb48GEpJZ2JLJeL7HlDQwOUlJQQGBiIqqoqjBw5EoGBgVBTU8OyZcswZswY+Pr6IikpCX5+fli6dCnmzZsHgUCArVu3AgDWrFmD+Ph47mXS1NTEgQMHcP78eSxZsoQvmitWrEDnzp3x8OFDVFZWQkdHBw4ODnB0dAQAFBUVITk5GWKxGOXl5RzZiEECh4WF8ffq3bs3QkNDYWBgwMdj9+7d8fTpUwQHByM1NRUqKioQCASoq6vjBJHMgFdUVISDgwNUVVXx4sULZGZmYuzYsVBUVMT169dRVlYGOzs73LlzR2oMCAQCDkKxZ88enD17lkNkMkQVxtnCwhM+5VxNTQ0aGhrcUxgbG4vHjx9zcj9ZYcqtoqIiysrK8P79e7Rv3x7W1tbQ1taGvLw8qquruaFXUFCAzMzMVmRlTGQXcDbWgRa0mNGjR6NXr16c/C85OZkbokOGDMG0adMgFouRnJyMV69eITc3F+np6aioqICysjIfn8who6GhwYn/GJEeI5ZjhKMikYgnTtfU1ODKlSuc+6hz587o3Lkz3r9/j+LiYuTk5KCqqgpKSkqYMGEChg0bhvbt2yMlJQXx8fF49uwZT6QGWpwn6urqEIvFqK2tlZrr2jJiWD4JC51iCehExOufOXlYmCVz6jCWb0ZmyhQkZox3794ddnZ28PDwQNeuXXmZMzIykJ2djXfv3qFz587Q19eHrq4u1NTUeN9RVFTEmzdvUFRU1AqRiz2HhdMwxbFLly4wMzPjgAkPHz5ESkoKiFpgpBnJqCzwAsvXYaRyDPpYkv2aGZqS76ypqQltbW3OgdO5c2cOv/whJmzZvsnu/bHvsLadNGkSHB0d+fpWUVGBwsJCNDU1QVVVFWfOnOFkjPr6+sjNzUVeXh4fb2wtYQZrcnKyFIljc3MzXzuKioo48lf79u0hLy+PyspKKchdyfH0Z0VOTo5HgzADUtYZpaKiAiMjI04O6OzsDBsbmz+87/379+Hn5wcnJyfU19cjOzubG7iSc4SSkhLU1dU52agkUqTkZ/aekpD4kg4abW1tWFlZQVtbmxMHv3//XmoeVFJS4kAzHTt2hKamJjQ0NHDgwAH06dMHq1atQnJyMqZMmQJfX1/o6+sjOTkZT58+RWxs7L/FJ/O/kH+Mjr9AZEntzMzMsGPHDgwYMADXrl3D0qVLMWrUKBQXF2POnDkYMWIEj+dXV1fnMecODg44c+YMtm7ditmzZyMxMRG+vr64ePEiPD098f3333MiwYULF2LIkCE8FODWrVvQ09NDYmIi/P39ERMTg+7du0uVk5WNJfOx65Is1Iwr4v379xg6dCgGDhwIf39/DBw4EFu3bkVhYSF8fX1hY2OD5cuX8xhFRppTUFDAIYBramqkyJg6deoEc3NzDBo0CJ07d0aXLl0gEAg4c3v//v2xY8cOmJmZSZU7MTERaWlpqKurg46ODjp37oympib88ssvsLe3h5KSEq5evQojIyOeWCvLYSIQCLBv3z5+/inMn8uXL8etW7ewfft2vHz5EkuWLEHPnj1RXV3NYS8lccaBlnjPfv36ISAgAPPnz4enpycCAgIwbNgwZGZm4tSpU7C0tMSSJUvw4sULjkTx4MEDBAQE4MmTJ636l6wy3ZY8evQIP//8M1/s2Dsz75UkEVdbwuJtExMTERQUhK+++gouLi5tTnRsq12y7/Tq1YsbHTdv3sT+/fsxZ84chISEcG6VZ8+ecU/NwIEDkZaWhvbt23MFn/VPMzMznD17FkePHsUvv/yCQ4cO8URrJvX19cjIyMDYsWOxbt06dO3aFY2NjfDz88Pnn3+OAQMGQFtbG0BLwvbBgwfRs2dPHvPs4+ODzMxMbhxFRkbCyckJN2/exMqVKxEXF4eysjLEx8djyZIluHr1KogIb9++xblz52BnZ4c3b94gKysLXbp04XHDYrEYK1asQGhoKCcLjY2NRVBQEPewSe5EAS0KDzMsgBYCQXV1dURERMDS0hIdOnRATEwMtLS0MGPGDJ5gefPmTTx//pzzUvzRTikLTXJxcUFAQAC6deuG7OxsJCQkIDs7Gy9evMCiRYu4YcDYx0tKSqCtrY0XL178VzHi6+rqpBwDOTk5HBGOhXcxQ+VTlAzgj8e0LKlXdnY2Tp8+jUePHrU5Xrp27YrKykoUFRW1coYQET777DPMmTNHKt/uP5GmpibExMTg3r17eP36tRShWteuXaGpqYnbt28jOzv7g+WZMGECtLS08ObNGw4Py+qQKcTAxwnQ/lty6dIlbNmyBW/fvv2P65CVOT8/H6mpqcjNzf3Dd5SU3NxcxMfHS9WLiooKOnbsCFtbW3Tv3v1P18HgwYOxdetWmJiYYPDgwa2usx0uZkwEBwejvr7+g2R/kn23vr6e75QyTqdPJTP8lLVCVv6dtaMtIs6OHTuisLCQ/6+mpkbqnVkkgaamJv+NJPnff5uNm5Hbamtrg4iwfft2jBw5kpMQurq6IioqitfTpxAG/18whltaWiIiIgLOzs6t2u/+/fsICAjgUMh/R/nH6PgLpHfv3vjhhx/g4OCApqYmuLu7Y8mSJRg8eDDu37+PlStX4tKlSwBaFJD169cjIiICenp6MDY2hp2dHUJDQzFy5EgkJCRg2rRpaG5uxtixY+Hu7o45c+bg4sWL2LFjB6Kjo2FjY4OioiKEhITAysoKbm5usLCwwKBBgxAdHY1bt27B09MTQEtitkgkQkpKCt6/f48XL17g4sWLEIlEaGpqgqGhIW7duoX+/ftDV1eXE041Nzdj+PDhKC4uRnJyMtq1a8d3T06dOoXly5dzBRpowcc2NjYGACQkJGDGjBl/eqDk5uZCX1+fw7HW19dj9uzZHIJXR0cHRUVFH1SuzM3NkZ2djbq6OpiZmbVCOJLMTfgUKS8vx+TJk/HixQsYGBhwmFFWzmPHjkFNTe2DC3hMTAwWLFgghQPfv39/PH78GOXl5bC1teVs3Onp6SguLpbyPjMhIixduhTffPNNm4uqpHwq0zrbVaioqOBhWwxNCZCG4pStbyMjIxQWFqK5uRlisZjvDtnZ2XFoU0dHR9TV1SE1NVWKwZwlO+/btw91dXVYvnw5KioqpIxeJSUlDhXp7+8PRUVFKVLI+/fv47vvvkNZWRn3RH4oTKstZUfyGjufO3cuvvnmG8THx2PmzJkwNjbmOR+SHj1maMoST7b1bCUlJQwePBgJCQmQl5dH//798dtvv6G0tBQrV65EUlISLly4gKamJq64sHyfDRs2QFNTE3p6enj27Bk8PDzw9OlTlJaWYvfu3VBUVMTUqVPh7u6Oy5cvIykpqVW7S7L/urq64sSJE3y8SsqtW7cwffp0qfEM/IvV98cff0RwcHCbBvGfEWagtlWGhw8fYvr06VLt/L+Qj42X/wsl4z+Rv1t5PkX+Xyzzx+SPuIsASM0RQAtC2X8qNTU1qKmpgb6+PsRiMY4cOYL8/HwMGjSIAyb8J/Kpa8dfKRUVFQgPD8fjx495OdnOCzPwWF0QERobGxEZGdkmo7ekUfJXiqurK6ZPnw5fX99WRsfJkyexfft2xMXF/aVl/CP5x+j4C8TX1xevX7/moVCyW7KA9Ba/srIyOnTowLc5c3Jy+NZyZWUlT5DU0tJCSUkJjIyMcOHCBQAtiVwXL16EiooKD/XYtm0bwsPD/2vvw5QxFk7h4+ODbdu2oUuXLigqKkJTUxMPXWFKmFgs5slamZmZHPrtP5HQ0FCcOHECwcHB8PT0xK5du7Bt2zYMHjwYMTExUFBQwOrVq1FUVISffvoJfn5+8Pf3x/Tp02FiYoItW7b8x3XR0NCAc+fOISEhAeXl5dDQ0ICdnR28vLw+yTu2efNmnDhxAioqKpzZu6amBioqKpzNmm23Dhs2DKdPn0ZBQQE8PT2xfPny//qEX1ZWhunTpyM1NZWz4DJDTk5ODu3atePhXb169YK9vT327duHIUOGwMfHB6tXr24FwSypvDMDi/WdefPmoampCcOGDYOWlhauXbuGuXPnwtraGp9//jnOnz+PxsZGjB07FgYGBjh58iRqa2vh7++PZ8+ecXK/mzdvoq6ujidUlpWVITAwkOcM3b9//w+JmyTDAIyMjFBXV4eVK1fCw8MDDg4OqKqqwpIlS3Dnzh3cv38fGhoa6NevH86fP4+OHTsiLy8P1tbWePz4MRYtWoTw8HDMnj0bQ4cOxYkTJ1rhxcsaawwBR5JQ7kOx/m39j8EhsxCQ+vp6NDQ0oKGhQWp+kJSZM2dyVvbc3Fzo6elJ9SdGLsjCTdzc3HhSOqsrBvJQXV3dpkH8Mdm/fz8Pfdm2bRtvZ1lJTk5uZaD+I//I/yty9OhRPHz4EJs3bwbQsnO9bNkyzJo1C15eXv/x/Z88eYLp06dj/PjxCAoKwsqVK3HixAloaWmhpqYG4eHhGDBgwH/8nL+7zJs3D9evX4eLiwt0dHTw6NEjDt/L5jYDAwMp4ykqKgqHDh2CkZERR0j8O0loaChOnz6N9evXw9nZGb1790ZUVBTk5OQwa9YsDB48mMPm/x3lH6PjL5AHDx7A398fBgYGMDExwfXr19G3b1/U19fj6dOnCAgI4ER4ksyjqqqqPMHSwsIC8vLySElJQXNzM7744gt07NgRWlpaGD9+POfliI+Px6xZs/DkyRMeEjNlyhSOj21mZobQ0FDY29vj22+/xd69exEfH49OnTphxIgR6NChA5YtWyZ1/caNG1i9ejVEIhE0NTXRvXt3zJ07Fw0NDRw72srKCs3NzdDW1kZVVRUaGxuhqanJ45aNjY2hp6cHgUAATU1NjB8/Xgr6FQAiIyP/sB5VVVX5Z4FAgLi4OEyZMgX+/v4AAHd3d4wcORKzZ8+GmZkZNDQ0kJSUxMNy5OXleUJeSUkJunTpgvLycjQ1NaGmpkaKiwRoQWmShO4VCAQwNTX9YPkEAgFWr14t9fs/ykOR/e2bN28QERHBk7H379/PUZAePHjAkxM///xzvHr1Cj179kS7du2k7iMJfQyg1TsVFhZKlUl2i50lxfXs2RPt27dHu3btcPfuXXh7e+P48eP46quvsGzZMly/fh3Lli0DAAwYMADr1q3Du3fv4OzsjI4dO+LSpUs4fvw4QkNDcerUKfTo0QP+/v6c4bu8vBz79u2Djo4OrKysQERwcXHhSrAkDG5bCXWyMc5WVlZ4+/YtZ3ju0aMH9PT0UFhYiMzMTHTu3BkjR45EfHw8Hjx4AKFQCD8/P5w4cQK1tbWYPXs25OXloampCSsrKyxbtownml+8eBFBQUFSz5RNVpZNwJSN89XS0sL9+/dx4MABrF+/HqdOncLLly+xatUqiMViHDx4ELa2tnjy5AnGjx+PXr16Ydq0acjNzcXGjRulxmNWVhYmTZqEuLg4KCoqIjY2FgMGDGgFlygnJ9dqfpCUx48f4/Tp0wCA06dPt7pHZmYm0tPTOUQpC2ti0tDQwB0oDJ3uz4iGhgaPj5esRyYMbpi9B6tHJgxwQ1Ikk0BZvhgTSThKoIXfxMrKqs2yCQQCLFiwAD4+PrxMbXlDZcsg652XRVeTTWyVTZRWU1OTQu5r65mywlB7mBQXF/PPQ4cObfV9lpwMtLynbGgag0Zn8ubNG6lz2fZi7cTOZfuhLIGiZDsIBAJ89tlnfNwDLZ5dWc+tZO4igFbOFhb2x+4pG9Yq6wiRFdl5VDaEV7adJfu6QCBo1bckd5yzsrKQnp4OkUgEFxcXCAQCDBgwAAcPHsSVK1d41IPsTrsk9LisCAQCzJw5k59PmTKFw+/Ky8sjOzsbcnJyPDG6rZwQyXYDWueNyK4dsqzosiR1svPh0KFDea6NQCDgHCFMOnToINVXAeCbb775wzWTARQwke3fZ8+ehbm5OYRCIQQCAa5cuQIfHx989913AIDZs2fj5s2b0NbWRqdOnfD06VPY2tqiqKgIWVlZUqSvgHS/AsAdJOydvvzyS6nr2traCAkJ4ecaGhqt+s4fgWAArft2Y2MjmpqaWjmpmpuboaysDAMDA6l5+cqVK394//+1/AOZ+xeIra0tfvnlF2zatInj8z969AhmZmbYtWsXh3CcNGkS3Nzc4O/vjwkTJuDUqVO8k6ekpEBJSQnTp09HbGwszMzM+ECSlKSkJCgrK3ODA2jxgmzZsoWHUADAnDlz0LdvX4jFYty4cQNLliyBq6srrl27BoFAgDlz5sDa2hpisRgqKioYP3681HPmzJkDX19fDBw4EKdOneIJ30ZGRkhNTYWysjLq6ur4RPb27Vu8ffuW//63337708llhoaG/LNAIEBlZSWEQiH/37t376S2kevq6vDgwQNehubmZuTk5PDwLCMjI5SUlPA4XtkJra2dkJSUFP5ZS0urlaLFcgKAFiI8htjFFjVZRUhyYZHd+Tl16hRHlpFcEJ49e9bqWR8S2QlPT08P7969g7y8PGdIl5SysjJ06dIFmpqaaGhowO3bt/H9999j1KhRMDQ0xJYtWzB8+HBkZWXBxsaGE2FFRETw0JeZM2dCTU0NFhYWUFZW5uEyAQEBWLZsGY4ePQpfX18MGDAANjY2GDhwIDIyMnDt2jUALUhDFhYWvK6ZsWFkZIS5c+eisbERy5Ytg5KSEie3ZHwlr1+/5juEYrGYszQvWrSIw+M+ePAA3377Ldzd3dG5c2fMnTsX7969w4MHDyAWi3m/bGxshKurK8rLy3HlyhWcPHkSlZWVOHXqFDw9PWFra4vff/8dFy5cgFgsxrhx41BXV4fo6GiMHDkSxsbGkJeXx88//4yVK1dCIBCgR48evE4YqAHQ4sm3tbVFt27dQEQYMWIEBg8eDDs7OwBAnz590L17d0yePBkBAQFQV1fnC25JSQns7Oxw48YNnlwvFApRW1uL2tpanhNTWlqKiooKaGhoQEFBAT4+Pujfvz+AlhCX4cOHSykSkrk5AwYMgK2tLaKjo6Gmpsa5OVjukpycnBQstLy8vBSfQFvnDNGNjceqqiooKipypaNTp05cKXn//j0aGho4gp2CggJfiBnxJ7svW9TLyso+usBLzkmycuHCBak5asiQIa2+w5wFioqK0NbWRlZW1h8aXyxx9EMiW9527dpJjVHmhGKoSACkdlRZG+Tm5kJeXh53795tpdjJlo+BjPy3RPZ5siJrhBgYGHD2cDk5Ody9e5fn+zEwEUmmdYFA0KqeJOfltkRFRYUDCSgoKEBbW1uqLQoLC6Xaui2D9s9IW6GGjMMKAPbu3SuVzyGJAPipwnZNmGhoaHBIeCJCp06dkJOTAwUFBRART6pniF9NTU2tUN4kRXY97Nq1K+/rmpqaKC4ubrV+SMqePXukzhm7+n9TTp48KXUuJyfHAQiY48fW1pZff/ToEd+9Ze0vCdFeUVEh1S8keU7akkePHv3h9ZKSklZ6jqqqKidkZY6c+vp6bsDLGpuGhoZISUmBvLw81NTUoKurC0VFRXTo0AEdO3b8ZMfmXyX/GB1/kdja2uL48eMcsUBDQwPPnz/H3bt38csvv2Ds2LFwdnbmCaejR49GYGAgNm3ahEuXLiEkJAQmJibIzs5Gfn4+9uzZg8rKSowYMQK6urooKyvDjRs3sG/fPojFYimjg7GJAi3EbgC4MsMmdnb99u3b0NbWhp2dHZqbm3Hnzh1oamoiISEBN2/e5IgwQEv+QUxMDNatW4fGxkZ4eXmhqKgIw4YN44g+M2fORHV1NVRUVDjayaeKpMcAQKuEQi8vL9y+fZvzZxgZGSE5OZm/G9DCHyIZOiM50d69e5dP/EpKSli1ahXWrVsHRUVFzlnCvvf7779j7NixOHbsGP8/256VlLYWv4aGBu7RZAsyywNgKDhtSU5ODiIiIrBnzx4kJiZCIBDgl19+wZYtW/D48WMoKChg9+7dCAsLQ3Z2NhYvXoxu3brhypUrOHz4MJYuXQo3NzcMGjSIv2dJSQkEAgHf3ZFdHJubm7FgwQKOQe7o6Mi9s3p6eqipqcG4ceOk3vvUqVNSEx9TXN++fSsVjsPghRks4qFDh5CYmIjs7Gzo6+vj5cuX2LhxIzIzM3Hu3DkIBAKYmJjA2dkZI0eORI8ePQD8CzFo0aJFPMZ19erVMDU1haOjI6qqqjB+/Hj4+PigtLQUjo6O3OPG8oiYst3U1ISmpiZs3LgRQqEQpaWlUFZWhq6uLp4/f473799z42nBggUAWoALXFxcMHLkSJiamnKSx2nTpuH169c4f/48xGIxZs+eDaCFYIt5os6dO8fJ33Jycvhu4NatWzmco7y8PA4dOgQ5OTlUVVVBXl4eu3btwsCBA1FdXQ2xWIyFCxdKtVtSUhJvE8YyzTgCPiSy4VAMeaytvskMYnNzcwQHB2PEiBEYPXo09whHRETAzs4OBw8eRHBwMFatWoVx48bh8OHDWL9+PSIjI2FnZ9fqXFYOHz6MkJAQqKurw9raGomJiVyBZnNUQ0MDGhsbpSCsGUrb9evXsWHDBhw9ehTHjx9HQUEBgoKC+JiWHMtExHNmnJycICcnB3d3dyxbtkxKwWX1evny5Q/CiYrFYpSVlUntyrFditGjRyM6Ohrh4eH4/PPPERISgocPH2LHjh3o27cvrl69innz5uGnn37iuTusnrZs2YJNmzbxfstQ7xg8skAgaOV8YMR8TU1NPLdK8n369u2L58+fo66ujqNkvX79GmKxGF26dMHcuXNx5MgRZGRkIDAwEEKhEFevXsWRI0ewePFi+Pr6YtGiRbh79y7OnDmDdu3aYfbs2Xj+/Dn27t3L2eHZO3bs2BFnz55FREQEwsLCMHToUCmeJ+asYN5bthvLzpuampCeni7Vd4yNjREQEIB3794hNDQUZ8+exeXLl6GmpsZ3m0pLS1FYWIguXbqgY8eOKC0txcuXL2FsbIxff/0VoaGhiIyMhJaWFrp27YqMjAyIxWJ069YNcnJyKCoqQllZGYyNjaGkpMRDnRcuXIi+ffti2bJlePPmDUJDQ6GhoYGIiAikpKRg7dq1sLCw4O83ZMgQTnA4c+ZMNDQ0ICgoCC9fvsSRI0cgFovh7u4OIkJaWhp3Iujo6CA2NhZycnKwtLSEiooK7ty5AyUlpVYe+IyMDPTp0wcNDQ1ITEyEgoICrl27hiNHjiA4OJjv+rO+tnHjRri7u0u1o6GhYau+2KtXL+4YYTC2rK9LCpv/9fX1+fspKCggLy8Pv/zyC5qamuDp6YnCwkIkJCRATk4OX3zxBaqqqvD48WM0NzejR48eMDQ0RFFREX7//XdYWFigb9++OHbsGBQUFODo6AhTU1OpMSzrxFNSUsK9e/ewfft2qKurIzQ0FGfOnIGjoyOHsB00aBBu376Nbdu2YdSoUejSpQuqqqowdepUhIeHw93dHdeuXcPKlStBRNi0aRMaGxsxbtw4dOnSBQcOHEBhYSGmTJkCdXV1vHr1CufPn4e8vDzGjRvH6youLg6enp7o0aMHnjx5gjt37mDkyJFYv34978v79++HnZ0dr/fNmze3CTzArq9du7bN639roX/kfyIFBQUkFov5Z8kjOzubZsyYQSKRiHr16kVCoZCOHDlCkydPJicnJxIKhXT9+nUiIkpISKBevXrR4cOHydbWlkQiEQmFQlq4cCH/bGJiQkKhkIRCIYlEIhKJRGRiYsIPyWtCoZAcHByIiKi4uJjGjRtHdnZ2FBgYSMnJyWRnZ0eLFi0iIqLCwkISCoXk5uZGIpGILC0tqX///uTm5sYPoVBILi4u1K9fP17mzMxMMjExobKyMnr16hVZWVmRmZkZVVdXk5+fH9nb21NKSgrl5OTQnTt3SCgU0oIFCygnJ4dycnJowoQJNGrUqI/W8dmzZ8nExITWrFlDjx49oi1btpC5uTl5e3vzdx4zZgz5+fmRUCikYcOG0bfffksikYj69u1LCQkJlJycTM+ePaPRo0fTjBkzKCkpiczNzeno0aNSz5o6dSqNHz9e6n/37t0je3t78vb2Jnt7e8rJyaGCggJeXxs2bKDExESaPHkyubm5UWJiYqvjj+SLL76gS5cuUUVFBQmFQurduzcRET+3tLQkIqKqqioaNGgQLVy4kP82MDCQhg4dSkRET58+iKDRkAAAIABJREFUJRcXF7K3t6eTJ09SVFQUjRs3jpydnSkqKkrqmDNnDg0dOpQKCgqIiGjbtm00dOhQev36Nfn4+JC9vT3NmDGDcnNzycXFhWxsbGjEiBEUFBREQqGQnJycaNy4cXThwgVycXGhpUuXEhFRXV0djRs3jqZOndrmuzY2NpJIJKLU1FQSi8V08+ZNGj9+PG9HS0tLWrZsGaWlpZGZmRnFxMRQQUEB5eXlkVAopFu3bvHPJiYm1Lt3b9qxYwcVFBSQpaUlubq6UnR0NJmbm5OtrS0RETU0NND06dPJ3NycQkJCiIhox44dNGfOHNq6dSt9+eWX/Pmurq40aNAgGjRoENnY2FC/fv0oNjaWYmJi+Hh8+fIlzZgxg/r370+mpqY0duxY2r17N40fP54cHBzIy8uLTE1NSSQSUUxMDDk4OJCNjQ198803dODAAVq3bh0REY0fP5769OnDnz1hwgTKycmh/Px8GjduHE2cOJGPFckjKyuLhEIh9erVi9LT01u1+759+3hdrlu3jsLCwqSOT+mbjY2NJBQKaeDAgbzNpk2bxvua5PW2+mJb57ISGxtLJiYmdPnyZSIiCg0NJSsrK0pPTyciojVr1pBQKKTHjx9/8H6S41V2TEtee/XqFVlbW9P27dv5b9saL1OmTCE7Ozs6deoUrVu3jiwsLKhPnz709ddfU3h4OA0bNowcHBwoPDycNm3aRHZ2dvTVV19ReHh4q2c2NDTw+YbJ2rVrqX///tTQ0NCqnhobGykwMJDPMbLf/+2338ja2prs7e0pPDycH+7u7uTq6krh4eEUEBBAJiYmtGTJEiJqPWcUFhZSv379KDg4+INllKxn2euy9/vY7z+lzJL12tY9ZMt86NAhMjMzk+q7sn1Dtp4lfyN7P9l2k33HT3lnIiJPT0/asmVLm/1t6dKlJBQKed+UvYds35UdG0wmT57M1/BevXqRlZUVNTQ0UHFxMdnb2/O1Q7YOPtYXP7Z2nDp1igYMGEDDhw+nqKioNseT7P9k36mt30iWoa01ua31mIiourqaPD09qW/fvjR27FiaOHEiWVpakoWFBTk4OJBIJCIfHx9ydnYmBwcHvnb069ePpk2bRk5OTq3uL1u+ttbbtsoo29c+Ng+2NQcQEdXX11NkZCR5eHiQhYUFTZ48maZMmcKPD62pfxf5x+j4H4lIJKInT57wzx8yAiSNiIcPH9LAgQNJKBTS/v37KTc3l3766Seys7MjExMTWrp0Ka1atYqEQiGlpqbSuXPnyNLSkqZPn07Hjh2jTZs20fbt20kkEtEPP/xAERERFBERQatWrSIrKysSCoXUp08fvlg7ODiQvb09nT9/ng9IR0dHevPmDb8uFArJ3t6eFixYQPX19VLv+Pr1axIKhbR69WoaPnw4ubq60oYNGygiIoKsrKwoMjKSiIj8/f1JJBJRSUlJqwHLlBQrKysqKSnh9/X19aXnz59/tJ63bt1KFhYWZGJiwutS1siSPBwdHemXX36h8PBwyszM5Pd58uQJDRgwgF68eEHbt28ne3t7qqmpkXpX2TJ5enrS0aNHW03chYWF1LdvX7K2tiaiFqNzyZIl9PLly0/uP0REK1eupIEDB9Ly5cv5+7x48YL27t3L3+fFixdERHT79m0yMTHh57LPlJ04P1SmZcuWka2tLVlYWJC/vz95eHiQmZmZVB1aW1uTqakpV2BZ/7S0tKShQ4dS7969ycTEhJycnCgkJIRWrFhB/fr1o969e1NaWhoRtUzcO3fuJD8/P/L09KT09HQSCoU0ceJEsrGxkWrDttqWGRdsPMmOLcnvyP7v+PHjRETk5uZGlpaWZGpqSvfu3SMiouvXr1Pv3r1b/eZDh4mJCQ0dOpQsLS3JxMSEzM3N6cqVK3T37l2aMGGCVN2ZmJiQl5cXCYVCGjx4MJmampKTkxNdunRJaqFJTU3l41EoFFJsbCwR/Wu8TpkyhRISElr1F2YEjBs3rs0Fk401e3t7KcXqzwi7x8yZM+n58+ckEono1q1bvC9JXmd9S7avfcp4kF2AJZWA0tJSEgqFdPXq1Q/eT3a8So5p2WuHDx+mPn368PlHtt6IWgx9yTlDVsmQLYPseJR9puR809b9Ze8pO8d8rDxtPVNWyZEt46+//krm5uaUm5vbZhll31H2uuz9Pvb7Tynzx/qObJll31H2+23Vs+RvZO8nWx7Zd/zYOxMRRUZGkrm5OYWFhdHjx48pPDycrKysaN26ddSrVy+aOnWq1Hojew/Z9agt5VRyzrC3t6c1a9ZQZmYmOTg4kK2tLc2aNeuDdfCxvvixtUP2922NJ9n/yb6T7HXZMsh+/0M6wvz580kkEtGwYcPI39+fvvjiCxIKhWRqasrnelNTU+rXrx9ZWFiQUCiktLQ0OnbsGAmFQvr222/bvL9s+WTbva0yyr7Dx/pyW32TqGVNFolENGTIEHJzc6MxY8aQr6+v1PF3ln+Mjv+RREVFUWlpKf8sedjY2NDChQspKiqKTp8+LWWAMEVD8nNbClRqaioRtXhq3NzcpJ4dHh5O+fn5VFhYSEQtlvLOnTtp/vz5dPv2bf69q1ev8kFUVVVFjx8/llK0L1++zD2nsp7P6Ohorni2peyzw9HRkUQiES1ZsqTNAcuUlBMnTkhNUn9GysvLKS4ujs6fP083b96khw8fklAoJH9/f9q7dy/99ttvtHjxYtq+fTtFR0fT+fPn6cCBA3T27Fk6f/48P5i8f/+eoqKiKC8v7w+fa2VlRXFxcUTUeuLdsGEDCYVCvnj9O/L+/XtasWIFeXp6Snl22XlSUtKful9bi4GsyE5mffv2lTqYgdi3b1/q3bs3iUQimjBhAvn6+tLw4cPJ1taWnj17RjNmzCAnJycyNzcnR0dHmjdvHmVkZBBRy2Q7cOBAsrKyIj8/PxKJRHxxEAqF1K9fP3J0dKTIyEiaNGkSBQQE0JEjR8jd3Z2EQiEtX76czMzMaP78+bR7924SCoW0efNmWr16NQmFQvLz82s15tLT0ykiIkJqkTp06BC9ePGCHBwceDu+fPmShEIh/fjjj7Rt2zZeJkkjnh3bt2+no0ePUmlpKWVlZdHFixf5X1bH9fX1VFRURAUFBRQSEkJjxowhoVBIX375JYWGhlJRURE5OzvT2bNnpdqhqqqKkpKSpMY6G6/W1tYUHx/fqu2Y0REbG9vmgvnu3TsSiUS0c+dOKcXqz4jkjpTk57au/yciuwBLKgH/zjP+aEw3NjZSYmJiq3HxsfHSlnPi/1LaUmj/THk+xdjLycn5n70P0X+nDiXL/O84eGR/839RByEhIWRubs4dKCKRiMzMzCgkJOSj643s9Q8pp22t4ZJr/H8in7J2MGlrPMn+T/adPjQGmXzqmty7d2/u7CQisrGxobCwMGpubiYiorKyMho+fDiZmppS//79SSQS0Zdffkm9e/emAf8fe+cdFtW1hf3fDF0pAhYEKypKU1GCXbGAxsRYcq3EgooaEQuWGAI2omLFisaCUawRS1A0iqKA2FAgttiwRRRRFGXoM3O+P3hmXwawJfcm9/u+vM+TxxzOmbPL2WWttdd6V5cu4iTxQ9r0R+v4sXBzcxMnZf834h+l4y/CF198Iay6Bw4cEAqIJEmSs7OzEP41QveoUaO0hHfNwjRgwADJwcFBWrJkiXT48GHp1KlTWhuuxv2qNFJTU6VPPvlEWrp0qSRJkjRr1iypSZMm0ieffCLZ29tLGzdulHJzc6W8vLxy9U5PT5dSUlKk3NxcKScnR0zK7du3az3XvXt3aeTIkZKdnZ109epVSZJKXGg0bZYkSYqKipLmzJkj7d+//639VJEAkZ6eLlzTKkLp+2q1Wpo5c6aWAKXpUzs7O+ncuXPi+m2KncaaXhFUKpXUpUsXLWFVrVZLq1evlvr16yeNGTNGUiqVWr8pKCiQ2rZtK/Xt2/ejNy+VSiUNHTpUnDZV1Ed5eXnvFboOHDggZWdna11nZWWJhbP0/YrKfFudBg8eLFyRcnNzJXt7eykpKUl6+vSpNGvWLMnZ2VnKzMyUrl+/Xu5kTINJkyZJn376qfTixQupuLhYKIh2dnbSwIEDJXt7e2nv3r2SJEnS7t27JS8vL0mSSjbQXr16SX5+flJQUJA43Sh9kmhnZydOGD8Uvr6+ko+Pj5Sfny/qs3TpUq1TuLJK/JYtW6QFCxZISUlJ5d7XqlWrcu4PkiRJjx49Et8yMTFRunTpkiRJkuTu7i6s9qWhKX/fvn1a83XChAnSjBkzyvXv24RxzYaZmZkp7v9RwepjlY6yY+vPXr+rnRWh7Pyt6H0VrSGacs6fPy9NmTJF655m/XmbkFHRmlH2ftk6lJ6PZeujWW8yMzPf+n6VSiV5eXlJGzZs+Oj6vKsPSqPsmnLx4kUxhiqqY+k2lr2ved+zZ8+k/fv3S+np6e/8/YfU+UPGTuk6l0VFv39fv5Xtg7J9WLrP3rx5I4WEhEi7d++WTp06JWVlZZXrk4rwrv2won79GLxvfmju//bbb9KFCxekFy9evHcsln3/+8ZBRe37GBmgdB3atWsnJSYmiufc3Nyks2fPan2XwsJCac+ePdKUKVMkb29vyc/PT4qIiHjruKjou77vu5etf9m5U1E/ve07tGrVSoqPj/+osfkhY/evwj9Kx18EJycnKT4+XpIkSWrSpImWINS3b1/hW1t6A71//740fPhwqWXLltKGDRukmzdvSpIkSd26dZPWrVtX7nlJKjm67datm1bZI0aMkAYOHCg9evRIysvLk5o1ayb5+PhI3bt3FwL3tWvXpPHjx0vffvutpFQqpZMnT0rdu3eXmjRpItnb20vXrl2Tvv76a8nOzk766aefpM6dO0sHDhyQHjx4IGVkZEhOTk7Cnz0+Pl6aNGlShS4f70PZ9iiVSqlJkyZaAkXpCVv2fkXPq1Qq4XLl7Ows+fn5SXZ2dtKJEye0fN9jY2O1fOI/pH6ly9yzZ4+IyfHz85NWrlwpBQUFSR06dJDs7OykQ4cOVfjOihZezSJWUXmak5sJEyZI6enp0unTp7Us4BXV+V19VNF1RUKcZuEsff+XX36RGjduLH333XeSJJUIwC1atNA6hVu9erX02WefSR06dJAiIiKkAwcOSAcOHJAOHjwoxcTESC4uLtKRI0dE2XZ2duK927Ztk+zs7IQwf/78eally5aiTqdOnZI6duwoSVKJ9Xvnzp3SunXrhOLxNpeq0gpm48aNtXxiBwwYILVo0UIcU3t6ekr29vbSl19+KRQijdLu6ekpTnw05bRv317Ee3h6ekoODg5aJxdZWVlS//79JQ8PD9GXW7dulRo3biwNHz5c2rp1q9SmTRtpzZo10vHjx6XLly9LGzZskDp16iTKKT1fZ8yYITk6OkrNmzeXevXqJdqhUdwGDBjwwWP5QzbM0hts6XdUNI4rms//yeuK/lZ2gy3dpg9939vmx4esN2X77X1K0fvWvD8yX8v+rfS3+RAlrWwZZYXFP1vH/9Sa9K46f8hYel8b3zdWSv/mj7TpQ8fSu9pY0XVycrK0cuVKqU+fPpKd3b9j0DTusWW9IUq//2Pn4x/dOz60D/7MWFm9erU0cuRIcR0cHCz5+/u/t5/fhf/Gd/6YsRsSEiJNnjxZa8//2DXm78Q/7FV/ERo1asS0adOws7NDkiTmzJkjqNCKiorYv38/p06dokqVKkiSxE8//YShoSGXLl1i8eLFdO3alTt37pCSkkKbNm1Ys2YNz58/x97eHkmSKCgo4OTJk6xbt46hQ4dqla2hyK1duzYnTpygoKCA+Ph4unXrRpcuXdi8eTMAbdu2ZeHChRQVFREdHU3Xrl3x8fER+RfatGnDyZMnmT17NoBWZlW1Ws3UqVMBGDNmDJUqVWLQoEH/kb6TSjEjqVQqvv32WyIjIzEzM+Px48eCiSUnJ4cVK1agVqtJSEgQOSfkcjlXrlwhKyuLI0eOcOTIEVH/Xr168fnnnyOTyahevboWDe/H1tHR0ZGdO3fyr3/9iwsXLhAbG4u5uTmtW7cmKiqqHMOIBmq1mrVr19K5c2eqVauGSqVi2LBhREZGihwdUDJOpk2bxvHjxwE4ceIE48aNIzw8HEDkXnlfH37ItQaOjo6CfacsnaImiZWOjg779u3j4MGDgrZUV1cXJycnrly5wtq1awXNbXBwcLnke5IksW7dOjp16iQYiZ4+fQqUfG+ZTMbjx49xdXWlXr16KBQK0tPTsbGxEWxFUELhWL9+fXbt2qWVcbwsu5Am2WZplM7noK+vz5EjR7h9+zYAU6dOZfr06YJx7Pfff8fIyIg6deqgp6fHw4cPsbW1pXnz5iQnJ/P69WstellTU1Pmzp3LxYsXsbOz4/jx4zx69IgBAwZw+PBhJEmiRYsWbN++nZkzZzJ//nxkMplWAs/S30fTHs18rVGjBi4uLhW2BXgnDWZZqNVqDh48yFdffYW1tTUqlYquXbuyfv16Tp48SWJiIo8fP2bJkiX89ttvNGrUSPxWJpMxYcKEDy7rvwVJkkhPTxc0qqXbVFGiwbe9423XHzJ3NP1Wdg6Xvu/k5PTW+390vr4NpdeYsnkzytZHs4aUbfPFixcF69t/oo5/9vfvq/OH4H1t/JDfl/7Nx7bpj3zXD3nH5s2bOXnypKCHbdKkCebm5qjVah4+fKhFLf9n8SHf6V1z4UP64I/2W1ZWFqmpqUiSxMyZMykoKOD3339HkiSGDBmCrq4u9erVE8/LZDLB1KjBuHHj/nR9/kgb34ZJkyYJ5s5ly5ZRo0YNsd+tWbMGc3NzFixY8EHv+jvwj9LxF2Hx4sWEhYWRnZ0t+Jc1yXg0SfEePnwoqOd2796NpaUls2bNomrVqnTu3Fnc0wyw7du3i/drKF179uwpqDk1KE2Rm5CQgFwup0+fPixYsEAIsABeXl68efOGsLAw+vbty4IFC1CpVELpGDJkiKDbK5vx8saNGxw6dIhXr17x9ddfc+fOHQ4cOECLFi3+41myNZMzLi6O8ePHi7/PmjVLtGflypVUrVqVf/3rX+L+ihUrAGjQoAHJycnUqFGDo0ePsnPnTiH4lqZ0DQ4O/ui6OTg4IJPJCA8PFxuhSqWqMAN0RW1627Wm/omJiaxdu5bw8HAuX74s6unh4cGOHTvo2rXrR9f5XRg3bpygBV27di2Ojo7o6emRmpqKgYEB7du3p27duiQnJ/Po0SMkScLb25uxY8eKJIyGhob4+voKit+9e/cSExPDihUrCAgIYOfOndy+fZtly5YREBAA/JsPPSYmBhsbG5YuXUrlypXx8PDA1taWlStXMnbsWH788UcAhg0bJur866+/UqVKFRo0aMDly5epVq0an376KbVr1yY0NJTg4GA+//zz97ZdI6BOnDgRQEvpALh27Zr4TiEhITRr1ozz588zbtw4Fi5cKN6j2Wj3798P/PvbbtiwQTyjSco2ZcoU5s2bx8KFC4VRIjAwkLp16zJq1CiGDx8ufqOZrwcPHiQiIoK7d+9y8eJFFAoF5ubmNG/enC+++EIrQeWHoOzYU6vV+Pv7U7lyZdq0acPjx4+BEnrt77777qMFvb8Df0cdP1bo/m/jf60+/wn831jnvwLnzp1jypQpjBo1CkdHR/z8/HB0dESlUvHzzz/j5+f3l9bn7/pOd+/excHBgYsXL6Kvr8+DBw9EXTTJDa9duyael8vlgipZk2unIqXj78TSpUtFgs579+7x+PFj0abffvtNyHr/q/hH6fiL0LBhQ5G8p0mTJgQFBYkkaaVx7949li5dSnZ2NkuWLMHGxoYhQ4ZgZmbG3LlziYqKQi6X069fPw4fPsyhQ4cYMGAAjRs3xtXVlcaNG5d7p5OTE3v37sXQ0JBffvkFSZLo2bMnWVlZbNq0SevZli1bUlRUVGHmWihZPPLz88vlyNiwYYNIMrVu3TqhGB08eBAoEao0+TM015oTlj+KdevW0b59e06fPk1ubi4xMTH4+Piwfv16+vXrx9atW7WUjsTERK3fp6WlaVnBr127RmZmJvr6+hVaZD4EhYWFSJLErVu3RH8olUokSWLnzp3vTPp06tQp7ty5g1qtRpIkTp06xa1bt5Akibi4OCIjI0UCRnd3d6HU1K5dGzc3tw9KDvix0GxOKpWKsLAwgoODadKkCY6OjrRu3Rq5XI6HhwceHh6EhYWRmJiIoaGhSLoEJScio0eP5vz587x+/RorKyuGDh2KSqUiIiKCRYsW0b9/f3bu3ElOTg4ymYyIiAhkMhkpKSl8+eWXJCcns3TpUtLS0mjWrBlHjhzh0KFD6Ojo0LJlS1JSUpAkSXDT16tXT/TH69eviY6O5vXr11SpUoWAgAB2796Nk5MTderUQaFQkJOTQ25uLpaWluUy844cORIoEb63bNmCrq4uixYtwsXFhdDQUOLi4rCzs2Pnzp1ER0dTXFzMN998Q5s2bfj88885efKk1vt69epFQEAAbdq0QaVS4eHhIe5VrlyZ7OxsqlatKtaHjIwMZs2ahZubG40bN+bWrVvi+ZYtWxIWFkZgYCD79u3T2tw1yuJ/YsOvVasWe/fu1ZrTwcHBFBQUEBUV9aff/w/+wT/4z0GpVFYoX/z/hoiICK3cTRrFy9HRkX379vHmzRv8/f0JCgqie/fuYu2Pj4/nu+++Y+bMmX9zC8rj559/ZtSoUWzatEkYAjVt0lz/L+MfpeNvgCYLqQbDhg1j9uzZNGjQAFtbWwoLC7ly5QrdunXD0NCQvLw8qlatytKlS8nJySE7O5uAgAA6deqEkZERGRkZwpqZnp7Oli1bCAwMFO+fPn06o0ePJjo6GgsLCywsLHjw4AHTp09HrVYjk8nIz88nMzOTBw8eIJfL2b17NwkJCeKoMT8/n6ysLIKDg1myZAnTp08nOzsbZ2dn6tevT8OGDUWyNoDr16+Xa3dZtw+VSkV+fr5Wxk25XM6ECRO0MiG/qx/XrFlDXFwcycnJqFQqPD09Wb9+Pc2aNSt3urB9+3aOHDlCdHQ06enpQvkaOXIk/fv3Z+3atRgYGDB+/PgKsw2/D9evX8fHxwdAnA6VxpEjR96pdISFhWkJiGvWrBHXq1evRq1Ws379ejZu3Ejv3r3FczKZjK+//rrcCdd/G126dGH27NlCqNYomgsWLEAul4u6axJcXrp0idq1a5OUlISenh4NGzYkLS2NFStWULVqVZ48ecLZs2e1XKNkMhl79+4V71+xYgUymYzjx49z7do1HB0diYyM5MWLF4SHh1OjRg1atGhBQEAAtra2dOvWjcLCQqEMFhQUoFarefLkicg8q6lr6TI15ZXN7iqTyVAqlZw6dYpatWqRkJBAq1at+Oyzz3j69ClqtRpjY2NSU1OJiooiPDycrVu3ap2gNW/enOjoaPr06SNczebNm0dRUZFI4Ddy5EhUKhWWlpZIksS8efOwsrISp52l56u+vj779++nRYsWeHt707lzZ54/f86hQ4dYtWoV586dw9ramszMTOzs7ERiQh0dHRYuXEitWrXe+6379Okj3NpKo1+/fvzyyy9vfYdcLqdv375a7f9PQ5NluHLlyv+1Mv7BP/i/Cc2bNyc+Pl4r+/Y/KI958+YxceLEckbWjh07MnHiREJDQ/nss8/+ptpVDLlcTrt27f600fbvwj9Kx1+EkSNHEhgYiK2tLSNHjuTNmzdCyLl27Rp+fn4YGRkBJYpD69atgRIr5507d2jSpAnVq1cnKyuLuLg4kWHc09NTSxtPTU1lz549WkqHo6MjMTExpKWl0ahRI1avXs3KlSsZNGgQgwcPpnPnzowdO5bu3btz9uxZzMzMiImJoVKlSkRERCBJktb9N2/eCOtmfHy8EMxKu41pMlunpaVx9epVMjIyuHLlCq6uruTl5dGoUSPatm3LmzdvaNu2LaGhoZiamn6UX7iBgYGwpqempmJpaSlOel69eoWpqal4dtCgQfz6668YGBjQpUsXbty4wYQJE5gwYYLIsAolJ1KTJ09m4cKFWq4sH4KdO3diZmYmMshWqVKFfv36cfr0aXbu3ElQUNA7fx8YGMiyZcsYO3Ysy5Ytw8vLi507d6JWqzE0NBQnJvr6+hw6dEhLQYmPj6dBgwYfVd8/i6dPn2JkZCTchGJjY9m+fTtKpRIHBwceP35MdnY20dHRqFQqNm/ejKenJ8OGDcPb25vMzEx0dXU5f/489evXJz09neHDhwvFTYNLly7h6uoqrg8ePChcyy5cuEB4eDiDBg3i3LlzyGQykfE4JCSEBQsW4O/vT7Vq1ZgwYQKBgYHo6OiQmZnJ5MmTOXz4MHfv3qVmzZq0bt2axMRELC0txWmCoaEh4eHhWjEa169f11LiX79+jVwux9jYmDdv3jBnzhx69erFzZs38fX1JSQkhMmTJ7NgwQIuX77MmzdvAHBzc8PZ2RkXFxeSk5PR0dER4zk3N5cqVaqILOWPHz+mUqVKuLi4cOzYMa35WFhYiEql4s6dO0yaNIklS5Zw5swZHB0dGTt2LFu3bmXlypWoVCpsbW3ZvHkzVlZWAOVOLDXIz88nICAAe3t70ebFixeL+kVHR/PkyRPu3LmDXC5n165dWr+XyWSMHTsWmUym5Wr2PmhiXOLj47l37544qXnbda9evZDL5URERHxwGf/gH/y/jo4dO7JhwwZevnz51vnzv24R/6No2rQpkiQxYMAAkTEd/h2DqIHmOiwsTLjpAhw7dgwocXvPysr6ayr9EejVqxf79u37u6vxh/GP0vEXobi4WAiJxcXFPH36lBcvXoj7aWlpWs+fOXNGWFpNTU25ffs2Z86cEQL+wIEDgX9blzXCAZRYOcrC2NiYZs2aATB58mTu3LnDxo0b2bJlC1AiZOzfv5/mzZtz48YNatasSUZGhiiv9P2XL1/So0cPJk2axPLly7l79y5Lly7l0qVP3frBAAAgAElEQVRLbNy4kbVr15KXl8e3335LTEyMlotHbGwskiRRu3ZtqlSpgq+vL1u2bGHZsmXMnTv3o/q0RYsWhIeHI0kS586d48svvxR98tNPP9GyZUvxrIGBAfPnz6d79+4YGhoSHR2NiYlJhe/V09MjLy/vo+oCcP/+fb7//numT5+Oq6srCQkJdOrUifbt27Nz50727t1bbuErjR9//JGxY8cyatQoli9fzqlTpxg5ciSbN2+mZ8+eREZGAiWkBPfv36e4uJjk5GSioqLYsWMHixcv/ug6vw/r168HEN9w7ty5GBkZIUkSGzdupEGDBiQlJZGRkcGhQ4fw8PCgSZMmrF+/nvz8fAAuX75McnIybm5uXLhwAQcHB5KTk4Viqgn8dXV1JTIyUigdkiQRFRXFjBkzCA8Pp127dkDJKZKmPppxFRERISz4arWatLQ0EhMT8ff3B0pcrGJjYykoKMDAwAA/Pz/Gjh1LgwYN8PPzQy6X4+XlhYuLC7Nnz6Znz57MmzePmTNnEhoaqiXUllXi27dvz4IFC5DJZEycOBFbW1syMzNZuHAhzs7OnDhxgmPHjon+gJLTx127dnH+/HmgJHi9Y8eODB48mFGjRuHt7S3avWvXLpo1a8aZM2e4e/cuoD0fnz59SteuXQkLC2PWrFl8//33FBQU0LZtW+rXr8/q1atxdnbm66+/ZsWKFSxZsoRly5a987tHRESQkJAgjB9HjhwRp6KSJHH69Gni4uJE/2vipTTQKB0fi2+++QYoickqjYquZTIZvXr1+ugy/sE/+H8dS5YsARCukGXnz6pVq/7yk/G/CmPGjCEsLIwvv/yS6tWrExMTw82bN6lXr57YuzTXz549Qy6X4+LionWqXVRUxObNm/8nXdQsLS05cOAAkiSxfPlyrK2ttQhZLCwsPjqO76/EP0rHX4TSQktERAQKhUL463/11VfMmzdPWKqPHTvGtm3b6Nq1K1OnTuXEiROEhYVhZWVFZmYmkiRRvXp1WrVqxcWLF1Gr1QwePBgdHR1MTEzo0aPHO+tiYGDApk2bSExM5Pz584SHh9O5c2e+/PJLlEolEydOZOXKlSgUCvbt20d0dDRdunTRuu/l5YWNjQ39+/dn3LhxNGrUiEaNGlFcXExwcDCNGzcmISGBWbNm0bVrVwYNGkSvXr0wMzMjJCSE33//nUWLFtGnTx+qVKnC4sWLP1rpCAgIYMyYMUCJVaL0IqpUKpk2bZq43rp1q/h/zcnG3r176du3r5ZbRlZWFqtXr6ZVq1YfVRcoEXY1bmE1a9bkzp074p5MJuPevXvv/P3Tp09xcHAQ15mZmXTs2JHNmzcLdpTAwEDWrVsnBNj58+djYWHBrFmz3hqH82dQVpjUKAqAsK7fuXMHY2NjunXrxrfffoulpSVeXl7s3r2bFStW4Ovry+nTp7l8+TJKpZLMzEysra1p3rw5KSkpAFhYWFCrVi1SUlJYs2YNN2/e5OzZs6LdI0eOxMLCgunTp7Ns2TKmTp2KUqmkYcOGmJubk56eTq9evdixYwcBAQE8fvyYrVu3Mn/+fIyMjDA3N+fYsWNUqlSJoqIinJ2dAcT7vby8cHZ25vz580iSxMCBAzE2NmbQoEEVBl2WVuJNTExQKpV8+umnYuNasmQJaWlp9O/fnxMnTiBJEm3btmXatGn069ePU6dOcfLkSWbMmEFUVBSbN2/Gzc2NyMhI5HI5AwYMQJIk7ty5Q0ZGBjExMZw9e5Zz586Vm68TJkwQbFw9e/Zkz549IlhewzTn4+ND165dUSqV4m/vwsWLF5k5cyafffYZ06dPR6VSoa+vT9OmTbl06RI6OjpUr16doqIidu/eTZ06dT58UL0Dx48fx8PDg3Xr1mFnZydiXt52/d9CWbe6D73338L/L2X+Wfyv1fnvqs/75k9YWNjfUq+/AhMmTGDdunUMHDgQR0dHvv76axwdHVm+fLmIf3BycmL58uXk5uYyatQoLl68SMeOHcVeqokTLU3WUxrv+67/ze++d+9ezMzMUCgU3L59WwSVQ8n+/J8m7vlP4x+l42+CsbGxsMRv27YNR0dHIfwGBATg5+eHr68vUEIF+vLlS168eEH9+vXZtm0b+fn5REVFYWxszLp16z7Kd/PgwYN06tSJdu3a0a5dO3bt2sVXX31F69at+eabb4RwoYn1OHLkiLg/e/ZsTE1NhQVAoVBgaGgo3t24cWOWLVvGvXv3mDp1qqDNzczMpH379ri4uBASEgKUHAEDWFlZkZOT89F9WLt2bQ4dOoSjoyMrV64UdLNQYsmZPXu2lktbadSpU4d79+7RunVrTExMMDQ0ZMGCBdy4cQMTExOtRbmwsJDffvuN5s2bv9N/3MrKSliibWxsyM/P5969e9StW1fEE2hw9OhRWrVqpUVfaWNjw4EDB2jTpg1QQrX68uVLrK2tuXDhAvr6+gwdOhQTExOCg4MxNDTkxx9/pEGDBsLK/7EoKirSci+DkgXT2toafX19EX9UOvjO3t6ebt268cMPP2hRppaGsbExWVlZVKlSRcSbFBUV4e7uTnBwMGlpaSxfvhxJkpDL5Tx69IgHDx4IliyNVd3Y2Jg+ffqQlJTEvXv3CAgIQCaToaury7fffsuwYcPIzMxk+PDhbNq0iSpVqvD9999jZWVFfn4+crmcOXPmEBISgkqlIjg4mLCwMBISEtDR0RFKlebU68SJE8hkMjE3VSoVurrvXibHjx/PkiVLqF27tvhbYmIiY8aMEcHXSqWSESNG0KRJE2QymQhy79u3Lz///DMKhQIoYZeztramXr16qFQqDhw4gIWFhTihmTp1Krt27aJnz57k5ORw8eJFDA0NOXjwILa2tqId5ubmbNmyhb179wofYAAzMzNBcPA2yGQyFAqFiMWBkviPr776Sri1qdVqPv30U0aMGPHBNLSad2vGVkXXtWrVwsbGRvyrVqvfef0x5Wr+LT1/y5avwbuC7zX3fvzxRzp06PBBZb8r5uRtdXhffV6+fFnu/Rq323e980NjYP6TjEMf0sb/xO/LEim8a6x9bJl/JHbo72Jt0tC/ayjHK7quCO+bHx8ylv/sWP+zKFuH58+fI0kSCQkJ3Lt3j8LCQtRqNVu3buXFixfMmTOHgwcPcuTIEXJycqhatSpt2rTB19eXunXrVljGH2WCK0vfXhYVzWnNtabfYmNjUavVWnuwWq1m+PDhBAcHa1EAv61P/k7IpH845/4SaPIdvA2lXUVUKpVw/cjPz+fSpUssXboUKKHCGzduHImJifz6669YW1tTqVIl8Y68vDwuX75M//7931qWvb09e/bsEYrDiBEjSE9PZ/r06cycOZPc3FwGDBhAQUEBiYmJ5OTkYGVlRaNGjYRQdOzYMbKyshg/fjwmJiZs2rSJ4uJiAgIChN/6smXL6NSpEwBdu3bFz8+PXr16CWt+UlISpqam/PDDD+zfv1/4UsK/FaMqVaqwdu1aBg4ciJmZGffv3+eLL77g008/5eHDh3h7e3PhwgW6du1Ky5YtWb16NampqWRlZfH06VNhhc7PzxdCbOk+r1y5smAusrOzo1u3bgwfPpwqVaqI5xISEpgwYQK//vorMTExPH36lM6dOzNixAjWrl1LkyZNSE9P5+eff2bTpk00bNiQsWPH4ufnR5s2bRg2bBjr1q1DpVKJoOjWrVszd+5cunfvLgT6GTNmsHTpUhwdHbly5QpOTk78/vvv6OrqkpWVhaWlJUOGDGHz5s0UFxfz1VdfacXzfPvtt4wfP15L+NXg559/5vDhwzRu3JiUlBQmTZqEk5MTv/76K76+vnTv3p2goCB0dHS4c+eOljugWq0mMzOTKVOm4O/vT9OmTalbty537txh6dKlPHjwgMaNG2NqaiqEUqVSiVKpxMzMDHNzcwoKCigoKEChUFC/fn2cnZ2Jiopi5MiRbNy4EX9/f7Zv306HDh347bffaNiwoZa7mFKpZOrUqfzyyy9ACW1gadeaoqIioqKiOHToEBcuXKBnz56o1WqOHz+Oubk5r1+/RqlUoqOjg56enparE2gHj9vb23Pw4EGKi4vx9fUlNzeXHTt2vHU+eXt7c+3aNRQKBWq1GgcHB3777TetAHVJkqhTpw4ymYxHjx5haGhIamoqx44dY+rUqdjZ2dGjRw9WrVqFt7c3U6dO5ejRo0yePJm2bdsKOuLY2FhGjBiBWq3m4sWLgle+UqVK/Pzzz+WC4U1NTWnUqJGo/6JFizhz5sxbKZw1Y9Ha2ppRo0YxaNAgHBwccHBwIC8vj9DQUPr27Yuurm654HG1Wo1CoRCbevfu3WnWrBlFRUU8fvwYQ0ND2rdvryVwFBUVkZyczNWrV/Hx8WH+/Pk4OTnx5s0bUlNTMTU1xcLCosK1UyaTMWfOHLZv386jR4+ws7NjyJAhKBQKxo0bR4sWLVAqlRQWFhITE8OECRP4/PPPxXqpwZMnT7C2tiYvL4/i4mJycnJo2rQpO3bs4OnTp3h6ehIZGcn48eMxNzcXa8gnn3zC4sWLuX79OgMHDhTU56X7cd++fRQVFZGYmEhmZibjxo0jLS2Nxo0b07FjR3bv3i1igYKCghg3bhw2NjbcuHGDixcvsmrVKqCENOObb77h9u3b7NmzhzNnzhAeHs6lS5dEmZcuXWL06NF8//33JCYm8vz5cwIDA0lNTcXe3p7evXuzb98+HB0dKSgoICcnRwhBarUad3d32rVrx9y5c8utIWq1mo4dO5Kfn8+sWbOoXbs2N27cwNbWVhid9u/fz7lz51iyZAlFRUXiZHPEiBFkZmby5MkTQefctGlTXr9+TfXq1dHT0yMlJYWffvpJxPSlpaVhbm5O48aN0dPTIzk5mZcvX3Lt2jVevXpFp06dyMrKIjAwkAULFlC/fn1u377N1atXefXqFYGBgaSlpeHg4IClpaVWW3Jzc4mNjeXBgwecPn0aQ0NDunfvzrNnz9i7dy8+Pj4i5kkDzVqjVCp59eoV5ubmvHjxgrNnz7Jw4ULWrl2LsbEx169fx9PTEzMzswrn18WLF3FychJjsOx1enq66JPS0JDN2Nraiv2wWrVqSJKEr68vDx48EPmnNO948eIFYWFhHD58GKVSyfDhw7l+/ToPHjxg1KhRbN++nZycHBo2bKgVM6fBy5cvUSqVwuiip6dHdnZ2uT7VxE/26dOHlJSUt451zdgri9JtliRJq32a2MWYmBhat26NqampcJ/29PQUa2x8fDwtW7YsF6MWFxdHcHAwRUVFWmt8aZReWypVqsTRo0fFdWkXeKBcficNfvnlF9q1a6dFpqNB6Tb5+vri7e1NVlaWmDu3b99GkiTCw8N59uxZOTr3mjVral2XVSqsrKzQ09OjefPmPHnyhODgYDIyMujRo8cfcnH9b+MfpeMvwurVq8XgLiwsZMuWLdSrV4/u3bvz/PlzIiMjy1mcNdZrW1tboqOjKSwsZM6cOcTGxlK1atW3uuuUtqRqMHbsWGGFT09Pp1q1amLzLyoqEjkIoMSqaWVlJRK0mZmZ8fr1a9RqNXK5HJlMRu3atXn06BFQks9AIxgXFBTwzTff8ODBA+7du8emTZvQ19cnNDSU3bt34+joSGJiIjKZDH19faysrHj8+DHjx4/XCiC3t7cnJCQEY2NjWrVqxdWrV5k2bRpZWVnlrFma2BdXV1eSk5Np2rQpCoWCu3fvIkkSpqamoq2lrbePHj0SNL4HDhzA3d1di2UnJyeHs2fPYmhoiFwux9nZmdjYWAB0dXVRKpUYGBjQrFkzevfujVwuJzo6GoVCQb169Thy5IigQDU2NqZmzZpMmzaNTp064eHhgampqQgI0yy8SUlJrF27VlDOyuVy9PX1adeuHQqFggsXLohvZGFhgb6+vhhXjx8/pnr16qKtSqUSW1tbbty4wZs3b4SAIZfLBTVgXFwcu3fvZuPGjYKJSMOQpEFZZqe3LRk2NjbCiq6np4eVlRV16tTh0qVLpKenI5fLUavVNG/enF9//RU9PT327t1LkyZNcHd3x8bGhtWrV+Pu7s6UKVOE+5IGarWa7777jgcPHuDq6iqSUQIi0HvatGkkJSWRnZ0tGKvKQiaT0bp1ay5duiSC8zWQy+X89NNPODs706VLF7Kysli/fr04faoImpw1miR0nTt3Jjk5GRsbG+zs7ERwtKenJ4aGhhw4cIAGDRqwf/9+RowYgbm5OUVFRSQlJdGqVStCQ0MxNjamU6dOZGRk0KJFC/Ly8li5ciX16tUTgeyvXr1CLpfTsWNH1q9fj5ubG8XFxdjb25Oamoq1tTWPHz9m+fLl9OzZE19fX06ePIm3tzcGBga4uLiIk5F9+/YxceJEatSowfPnzxk7diw3b97E0tKSzMxMGjRogLm5OTk5Ody6dYtatWppCWaWlpYkJCSQl5eHsbExBgYGGBoaCrYrU1NTEUCvWddKj6uKxpaOjg4qlQpjY2MaN26Mjo4Oubm5KBQKVCoVRUVFvHr1Ch0dHUxNTXnx4oWgCdbgbd9fU1bZcd2jRw+OHTtGtWrVyMzMxMjIiOLiYvz8/NiyZYsW8cWIESPo1asX3t7e5cqQJIlVq1Zx48YN4uPj0dXVpbi4mB49enD69GmKiorQ1dWlqKioXB+UrrenpydVq1bl5s2bXLlyBZVKhYWFBVlZWdStW5cvvvgCKIkTTE1NJSkpCbVajZmZGW/evCEyMpLly5eTkpLC8uXLqVu3Lt9++62Wm2TZ7/D999+jp6dHo0aNMDc3Jzo6mkOHDgk677J9WbbdZb/j29YMuVyOXC4XCUU12L9/P0uWLOHu3bvs3LmTOnXqlKOC16wlb8OwYcM4dOgQCoUCZ2dnwQKZm5vLgwcPyjEpln5f6VMxTb26devGq1evRKK5zz//nKioKNHeypUrk5ubiyRJYm94F/T09LSe6d+/f7k9u3SSwvv379O1a1etk3Fra2vu3r0r/tOsV0VFRRQWFgqDVZ06df7jdOql+wj+PV7f9d3LXtva2mrtNTY2NuXY8cruRR9aLw3Kzm9LS0sqVaqEq6srBw8erHC8/hkYGxuLpKRAOQOHWq0W6+DblKA/Ao1x5tmzZxQUFNCtWzfi4uKYOHFiOWKWvxv/KB1/AwICAnjz5o1QRPr164eenh6zZ89m0qRJZGdnk5eXh6urK5cuXWL+/Pncvn2b7du3C6HOwsICc3Nznj9/jrOzM926dSM+Pp74+Hi2bdtWznKRmpoqApEjIyPp0qWL1gJWXFyMQqGgVq1afPnll9jZ2XHixAlatGiBhYUFCoVCBM7OmzcPmUzGkydPsLS0FMlorl69irW1NTVq1KCoqIjDhw9jYWGBu7s7FhYWnDt3jtu3b5Ofn0/Pnj1p3bo1ixcvRqFQULVqVXJyctDT0xOsPRpoNicoEUQ0ffC2DU8DPT09Ro0axeTJkxk2bBgdO3bUcgVJSkri5MmTKJVKsrOzqVKlipYrTW5uLkqlknr16uHo6MjBgwcxNzcnOzv7rQtF6cVYV1eXsLAwzMzMsLW1xd3dnbVr13L//n0WLlxIQUGB6Ouy1jilUkn79u2xtLTUcp2aMmUKv//+O+np6bx8+fKjFkxdXV3atm2rJcxPmDCB8+fPs3btWi5dukTlypVxdnbm4cOHyGQyjIyMhLI6Z84csrOzWbFihaC7HTVqFM2aNSMmJoZDhw6JQGhNP65bt46oqCgCAwNxdXXF09OTffv2YWZmho+PD02aNCE0NJQ9e/Zw+/ZtiouLOXz4cLmswG8TVDV9/fnnn3Pu3DmysrKEwJuXl6cVd1AaNjY2KBQKUlJSyM7OpqCgAEmSuHv3Lj4+PlSrVo3t27fTunXrCq1XFaG0dfv+/ft88803GBkZkZubK9yaVCoVhYWF2NnZkZOT886YiCdPntClSxcqV67MsmXLcHd3F/c08/Hx48fMnz+fs2fPas3Xw4cPCyWmZ8+enDt3jrFjxwqLn8Z9rbTwvXfvXpo2bUp8fDw+Pj7lxpZGMCsrcECJq+SVK1fw9vYWlrmtW7fy9OlTlEolDRo0oFatWpw+fZr8/Hw6duzIyZMnMTU1ZdCgQWzYsIFmzZqRlpaGSqVi/vz59OzZk0uXLuHv70+HDh2ws7MjJCTkgwWc7777jq1bt2Jrays24DNnzpCSksKAAQO4c+cO9+/f58svvxSKQHh4OI8ePRLumLNmzWL79u08fPgQIyMjGjZsyO3bt7GysqJSpUrcuHGDqlWrYmZmJtbBTp06kZqaypUrV1AoFAQGBpKbm8vy5cvR1dXFzc2NpKQkVCoVcrlcCJ9vE5gqgmZNlCRJvEdjKS59SrlgwQIcHBzw9fVFX18ftVrNs2fPaNasGWZmZkiSxPnz57XcW8sK4BXNt7fVzcnJievXr+Po6EhaWpo4UaxTpw5PnjyhQYMGpKWlUblyZd68eYOtrS2///471tbWZGRkUFBQwP79+9HT02PYsGGija9fv6ZZs2Z88skn/PDDD+jp6eHu7k5SUhLm5uZkZGTQoUMHzp49i0KhQCaTUb9+fR4+fIiuri5qtbqcolEahoaGDB06lF9++QUHBwdmzJiBn58fN27cEMpvgwYNKCws5PHjx+jq6tKqVStB8Q1QpUoVcnJyMDQ0JDc3Fx0dHYyNjZHL5YLhDkpOyFq3bs2aNWtQKpWYmJhgYmJSTuD+GOjp6b2zfVBimJkyZQqrVq0iKSkJuVwurOpnzpwhLy+Ppk2bcv36derVq8erV6/o2LEjR48eJT8/H5VKha+vL8nJyRQUFLB48WKCg4NJSkqibdu2xMbGarFFAaLvNcx8GsOqjo6OoB//UFSkaJYei4aGhhQXF6NSqdDR0aFSpUoUFBQwaNAgHB0dxWnasmXL+Oyzzxg9ejTnzp3DwMCAvLy89+7ppQ2xUEL+UXquVapU6Z0ENDKZDEtLSy3DqYGBAYWFhejr6/Ppp5/SsGFDYVz6/fff+fzzz4mOjsbY2Jjc3FzmzZvHyZMnycjI4LfffkNXV5eqVavSsmVLCgoKOHr0qNiDwsPD2bNnj5YHyf8C/lE6/ga4uLiwatUq4Q/crFkzli1bRrdu3Vi6dCmbNm3C29ubiIgILUusXC6ne/fuHD16FF9fX5o0acK0adMwNzcnLi4OKMmeLJPJyrFVlMa73HCePHmCl5cXU6ZMwcPDQ9D4lr6v4fvXCKUadOnS5YPan56eTo0aNYiPjwdKThx8fX25e/cuarUaCwsLXr58ibm5Oa6urqSkpPDixQvatWtHjRo1KC4upkuXLvj7+2sF4E+YMAEfHx9atGiBiYkJAwcOZPz48Tg7OzN06NC31qesYKWBiYkJ8+fPx8PDA3d3d54+fUp4eDiVKlUSsSrr16/n7t27Ipnd6NGj6dGjh8jaHhcXx/r162nVqhWTJ08mMTGxnKWjovrIZDJ27twJ8Fa3gaKiIvbs2cPhw4dFVlI/Pz8hwAYGBtK7d28RtzJx4kTCwsK0kjRu2bKFRYsWoaenR1FREebm5lSqVInc3FxhufPy8qKgoICMjAzS09Np164dAQEBLFiwgK1bt5ZTCDTCLFBOuIUSq7qlpSU//PADBw8eFC5jxsbGqFQqlEqlsBbJ5XLc3d3x9vbm/v37LF++nKZNm9KmTRsOHjzI3bt3tTYyPT09CgoKMDIyIj8/Hx0dHfr3718hScGbN2+4ffs2mZmZmJub4+joSKtWrYiMjPxDdJKllQ5HR0cuX77M5cuXcXNzo27duoSHh7NhwwYsLCywtrbGzc1NKyYiIyOD8+fPk5mZSd++fcnIyOBf//oXxsbGLFy4EE9Pz3Jl/vTTT8yfP1/QBZedrxr06tWLx48fY2RkhFwu58WLF8LK/DaUHp8ymQx/f38+/fRTqlevzqtXr4iNjWXZsmW0bduWkydPir5/2ylCWWFVT0+PFStWUK1aNQYNGoSuri6LFy8mLS2NuLg44Yq4YcMG1q1bh46ODrVr12bOnDk0a9YMR0dH6tSpw4YNG6hatSouLi64urqio6NDUlIS9erVY/ny5QwZMoS8vDwRn/T999+TlJTE8+fPmTVrFj169KBFixaEhobSqVMnTpw4ga+vL0ZGRqSmptKqVSuys7PF3MjIyHhnv5Xtw3379rFu3TpiYmIEy9j06dOJiopi+fLlVKlShXnz5vHgwQOCg4O1qK+vXr1KaGgourq6FBYWUlxczLZt2wTRha+vL/fu3WPx4sX4+PhQUFAg8ue4ublhY2NDRkZGuSSRpa2slSpVYuDAgTRq1IiAgAAGDRpE/fr12bRpE3l5edSqVQtPT08MDAxYunQpX3/9NR06dGD79u2cPHmS7t274+XlhYmJCRMmTKBz587MmDGDVatWsXbtWj7//HOWLVvG9u3bWbZsGe3atWP16tUsXLhQED94eXkxdepUDh8+zMaNG4WLiEaJ8vLy4vnz58TGxqJUKunXrx8LFy5k3759BAYGEhgYiJeXlyizd+/eLF68mClTpnD06FGsra356quvxGnVwIED6datm/CFHzp0KIGBgSKXUu/evdmzZw89evTg8OHDQhkyNjbG09OTunXrcvz4cbEGfvXVVwQFBbFv3z6+//577O3t2bx5M0ZGRsLIuGzZMsaPH4+1tTXBwcFAyclsUVERHh4eLF26lNWrV9O0aVORUfyzzz7j+PHjZGZmEhwcjEKh4IcffqCoqIjWrVszduxYTExMGDVqFE5OTnz//fdUqVIFFxcXli5dSteuXVGpVDg4OBAcHMyAAQNYtGgR4eHhDBw4kHnz5pGUlMTQoUOZOnUqPj4+rFmzhrCwMFauXImHhwezZs1iz5494vkzZ87g5+fHsGHD2LRpE126dOHkyZPiFGHw4MEsXLiQ6tWrEx8fz9GjRwkKCsLY2JjVq1ezbds20eaQkBB0dXUZOXIkdnZ2+Pv7M47kX4kAACAASURBVGbMGHbu3ImLiwsXLlxg5MiRwmNi0KBBdO7cmfHjx9O2bVuOHTtGUFAQGRkZREREEBsbS0JCgkjsFxgYyIYNG/jkk0/49ddfGTBgABEREbi5ubFt2zbmz5+Pra0t/v7+fPfdd+Tk5LB+/Xri4+PZsWMHNjY27Nixg02bNnH48GE8PDyYMmUKY8aMoVq1aty4cYPVq1cTFRXFyZMnqVmzJgEBAfj7++Pl5SXaVK1aNZydnUWerhUrVrBu3TqgxGXr2LFjGBsbM3ToUJo3b87UqVNZs2YNmzZtwtfXV3yXuLg4vv32W5ydndmxYwchISFs27ZNkJAEBQVx9OhR6tWrR1JSEqNGjeLKlSsftFb9VfgnkPxvQOXKlYVrEpQIVhofUI3GPX36dMaPH8+uXbtYvnw5Hh4ezJ07FzMzM44ePUrNmjXx9PRkwIABWgwL/fr1ey87TUW8+bGxsSxevJiHDx+iVqvJzc1l2rRpmJmZERwcTFxcnLgvk8nYsWMHc+bMEa5E5ubmjBkzhj59+ggf34r8xtVqNTNmzGDw4MFa9588eYK3tzdXr17l4sWLQMlJg42NDb169WLy5Mn07NlTK8N41apVcXBwED7W3t7exMfHM3DgQCpXroyVlRWLFi0SLmFl9evS1/369WPy5MnExsaKDXHy5Mniuzx79gxDQ0NatWrFnj17hIDXvn17sZiamJhQt25d4dsdGhpKUFAQY8eOpXfv3iIbvOa3pU+aoMTNTUdHh2fPngEwZMiQcnX29fVl8+bN3L17l8WLFwtLkiSV5O+4desWVatWpU+fPqxevZrOnTsLZbB+/frExMRoKR0RERH06tULExMTdu7cyZo1a3B1deXy5cuMHj0alUqFu7s7arWamTNn8ubNG2Fxd3d3Z+fOnVSuXBl7e3scHBzYvHkz3t7ePH/+nKNHjyKTyRg+fDh2dnbCPWrr1q0cOXJEKNSHDh2iWrVqmJqa0r59ezIzM7l165Zg5bh79y5BQUE8fPiQ+vXrs2jRIqBEWXd2dqZ79+64ubkREhLCypUriYyMZPTo0bi6ujJmzJhywe5KpRIPDw8hjGmgsaTNnTtXK/ZHJpOxefNm8vLyxHG5QqFAoVBouRiVDdZr2bKlFm3z5MmT2bhxI5s2bSqn1CxatEgYGWQyGe3atSM0NBQooUgOCwsTuV+gZL6GhISI+Xj//n1xqhYcHEx6ejpxcXHk5+ejVqsFaUJ2djZQ4qv8ySefoFAokCSJ69evY2trS+XKlTEwMMDZ2RkjIyOuXLnCxYsXqVSpEu7u7hw7dgxHR0dcXFyIiYkhJyeH48ePI5PJhDubjo4O27dvx8fHh++++47CwkJWrFghXAmzsrLo378/SqUShUIh5ouJiQnGxsa4uLiwceNG1Go1s2bNIjIyUsyDGzduMGjQIPr06YNSqaRnz57Url1bMIR1796dfv360bt3b9LS0iguLtayPqalpXHr1i2hgMyePZvjx48DiJOKhIQE4N8sd507d+bAgQMcOXKExMREFixYgEKh4OrVq+K9d+/eZfz48YIdLSIigs6dO4tT2dDQUJycnMSpoeb0LD8/n88++wxfX19hgS0d7NmyZUuaN2/OmDFjaNOmDRs2bNBSBpOSkpg/fz7Ozs7k5uZSXFwsmNc0p9Ht2rXjiy++YPbs2VSuXJnFixcLYoEOHTowbtw4vLy8UKlUBAQE0KNHD9q0aUP16tWZMmUKU6dOpVOnTqhUKpYuXUr79u1p2bIlSqWSI0eO0LdvX0HT/vjxY9q3bw+UGNc0bdCM47y8PAYOHIhMJsPd3Z2tW7eKYN3evXtz+PBhtmzZgp6eHkuWLGHGjBmivwIDAxkzZgwJCQmCfU5DLqB5h6ZMjbtlo0aNOHLkCDNnzsTT0xMTExOCgoLo2LEjbm5u4hvXr18fKDmtUCgUHDp0CH9/f+rUqSM8BAARx6Tx9e/cuTNbt24Va4yNjQ15eXn4+PgIA8DRo0dZtWoVBgYGDBs2DH9/f6F09OnTBz8/P65duybi5aAkad2kSZMYPHgwLVu2ZO7cuWJsaNqgEVChhBJ88ODBYn3QGJFKQzMPkpOTAQTLpSZeTBNr6eLigkqlEnufJleFJlGwhlzj8OHD+Pv7Y2dnJxSjRYsW0atXLxYuXEhubi4ymYwqVaqQm5vLrFmzaNq0qVabZ8yYgZ6eHgsXLsTY2JiJEycyePBgatSowdSpUwkJCaF3795UqlSJoKAgHBwcRC6tadOmERQURM+ePUlISODJkyd07NiR3r17M3jwYEJDQ6lfvz4pKSl88sknwrX6zJkzuLm5iTxe/fv3x8PDg8mTJyNJEp06daJTp05ERkZiamqKlZUVnTt3JiIigh49emBhYcG4cePw8/MjJCSEpk2bkpOTQ0REBLNmzcLJyUnk+tK0ydraGn9/f+bPn090dDSRkZEYGhpSUFDAixcvmDZtGnPmzOHKlSuChdPFxYX8/Hyt77Jx40YmTZrE1KlTadCgAZIkVUhCovmu/82krH8U/ygdfwM+++wzli9fjr6+Pl26dKF+/fqcOXOGmzdvio355s2bODg4YGtriyRJDB48GAsLC7FIagRTV1dXIiIiSE9Px8bGBgMDA16/fv3O8p8+fcqcOXO4ePEixcXFWseemg0tIiKC9u3bs2PHDoqKioiOjqZr1674+PgQEBDAN998w8OHD4ESRUKzCEVERIgkedOnT9cqt/RmWfokRiNQbNmyBVdXV9zd3Tl37hxBQUEsWbKElJQUDAwMWL9+PTo6OjRt2hQjIyNq1apFRkYGqampFBQUYGFhQVpaGm3btqV69eoibkRjLSvNGHb58mWqVatGSEgIJiYm1K5dm4iICBHcPnnyZHR0dJg+fTqWlpao1WoaN26Mrq4up06dwsjICAcHB27evMmPP/4oYjumT5+Om5sbxsbG3L59m7CwMGQyGXv27MHS0pK2bdu+lQ0pLi4OQ0NDFi5ciJWVFXv27OHUqVOMGzcOJycnRo8eLdzpLl++jLe3tzj6r1mzJtbW1vz2228cP36cDRs24OHhwaJFiygsLMTY2BgrKyt27drF69ev6datGxYWFmRmZvLixQuio6OpXr06d+7cwdXVlfr165Ofn4+1tTVpaWnUqVOH3NxcatasKfpYkxiuU6dOLF68mK1bt2JiYsLPP/+Ml5cXHTp04Pz586SlpeHh4SGUo+joaL755htu3bpFZGQkWVlZzJgxg02bNnH79m3S09OJiopi3759REZGcv/+ffT19TE3N2f//v0YGRkRFxfHmDFjcHJyIjMzE3t7e1JSUgQP+65du1AoFHh4eLB161Ytn/C9e/fy9OlTrKysMDc3F64JWVlZPHv2jGfPngkBFEo22SlTpnDnzh0OHz4MlLgrjh49mr59+zJ37lz09fW1ktQdOnSI7OxsTpw4we3bt3nz5g2+vr5IksT69eu1Ti1iY2OJiYlhxowZdO7cGQ8PD6BEwUxMTMTQ0JC0tDS6dOlCixYtKCoq4sKFC+jo6GBkZCRY0dq2bcvChQtRKBScOHGiXGyDJs+PTCajb9++Wqeda9asoX///uLU5dmzZ3h5efHixQuUSiWvX7+mqKiI1NRUQkND6dq1K6mpqYwbN44ff/yRgIAAwY0fFhZGUFAQ9vb2HDlyhCdPnuDn5yfYpmxsbLCxseHJkyfMmjVLcMp/+eWXbN68GRsbG3GCcfDgQWrUqEG9evUwMTHBxsaGqlWrsmrVKuRyObGxsUIQlcvlXL16laFDhzJ27FiCgoIYPXq0MDjcunWLwYMHo1arMTU1xdTUlKKiIs6dO0d+fj6bN2/G0NCQo0ePIpfLqVWrFllZWRw/fhxjY2MsLCwIDQ3Fzc1NKC0a1KtXj5EjRzJnzhxCQ0OxtLSkYcOGXL9+Hfj3CarGPUOzdoaFhaGjo4NcLufVq1eMGDFCKIKAcJnS0dEhPj6efv36oVKpRHLZ3NxcIiMjOX36tHBFKq3oSpLE6NGjiYqKwtHRkaZNmxIREUHr1q3R0dHh9evXWgw9MllJXqhbt24JYTM5ORkTExNxapmfn8+xY8c4f/48MpmMLVu28Pz5c/Lz89HV1eXKlSvCCg0IV1kNuYLG4Hbnzh10dXWJjo6mffv2ok9TU1NZsGABqampNGjQgBs3bpCamsqQIUPw8vIiISGB5ORkhgwZwqVLlzAwMBDv0JSpcfHRlKVx46lXrx4ymUw8r0FCQgJeXl4iyerdu3epW7cuP/30U4UxGhq3Mc0+nJKSwqD/w95bxlWZru3/37XoklKRUAxMFBQVwe4udKwRHewuxEDdtqPYjBiYKDo2KhYiYxIKimIHIgYgIIvuWP8XPPf1sJCZvffn//k9s1/s892qe93XdV91nudxHsfo0Tx69EjAqSSrGGT89u2bytry5s0bDA0NfxCzTUpKEvNFqv/Izc0lNDSUjx8/ikCI1O/VqlUjOjpaOJPt27dn165dtG7dWkB3T58+TW5urqinu3fvHtnZ2Xh7e2NoaMjly5fp0KEDN27cQFtbm+DgYOrVqyfm1rVr13B2dubEiRM0atSIZ8+eYW9vz7Fjx8Q9SoyUgFiXJAFhqX2V21xSUkJeXh7Z2dkqbZbmKSACE9I9amhoUFpaKr5/9uxZGjduTNeuXbl8+TJJSUnIZDJatmzJzp07ycvLY/78+dSpU4cDBw7w5csXMd6uXbtWpbCuTCYTYzcyMhI1NTWePXtGhw4dyMvLU7m/yMhIlecuaX1JbUpKSkJLS4tJkyYRHh5Ohw4dGDBgAJ6envTs2ZPnz5/Tv39/dHV1uXfvnpg/WlpaKs+lTp065OTkoK+vz9mzZzEyMsLHx4fY2FhRrwflsgve3t7/Erve/7X9F171N1hRUREeHh4iQlgRijBq1Cg+f/5MZmYmI0aMEA7FzJkzmT59ukiVGhsbi4jmli1bGDBgANOmTWPz5s0kJib+KTsNlEOwwsLCcHFxITo6mo8fP2JlZYWamhpv374VTkRFATapRkGpLKf/NDIy4sCBA4SFhYmDwZgxY9iwYQM9e/Zk9erVAqP64cMHVq9eTXp6OjNnzsTBwYG7d+9y5coVEhMTRSFeTk4OampqItqrrq5OaWnpnxYM/qv1DJJKukwmE5Hpz58/i/QvlGOfjx07RqNGjfj27RtZWVnUrVtXRNtlsnKawa5du3L69GnU1dX5+eefhWL7v2qLFy8WdIUZGRm8f/9eMM0olUo6depE7969GTp06A9RyGbNmiGXy9HS0qJp06Y8f/4cQ0ND9u7di52dHZGRkcyfP1+o0FbVX1KBacU+1dHRwcPDg9zcXHx9fVm4cCFjx47lp59+IiMjg+/fv1OrVi0MDAzo2LEj/v7+jBo1ijNnzpCXl4evry95eXksX76crKwsFeeyqvvo1q0b1tbWHD9+nNLSUvT09PDx8SExMZGtW7eSmZlJdHQ02traREVFCQjShg0bcHZ25sWLF8ybN4+EhIQqaw4AgYGV7qEyBGzBggVMnz5d5b6kPq5evTphYWHi/fXr13P58mUWL14sBChzc3O5efMmXl5ejBo1ivnz56tcq0mTJn+Jha/cR+7u7kybNk0FotWkSROaNWuGiYkJFy9exM/Pj+joaF69eoWuri5Dhgxh/Pjx9OzZU0C69u7di4+PD05OToI6WCaT8fTpUzw8PJg1a5Zw2iubhYUF6enp5OXl4e7uTnp6Ot7e3ixYsICPHz8SEBBA06ZNmTZtGhEREXh4eBAdHc23b9/Q09MTDF66urrk5ORQs2ZNQVBhamqqIsY5YcKEHzKyUjawsLCQtm3b8vLlS8rKytDU1OT333/HyMiI8ePHC4HS0NBQysrKBJbb3NycL1++0KFDB1EsLB0K5XI5dnZ2vH//nry8PDZv3kydOnUYN24cJiYm5OfnCzYnaazo6elRUFBAcXEx06ZNw93dHVtbW5TKcsagWbNm8eLFC3bs2EFkZCQlJSWUlZXRrl072rVrh42NDXPnzsXR0ZHBgwezYsUKZDIZP/30ExcuXEBdXR0NDQ0BY/xn64iUHU1ISEBNTU2syxKsTTJbW1s6derEvn37UFdXx8DAgIyMDKFDEBgYiIWFBfb29oSFhWFoaIijoyNlZWWcO3dOkAlUBZGD/z0EVzW+9fX1yc/Pp0GDBoKVR1dXF1dXV86cOUPdunWJjY1l0KBBXL58mTZt2nD37l0heFpSUoKGhgadOnXi3r17bNq0iYULFyKXy3F1dcXY2FgIQ9ra2vLu3TucnZ25d+8e1atX5/v37yiVSmxsbHBycuLUqVMolUqsrKwICAjg1KlT7N+/n6ysLLp37063bt34xz/+AZQfbL9//87IkSO5ffs2hYWF5Obmiutv3bqV/v37i8jziBEjCAsLIzExET09PRo0aMCbN2+oVasW6enpjBkzhkaNGhEYGEh0dDRDhgzh8uXLDB48mOnTpxMUFMS2bduYPHkyjx8/Jjc3l4MHD4o6JylrOXnyZJHFrlhDUNGMjIzE/mZmZkZJSQnPnj2joKAAS0tLPn78iJGRERkZGWhoaDB58mT27duHlpYWFhYWdO/enUOHDgnSmC5duhAaGiqcrZEjR3Lu3DlxLvjll184d+4c+vr6pKSkUL16dSFS2q1bNzHWnZ2diYyMpH79+qirq9O/f392794t2pyZmUlhYSHW1tYoFAqVNqemplK7dm327NnDggULyMjIIDY2lubNm5OYmCiCYNra2kLs2NnZmcLCQkaMGEFaWhqFhYXk5+dTu3ZtVqxYgZWVFSNGjCArKwsrKytKSkrIysoSDnNxcTGjR49m+PDhrFq1itevX+Pi4kJgYCAdO3YkLCyMoUOHcufOHUHq4OjoyJkzZ7C1tSUxMZEVK1awZ88erKysUCgUFBcX8+XLFwYPHszFixdZsmQJQ4YMYdKkSaSmphIfH0/fvn1JS0sTjIS1atXi27dv9OnThxs3bojnMnr0aL5//y5ElidOnEhkZCSvX7/G1taWuXPnoqOjg7u7uyBmqYyo+Lvtv07H32jv378XE+/Nmzfo6Ojw66+/8vnzZ6ZOnUp8fDyWlpZ07dqVs2fP4u7uTrdu3ejduzdt27YlLy+PhIQEOnfuTHBwsIDnbN++vUr8t2Tt2rVjzpw5uLq6cvz4cTZs2CAmrERBO2rUKGrWrMnXr1+5cOECQ4YMoU6dOkJHYebMmXTo0IFXr16xefNmSkpKWL16NZ8/f+bcuXPs3r1b/N/t27c5fPiwwIwC2NnZCcHB2NhY/Pz8SE5OFlHnwYMHU6dOHY4dO0ZmZiYGBgaCQUqCuLx48QK5XM6gQYMwMjJi586dTJgwQUCw+vXrx6hRo1i2bJmIUEsmKXlKtRnr1q1j+PDhLFmyhIEDB5KSkkJkZCRPnjxh1qxZ9OvXj+LiYlG4uHLlStzd3UlKSqJLly6YmZnx6tUroqKi/vTAX9UGbmZmRocOHbh48SImJiY0adKE8PBwtm/fzpIlS9izZw8dO3YUB+LZs2czceJEYmJimDBhAuvXrxf0yD///DPp6em4u7uzZ88eUWhWs2ZNEhMT6datG6ampiIlW1hYSP/+/dmxYwfz5s3D3t6ew4cPo1AoWLlyJW/evMHDw0PUoGhoaFC9enWBtZbJZCqHeQnOJEXyTp8+TVRUFMOGDePMmTMqzpCpqSlz584V+Px69eoxdOhQpkyZQklJCU5OTtSqVYv4+Hiio6Np164dlpaWyOVy7t69K0QqU1JSOHDggMA3FxcXM3HiROrWrcvChQuJiYnh9OnT+Pr6imcxYcIEdu/e/UMUKCEhge7du6Ompsbdu3dJTU3FxsaGnj17smDBgh/oGKE8wrZ3717BaiaZq6sreXl5bN++HblcLgS6ZsyYQbt27UhPTxdq73369GH//v20b9++SqdDU1NTBcpjZ2enMi4q1pFERkYybtw4/Pz8VBi3JJrk1NRU8bz+2dIvZUUkR65JkyYMHDiQ1NRUAYtJTEzkwIEDBAYGit+lpKQQHh7O0KFDSUtL4927d5iYmKhkmzZu3Mjx48f57bfffsjMVqw36NChA6tXr6ZOnTqcOXOGNWvWiKxsVYdeDw8Ptm7dKuCGffr0IS8vj/v37yOTyQQ0Q4rIvnr1in379hEREUFWVhYGBga0adOG2bNnExYWRlBQEN26dWPu3LlAeWZZV1eXy5cv8+HDB9zc3GjYsCGOjo4cPnwYQ0NDtLW1SUlJYcWKFaxbt47q1aurFI+qq6uzatUqfvvtN1JTU9HV1SU/Px99fX2MjY0ZNmwY4eHhQlfm7t277Nixg3379rFq1SratGnDxo0b8fb2JiYmhidPngia4v79+5OUlCRENyUzNDRUgQxKlp+fj0KhQFtbG21tbVG70rx5c8LDw3Fzc+PmzZt8/foVY2Nj0tLSBHxWXV2dzp07Y21tzbFjx34gf6iKiEByRCsy6VXl3Kirq4v6EltbW8aOHUtAQECVhbrSb6Ri5YrXql+/PgUFBSrseebm5hgYGBAfH68CQZJ+L/22rKyM1q1b06dPH3799VdkMpmod9PX1xewln/FKgZEKq6ZI0eOZM2aNbx9+5Zx48ZRVlaGg4MDZWVlIvChra2Njo6OaGdWVha1a9cmPj6+yj3lz6x58+YqdWTHjx9n9+7dgiFKqVSqsGrJZDLq1q3L3Llz6devH7du3WLt2rUkJyeL/1JTU6NZs2Y8f/4cFxcXIiIiVIqtpetI14dyClhHR0c+f/7MkydPBCxVU1NTpc09evTgxo0blJSUCJa+b9++icCoZJqamnTu3JnGjRvz/ft3FWE/mUzGhg0biIqKEv/t5ubGgAEDqF69Or6+vvj6+jJmzBimT58uDv8V7xfKiXvq168vstaV+7xevXo0bdqUe/fuiXFRs2ZNMjIyKCoqQktLiyFDhojMdMV7fPz4MXv37lX5X2leVPVcKgeuKgewZDIZd+7c+bf0k/4v7b/wqr/RbGxskMvlZGdn07dvX5HmrlOnDtevXyc9PR0TExMBD/Ly8sLLywuZTMbjx49RKpUMGDCATZs2MWfOHMEa8s/UgXNzc8UBQIJvxcfH07FjR8aMGSOcDltbW86cOcOlS5ews7PD1dWV0tJSdu/eTfXq1Tl//jwXLlwQk2TNmjViAxk/fjzwvxNELperqG3fv39fhcs8MzOTEydOiMJbCataUFBA+/btmT59Ort27RK6HwAtWrRgz5494vB48OBB2rZtK1KuhYWFIp1eGeqlVCpJTExU4bnPzs5m2LBhxMXFCWxsq1atBOPHoUOHWLlypYBHffnyhR07dtCzZ0+uXbtGaGgof/zxBwDHjx8nIiKC9PR0TE1NadOmDceOHaN///7UqFGDmzdvUlxczPDhw8UGJ2kF9OvXT+h9VIQByGQywWZ079495HK5Cof369evWb9+Pb169eLx48e8evWKdevW4eLiwsqVK/n27Rvr168X7V+2bBnLly+ntLSUpUuXqixe0iFaqSxnNUpISODly5dkZmZSrVo1tLW1KSwsJDw8nNevX9O3b1/c3NwwMTHh+/fvXLt2jaCgIP7xj38wevRo5s+fT1xcHJMnT6Zdu3Zs2LABpVLJ6tWrGTZsGOvWrePp06fUqVOHrKwswsPDRZsB4uLiBOOKpLexe/du5s+fj1wuF+KJUsFxamoq165d4+7du/Ts2VMFctKzZ0/Onj2r4nR4eXlx7NgxoDzjkZKSwvbt20lOTiYrK+sHdjHJzM3NxWZR0V6+fMnWrVup+z8ifzKZjBo1aiCTyejXrx+bN2+moKCA58+fU61aNQErqqh9oaamhpubG/fv3yclJYUnT55QXFyMtrY2ly9fJi0tTUTJJYuPj0ddXZ1v376p3M+qVavQ0tJi8eLFmJqacuzYMQGli4+PJy0tTUSqU1JShCp6cnIyd+/eFew/kqAjlM9NPz8/2rRpo+LgbNy4kaSkpCprxyqaq6srrq6uxMXFERcXR7169TA2Nqa4uBg9PT1Gjx5NmzZtxHomOYpz5szhypUrXL9+nSNHjhAfH0+9evXQ0dHBzMyMOnXqUK9ePRXRzNLSUjp16sTMmTNVICDNmjXjt99+45dffiEmJkZlPWjevDnTpk0jLi6OGTNmsHfvXo4fP864cePo3r07crkcY2NjjIyMOHnyJABz5sxh586d6OjosHPnTuRyOR07duTly5d8+vSJ9evX06BBA1H0O2nSJPLz87Gzs2P16tUsWbKEnj17YmlpyeHDh2nQoAENGjQgNTWVxYsXk5mZyaBBg0Sk/9q1a1y+fJnnz5/z4cMHQkJCuHTpEkeOHKFZs2asXLmSlJQUsrOzyc7OFlTZFW3r1q1s27ZNjJn09HRevXrF6tWrGTlyJPPnz+fixYs8ePCA69ev06RJEwYNGoS2tjbHjx9nx44dzJ8/n2XLlvHq1St27twpWLGkgJFSqSQpKYmsrCyqVasmxnlWVhbGxsY4OTkJFsG0tDSWLl2Kr68vMTExyGTlYpXW1tZ8+PCBmTNn0rRpU+zt7VEoFOIadevWJS4ujoyMDLEXSXuMTCYjOzsbfX19LCwsBPQmPz+fkpIStmzZQoMGDSguLiYzMxMjIyNu3LjBtm3bxDiW9uEGDRpgY2ODvb091tbWJCQkoK+vT9OmTcX/KZVKHj58KBjMrKysqF27NsXFxSptlsZ2kyZNuHLlishmZmRk0KhRI5U+MTQ0pGvXrjRp0oStW7cybNgwFi9ezP79+/H396dDhw7MmTPnT7UkzMzMyMnJIT8/n+TkZHr16kWvXr349OkT2dnZNGjQgLp161JYWCj6oKKmTvfu3enevbv43NDQED8/P6KiolQCisOHD6dhw4ZMnDgRpVJJdHQ0WVlZqKmpER8fz/v374mJicHY2JhffvmFkpISXr58FYUauAAAIABJREFUKQhqpDbfuHGDatWqCQjsx48fMTY2Zvr06YwePVrULB0+fJjo6Gju3r2LsbExLVu2pE6dOixevJjY2FgsLCwYOHAgGhoavHv3Di8vL4KDgwXddMuWLYmLi8PAwIB9+/YxefJkMjIy0NbWZubMmSLok5mZSefOnWnVqhWWlpbCyY6JieHZs2e8evUKGxsbLCwsqF69OoWFhRgbG1OrVi0iIiK4ffu2cOpbtmyJvb099+/fx8XFBQcHB+RyOfn5+WIsf/jwQWVsS/3+/v17FR0XSQPLyMiIkpISbt68yeHDh+ndu7fKvvefYv/NdPxNduzYMfbu3avCQ21iYsLUqVPp16/fD983MzMjPj6eBw8ekJGRISJylfnL/xXr3r07ixYtol+/fiK6q6+vj5eXF1paWkyePJnNmzfTuHFjpk+fjomJCV++fGHjxo3o6uoyYcIEunfvzpQpU5g9ezaOjo4EBQWxdu1agoODBY0nlB+cDAwMcHd3F9obUC7+J5m/vz+ZmZlCp0OCW+nr65OZmSkOO9KElwQTnz9/zvz580V/+fj48OTJE3x8fNDR0WHp0qUUFRWxffv2KukIw8PD8ff3F/zzcrkcBwcHRo4cydKlS4mKiiI+Pp7Vq1fz/Plz5HI5586dw9/fn9q1a3Po0CH27t1Lu3btePnyJSNGjGDt2rWoq6sTFxfHsWPHGDZsGIGBgQIDKhW1S9GbirSXMpkMAwMDiouLBa2qhH+tUaMGsbGx1KtXj8LCQoERlcTfoFw40t/fnzZt2jB58mTu37/P/v37Rap86dKlhIaGAuWHsObNmzNr1qwqlZ2VSiXnzp0jOTmZlStXCmdPighJr5VKJV5eXgIqJb0nwcDy8/MxMTHBycmJWbNm8fjxY1atWoWrqys2NjasXLlSRGyPHz/O0qVLyc/Px8fHB1NTUxwdHQWcxMPDg3nz5pGVlcXq1as5ceIE8fHx1K9fH09PT969e8fQoUMZM2YMUH6gsbOzY+nSpeJQKL0vQel69+7Ny5cv+eOPP7CyshJY+4CAAIqKipg7dy6lpaVCP6OyLVq0iI8fP6oUm0I5xKVBgwZUr14dpVJJeHg4dnZ2PHv2jNq1awu2scrWuXNnQkND2bFjBykpKezYsYMBAwZw6dIliouLVTIPFSOIFy5cQC6XM336dJo1a8bbt2/ZtGkTrVq1Ql1dHTs7OxWnvXK289dff2Xt2rW4uLgwYMAAvn79SvPmzfHz82PRokUEBwcLfZHp06fz/ft3YmNjGTt2rIgafv/+nf3793P79m0cHBxwdnYWtJUSQ5iuri7FxcXidbt27XBycmLZsmXMmTOHDx8+8OzZM1JSUvjy5QuRkZF4eHjQv39/evfuzaZNm0hKSmLHjh1MmzaNWbNm/dCHFe3+/fvieg8ePEBNTY0LFy6gpaVFYmIiUI4xnzFjBtbW1nh4eIjflpWVkZqaSmBgIM+fPycoKIinT59ibm7OnTt3OHLkCDVq1MDS0pJ27drh6+vL+fPn0dPTY/Xq1URERKChoYG+vj5t27altLSUFStWiODCqFGjmDBhAsOGDQPKAxwVmXbGjRvH06dPkcvlhIWFMXHiRPT19fHx8cHZ2Zm3b98KiKwkvJiTk8PTp09FG3x8fIDy2oPAwECmTJlCamoqCQkJIrDTq1cv/P396dWrF56ensyaNYsxY8aoMPlJ9lf3GBERgbu7OxEREX/5TP4V+/jxIz4+Pjx8+FDoHDk6OjJz5kyaNGlS5W8qEj3cvHlTQGNq164t4Hj5+flkZmaioaGBs7MzTZo0ITk5mXv37pGamoqzszMWFhYq1/38+bPYxyo6shXt1atXJCUl0a5duyozSv9/rXK/jxw5kqNHj+Lk5ERERARubm7iNajur1BeDH727Fni4+N/uLYUsZcYMKF8TTlz5gzPnj2jsLCQgoICFQdEJpOxbds2leuYmZn98Ay+fftG165dq2TK/FcsOTkZU1NT1NXVBVTyz+z69evcuXOHyMhINDU16dmzJ3369MHX15cXL16IusDKARkpY//TTz+xZs0acnNziYuLo379+v9PnmVl0hBJSyc5OZmjR49SUlLyl21++vQpjRo1EpTdS5YsYdSoUSxcuJBly5YREBBAtWrVyM3NZdeuXf8yq+j/lf3X6fgbTFLHhR9TY9J7Fd8vKyujZs2aPwjN/JX9FTfzqlWriIyMZNOmTdjb29O1a1fy8vJUYA5SOq9WrVqCtu/z588/pHHr1auHp6cnT58+5fnz54SGhgoxsooMP8HBwcybN4+WLVvSvXt3ETH9d9LDFfvL2tpa1BVs3rwZMzMz9u3bJ2AeNjY2KBQKEhISxMavpqamkimRyWQsWLCAoqIili1bRklJCWvXrqWoqIjhw4czceJEDh8+jLGxsZj858+f5+bNm/j6+mJlZUXPnj1ZsmQJeXl5tGrVSoUe9s/aI1GOtmnTBj8/PwGRsbW1RVdXF4VCQXx8PA4ODkIQrDL3ee3atUXkxsjICFNTU75+/crAgQNRKBTcuXMHpVJJo0aN8PX15f3798yfP1/ALirDciqb5JRoa2sLyl8oh5fs3r1bvJZMUpB+8+YNu3btQltbm9atW4sDaGxsLIWFhaxatYqnT59y6dIlIYwm4dLHjRvH4sWL6dq1q4hI16pVi6dPnzJu3DiqV69O3bp1efToEdWqVaOsrAyFQsGpU6cEaw3AgwcP8PDwYMyYMdjZ2aGnp8fPP//8p2OqqjEYEBAg+mfz5s3CgenRowempqYoFApu377N06dP2bNnj4qGBoCzszN5eXk0bdoUDQ0NIiMjsbW15eXLl6L4v27duiKa2LJlS44cOSKes9QnEydO5P79+0LHRyJ2SEhIEOrvUpFmdnY2rVq1QqFQCJEoKHf8i4uLRcGyZEeOHKFt27aEh4czYcIETpw4QZs2bfDx8WHXrl3o6+ujp6dHvXr1ePDgAc7Ozrx//5709HRcXFwoLCwkODhY4MwrQi5MTU1FXYBcLsfU1FTg7SWYjaR4LB2cbGxsiI2NRVNTU2TMpP6orBEyePBgnjx5UuUBUBq/ycnJFBcX/3A9DQ0NBg8eTHh4+A9QkL+ygIAAIbR3/PhxJk+ejIeHhyjurjifAgMD8fLyEnARaT6tXr2ac+fOiXoVpbJcqX7GjBn4+fnRtWtXxo4dS05ODgMGDCAgIIBmzZoRHBzMnDlzhOpww4YNKSsrIyIiAnNzc/T19Xn//r2AkFU0SY/g5s2b7N69WzC6BQQEAAjh1ZSUFIYOHcqbN284fPiwqPuR9Im6dOnCgAEDiI2NRU9Pj969e3PhwoUf4DOSVYRK6ejooKamRk5Ozg9F2ZWpwysTbTx+/JiWLVtSt25dlEqlqLOrbJLoacV6Ex0dHfbt24e3t7dgbapoo0aN4vTp0z/cT+V7unHjhmCDy8rK4vfff6dx48Z06dKFU6dOiXGkpaVFjRo1SEtLw9TUFE1NTZKSklSKxKF8f0pNTRXzf+jQocTHx2Nubo6WltYPzsHp06fp2bMngwcPJi8vj0mTJjFo0CC2bt1KSEgIc+fOZe7cuaJOzdbWVgQnKu9FlfdaaT36d60yBEgul9O/f386deokDtHS9ywtLdHR0SErKws9PT3U1NRo06YNqampGBsbo66ujomJCW/fvsXa2hptbW3evn1LSEgIP/30E2ZmZsKBrtiGyuenBg0a0LVrV9q3b4+uri4nTpwgLCyMTZs20bVrV9asWcO5c+eoW7euyGJPnjyZmjVr8uuvv6KlpUX16tVRV1cnIyND5X6zsrLQ1tZGXV0duVxOUVERpaWl6OrqoqamRnZ2Ni1btiQ7O1u8V5GJTqoLPXnyJAMGDBCMWVIf/ZXYZWWrCH1t1aoVW7ZsoXr16jg6OlJSUsLr169ZuXIlr1+/FtTj/yn2X6fjb7Bhw4ahqanJqFGjgHJo0datW3F2diY7O5uMjAxmzZrFrVu3uHPnDmVlZbRp00YUIJeVlXH16lUMDAzo0qULNWrUICMjg7CwMBQKBaNGjRIqyVWZQqFg8uTJGBgYcPToUQIDA1m8ePEPC1NFzL5kGhoaNGvWTNBpSqJSSqUSLS0tDA0NBeVkaGioCsNPaGgou3fv5tWrV2KCWVlZsWjRIr58+cK2bdvEAihlBKTsgASpqciyVXnoSlhjyQoKCn64f+k7ZWVlQlNAun/JKi6mUmGkvb09jx8/pkePHjg6OhIWFsazZ8/IzMzE0dGRESNGcPLkSaKjo2nbti2xsbHk5uZibGwsNio9PT3BOCMpjQcFBVGzZk1sbW0JCAigfv36AnNbkeFLgg1UjradP3+eHTt2iAOddM+enp5s2rRJZFikA6cUxVMqlXz69ImAgADMzc05dOgQkZGRZGdnY2xsjIODA4cOHaJnz54UFBSwbt06zM3NWblyJYmJieJ1ZZsyZQrPnz8nIyPjhw2hItROev7t2rVj7NixBAYG8unTJ65cuUKrVq2YNGkSu3fvZujQoaxZs4bY2FgV7H1F5659+/bk5OSQnZ1NSUmJCh11xbEs3YdMJuP169fi8xYtWuDr60u7du1o1qwZMplMHB4fPHjA1KlT8fb2ZteuXbx+/Vq0o0mTJsydO7fKSFJiYiKjR48mOztbaHY4ODjw6NEjZDIZbm5uuLm5kZubS3R0NCNGjCAnJ4dNmzZx/fp1tm3bhr29PcbGxio6PoGBgRw+fJiLFy8SHh7Ojh07SEpKYtCgQTg6OtL1fwQoK1tCQgIhISG0a9cOMzMzQkJCmDFjBt26dePbt2+MHDmS5cuXM378eIKCgpg3bx5Hjx7l7Nmz3Lt3T0VN3NjYmKysLEpLS3FwcGDixIkcOHCA9+/fs3btWgYMGICHhwcRERGMHj2ao0ePYmpqSk5ODqNGjeLEiRP07duXNWvWEBISwrJlywScY+vWrSqwt5CQEJYuXUrjxo0xNzcnJCSEjh070rFjR/z8/MT3SkpKUFdXR19fny9fvpCTk4NcLueXX34R2eBBgwZx9OhRtmzZgpqampj/khKyi4uLWGPv3r3Lp0+fmDlzJgqFgsOHDxMQEMCrV684cOAAOjo6GBoa8ubNGyZOnIi5uTlLlixh/vz5ODs74+HhQdu2bfH09MTb25ukpCRCQkJQV1enfv36DBgwgN27d4vi88omzZFmzZoxYsQIjh07xsePH1m7di2rVq3C0NCQRo0a8fz5c8Gk9Fcmk5WL0D579gxTU1PmzJmDXC4nKyuL69evc/v2bVFIX/E30livU6cOtWvX5tGjRxQWFtK0aVMSExOF2KVU6yAdxiTop0KhoKioSDiMFYVeJZMgg8bGxmhqavLp0ydsbGz4+vUrM2bMICEhgTNnztCqVSv09PQIDQ1VyXZ8+fIFDQ0NevXqRfXq1UWB9Pbt2wkICCAmJoacnBxGjBjBzZs3kclkFBQU0Lt3by5evEhxcTG2tra4uLhw9uxZ8vLycHV15erVq7x584aCgoJ/6UBobGxMbm6uisaQTCajtLT0hyyBvb09kZGRgvK9Yi3gPwvASZ/L5XKsra1JT09HTU2N3NxcGjRoQK1atcjKyuL58+f06NGDli1bsnnzZpydnWnVqhWHDh3C0dERhUJBbGwsNjY2P0Cy7t27R926dQX9/KNHj34QHC4oKODw4cNC+by4uBgPDw/Cw8MFPFbKJP27yuL/qlVVz1DRITEwMMDT01PU4zk7OzNz5kzGjRvH2bNnWbFiBb/++ivDhw/np59+4vnz53T9HzFjySn/f3Xf0jO2tbUVNS737t3DysoKIyMjNDQ0SE1NpUGDBrx8+VIEkTIyMrCwsEBLS4uPHz/SqFEjjIyMUCgUvH//nho1ahAaGsqDBw+YPn26SubzP8H+63T8DWZnZ6dSyDpr1ixMTExYt24d9+/fZ86cOWKgrF+/nhs3btC4cWNx0Nu6dSvR0dFCfEiyoqIiZsyYoSI+9FeWnJyMmZkZFy9exNDQkA8fPmBnZ8f48eM5c+YMdnZ2pKamcvnyZaHQK9nJkyd5+PAhc+bMITMzkyNHjhASEsKwYcMEtOrPGH4KCwtxcXFh0KBBgpO6e/futG7dmg0bNvD777+zadMmfHx8yM7OZtOmTejo6DBv3jygnOLuy5cvP7AyVKR+BAgKClLhqU5JSaGkpAQLCwuysrKEwySp+c6YMYNbt27x8uVLjh49ipubG02aNKFbt274+PhUGVmRTC6XU79+fQEdadGiBZs3bxYHcz8/Py5evMjFixfZv38/O3bsEMw7EgWuk5MTHz9+FCrVy5cvZ8iQIUJscPz48axatUrQ+0VHR9OiRQvU1dX5448/2LRpE61btxZwtOnTpxMWFkZRURHq6uo4OzsL6kGlUsmNGzfw8fFh6dKlZGZm0qZNGxGhfvz4MUVFRTRr1oz379+LiE5JSYlY/GQyGWpqaip1CJ8+fWLLli1YWFigVCpxdXUVAo5RUVH4+vpy8OBBFbhCZXaoiRMnkpaWxsiRI/Hx8RFjJyMjg8mTJxMfH0/Tpk1JSkri+/fv1KhR4wdHo6LJZDIhSBUXFyeoSfPz80Umr3PnzixZsoTPnz8L1XRbW1t8fHy4fv06V69eFWNXcv7+WeYxPT0dPz8/bt++TVxcnEq2qqIjJJPJePXqFVAOkZNUfyWrCtLy4MEDXr9+TVFREe7u7ly4cIHIyEh69+79g/MtXUOKzFWGaEmvdXV1Wb9+PaGhoVy+fJn+/fszbdo0pk2bRkJCAtu3b6dv375iw7x+/TorV65kzJgxnD59WmVzb926Nf/4xz8YNGiQYHzy8vJi6NChnDlzhq1btwo9nlOnTrFq1Srmzp1bJVxK+r7k+Ej2Z4QNFT+r2MeSoyldr6CggO3bt9OzZ08uXLhA165dxXrh5OTEkiVLcHFxEUxkAQEBgr3sn22b1apV48aNG6xbt47g4GAaNmzI69evqVOnjmAtDAgIEH155MgRQRaRnp7OwIEDSUtL49y5c8THx2NhYUFxcTGHDx+muLhYQAlzcnJYtWoVL168ID4+nm3btuHh4cHevXtp1qwZXbp0+SFrXjkbq62tzYABAyguLuby5csq8KLk5GRq1KhB7dq1KSwsJCYmhr59+1KrVi3q16+Pj48Penp6gvSkT58+3Llzh3379qnUFioUCqZOnUr79u1xd3cX70vCeRJsFv6XvjkmJoaSkhISEhJwcHCgdevWPHnyhBcvXvDw4UNxDUdHR9asWUOPHj2IjIxk0qRJzJ49mzlz5hAaGsqkSZNYsWIF48aN4+rVqyxcuJBdu3apCN8dO3aMFi1aEB0dzZw5c+jQoQP37t1j4MCB/PHHH1SrVk3AkA8dOkSnTp3YtWsXjx49wtXVFV9fX7p06cKdO3fw8PBQqQ36M0tISKBGjRpoamqSkJBATEwMjRo1QkdHh5iYmB++//jxY75//87YsWMZP378v4UMUCqVHDx4kE6dOqnsRRcuXOC3337j9u3bFBUVkZeXh5GRES1btsTb25vGjRuraBFVhE8tXbqU+/fvc+jQIcaNG0dWVhYBAQEkJiYye/ZsmjZtypkzZ4iMjGTWrFlcu3aNb9++YWpqioaGhlDVrlevHtra2iQnJ6NQKKhWrRrq6uooFIoqmZdq166NiYkJMTEx6OnpCQiv1M6kpCQRbPP29mbKlCnCYZo6dSpbt26la9eu3Llzh3nz5mFmZsbMmTPJzc1ly5YtKigRpVKp0v7Kz6zymQBQeY6VYd0TJ07E3d2d5s2bU1ZWhpub2w8BLmnsSI5qUVERwcHBQk4hIiKCJk2aYGxszMOHD2nSpAmGhobExcWRlpbGiRMnsLe3JyQkhBUrVvDgwYN/Ok7+L+2/heR/g9WoUUNQSQKEhYWJ6OS3b99UHIlu3bpx4sQJ0tPT6d69O7q6uuTl5QkBOMlu3LiBpqbmD+JDVVllTn5PT09Onz5Nt27dSEhIwNXVlbNnz2JiYkJcXBxbtmxRSWm/f/+ep0+fUq9ePfz8/JDJZERHR+Pg4MDFixdxdHRkyJAh6OnpMXToUIqLi9m7dy/z588XhWxfv37FyspKpGBTU1MZMWIEmpqa2NjYiCJASVgoPz+fIUOGIJfLqVWrFu7u7gQFBf1lP1csZL18+bKK4mvr1q1RV1dn8eLF7Nu3D4VCQYcOHZgxYwZz587l+PHjGBoaMnbsWIYNG8bgwYPp1asXLVq0YP78+cTGxvLbb79x+vRp8bwkOsCK/O+S2djYEBcXB5QLV0kLlVQcVqdOHcLDw0UksH///pSUlBAZGcny5cvFdR4+fIhCoQDKi1YbNWqEq6srT58+5fv370I4D8rV0nNycv4Un7pp0ybmz5+Prq4uZ86cUclcJCQk0Lt3b9LS0hg0aJB4v6rNVBLignJ+eR0dHVHAduzYMZYvX86uXbuwsbEhPz+fZcuWqfz+y5cvGBsbs3//fvbv34+Pjw+urq5s3boVKysr/Pz8ePbsGY8fP0ZDQ4MVK1aQmZnJpk2bGD16NIGBgfTq1Uuo8VZlJ06cwNvbWxxcc3JyuHLliqA9PHz4MNeuXRPZqBcvXhAVFcWhQ4eYNm3aD9haqTAXyukk/0x7BcqdD7lczogRI/jw4QNJSUmkpqaioaEhHJ8+ffqgVCpJTU1FLpfTp08f8fuSkhIVgavCwkL69u0rGH6Kioq4ceMGGzduFOJRlTdridhBsho1anD48GG0tbWZMmUKUVFRnD9/Hnd3d8G2df36dQIDA1EqlYKhrSIrUv/+/UlJSeHYsWPCiZRMU1NTvJYOR9Lryph56XVFYomqPpdIGiTLz89n+fLlfPz4kczMTEGpDIhi64qsWlCeVU5LS6OoqAgdHR0eP34s1qPjx48LnYO8vDzS09OJjo4WhdLSPURFRbFq1SquXbsmDgRPnjwhKyuL9+/fY2ZmxpEjR1BXV+fmzZtMnTqVOXPm0LRpU/Lz88XcHzZsGGvXrmXChAmYmJgwf/58Ll26pFIkKsFoNm/eTLNmzbh48SJdunQRpBz6+vps27aNu3fv8scff/DgwQMGDx5MSUkJZmZmghxBsrlz5zJ06FCRnZsyZQqenp6MHj2as2fPEh4ersLE1qJFC5o3b86SJUu4d+8ez549Y9GiRVhZWREVFUVGRgZDhgwhKiqK06dP07FjR0aNGsXQoUMFnacUKJk+fTrLly+ndevWPHjwgCFDhnDhwgU8PT0FNbzkEAUEBIhaNyiHTEqwygULFrB161aePHnCiRMnKC4u5tu3bzg5OYn6tqZNmwL/K/Ao1RRI87uy8N3JkydZt24dixYtQl1dnfv37wuxy7y8PHbu3CnG1sGDB/nll1+A8oyApqamqKWQsq1Pnjzh0aNHorj6xIkTnDp1ip07d9KgQQOePXsm6pKcnJywtLTE1NSUly9fYmNjg6WlJUuXLsXMzIwZM2agUCho06YNX758oXXr1rx58walUinIZiofbvv168fatWtp27YtAHv37uXEiRN07NgRGxsbPnz4wNatW7l37x5paWnk5eUxbdo0oqKimD17Nq1atSIoKIhp06bh4uLCkiVLWLNmjYpW0c2bN8nJyRF1CJJFRUWhra3Np0+f2LFjB05OTmhqapKYmMimTZtYtGgRTk5OqKurEx8fj1wuF/tFcnIy165dY8yYMWhra5OYmMidO3f4+eefycvLY+HChbx8+ZLg4GD69+9PaGgo8+bNY9iwYYwaNYo5c+aQmpqq4mxJtSdyuZyxY8dy4MABmjdvzv79+wWdraenpwjEdO7cWWTjysrKqF69Oh4eHri4uHDx4kWCgoLw8/PD0tKSsLAwPD09BbthWFgYt2/fpnv37mhra5OTkyNEBTt27Ii1tTVfvnzB3t6e1q1bo1Qq8ff358uXLzg7O2NlZcWSJUsICgpi1qxZTJw4UeW5zJ49m8GDB/P69WuGDRtGmzZtqFGjhtAmGjBgAPb29qSlpYl2/qfZf52Ov8G6du3Kzp07adKkCba2thgbG/Ps2TMMDQ357bff6Natm/huZGQkOjo6KoeQK1euYGVlRd3/UZ6saJXFh6qy3bt3ExYWJhwfpbKcd15TU5O8vDwUCgVyuZzLly8L3L0U6YXyDVlfX5/CwkLCwsKQyWRi0Xr27BkHDx5kyJAh4vvm5uakpqbi6uoqcOhlZWV4eHioTO7379/j6OjIxYsX0dLS4smTJ9SsWVNwgO/fvx9LS0tevHhBbm6uiI5XtH+WBpdYrHJycoTqrRQZlvqgoKCA9PR0tLW1WbFiBTt27EBTU1NES3Nycjhz5gw5OTnk5eUJDHW9evW4cOFClU7HxYsXReTv69evGBoaolAoGDlyJLNmzcLMzIxdu3b9EDUJCgri/fv34vWaNWtUFtSHDx/y8OFDEbl89uyZULWVDspmZmbk5uaSm5tLQkICDx48ID8/H6VSya1bt+jRoweXLl1CJpMxbdo0oFzAzcvLi/Xr1/9TFqKKlpmZyYEDB+jUqRNaWlo4Ojpia2vLw4cPOXHiBAYGBiKVX1JSIjb9Ro0aiYhSw4YNuX79Ov7+/ty8eZP8/Hyhg1BUVISnp6c4yJ46dYqysjIVNV6pvyUculSjoKmpKaKR/v7+mJubk5SURGlpqeBFl0xiKZs8eTI7d+5UgbpVtrKyMrS0tNDX1xdwx+TkZK5fv05hYSHq6upoaWkJbK2WlpZQ9ZU0LaS5KLESNWnSRMAlW7dujbe3txC4MjY2JiMjgylTprBt2zZsbW3ZuHEjPj4+7N69m1mzZlVZ6yBFtuVyOa9fv8bY2JhGjRrRsGFDXFxcCAgIYPTo0fTv35/x48erjMW7d+8Kka+KELVGjRrx/ft3pk2bxo4dO2jRooXQ7PH29hZKz82aNcPb25tGjRqxf/9+QfOcl5fHwYMHadWqFWfOnKFv375xnUEOAAAgAElEQVQqUI+8vDzx/aoIDw4dOsTw4cPJzMykadOm4jvt27cnJCREYLShPLgze/ZsQbuan5/P4cOHVa63Z88e8Uy9vLxUoJZQPi+8vb2xtrYW/zV06FDMzc3p3bs3Tk5OLF++nBo1agintk+fPgKWVhFmcvnyZU6fPi04+PPz89m/f79KhsDe3p64uDiOHz9OnTp12LlzJ6NHjxb6K25ubsyYMYPw8HA0NDQwMDAgPT2dwMBArKysaNu2LWZmZpSWlvLo0SNBStChQwfs7e0FRCciIgJvb2+hOi2ZiYkJd+7cwc3Njbt376JUKlEoFFhZWfH27Vu0tLQ4duyYWDcKCgqEU+zr60tRURFRUVEoFApevHhBfn4+06ZNw87OTmTY0tLSsLCwIDExkb179zJ16lROnjxJZGQkx48fp0WLFtSuXVus9bt27VL5z0aNGvHhwwdGjx7NoUOHBJa/Q4cOnDhxgpo1a3LgwAHatm3L8ePH0dPTIzg4GGtra+7fv4++vj4REREsXLhQCN+9e/eOcePGcf78efT19VXWhrp16xIVFYW9vT03btwQcNvNmzeL4Ny4cePQ1tbm48ePtG/fnvXr16OlpcVPP/3E0aNH0dHRoaysjEmTJrF3717q1auHm5ubWJMVCgUXL14Ur2NjY1m6dCkbN27EycmJXbt2YWBgIIILledG/fr1uX//vghMmpubc+PGDfr06SMchMOHD1OrVi3U1NQEU12PHj04ePAgLi4uBAcH07NnT27evElMTIwQDJWysCUlJUyYMIFLly6hr68vHPWgoCDMzc35+PEj79+/58OHD1hbW7Nw4UIyMjJEm9PS0li2bBnq6urcunULDQ0N3NzciIuLIyAggLVr1zJ79my+f/8untfDhw/Jy8tjxIgRbN26VQhx3rlzR9BMK5VKmjZtyrx58zh58iRRUVEUFRXRqFEjIiMj+fDhg9ijjYyMKCsrE5kRKA/I1KtXj9zcXD58+EB+fj4rVqwgIiKCwMBA1NXVGTJkCF5eXixbtozs7GxWrFjBhw8fOHLkCCUlJbx584aDBw+SmprKpUuXOHfuHGfOnOGXX35h5cqV/P777yJwcOXKFZydnTl06BBt2rQhJCQER0dHDh48SEREBO/evRPPRV9fn5MnTwoESffu3bl16xZXr17FxMREIEcGDhyIUqn8YX37T7D/wqv+BsvMzGTMmDF8/PiROnXqUFxcLCIVFhYW7Nq1i5KSEoKCgvD392fZsmXIZDIePXrE9u3b8fT05I8//kBLS4sFCxYI9pNbt27h6enJoEGDWLFihcp/jhkzRkC2KhZ/VWVSNkVSPNbV1VWJviUmJnLkyBEVmszRo0djbm7OyJEjmT59ukp6eNGiRWJRGTduHLVq1eL169ecOHECS0tLmjdvTkFBAY8fP8bIyEgURF+9ehUNDQ0GDRpUZTFUZeyrTCbD2tqa1NRUiouLsba2FhHot2/fYmFhgaOjIwDBwcHUr18fJycnoqOjefToER06dMDCwoLk5GTCwsIYOHAgd+7cISsrCx0dHfLy8gTWWlKpNTc3R01NjbS0NOzt7Xn48CFGRkZYWloik8lo3749YWFhvHr1ijVr1mBubi6cLYVCwbBhw0hMTCQlJQVDQ0OcnZ2FYBmUO0dv374VUKXevXsTGxvLx48f0dfXJzs7GwsLCxwcHLhy5QouLi4ig7V3794/hYNV1ZcymUylYDI2NpYrV67g5uYmvlPxUCKXy9HR0REZFLlcTnJyMm5ubujp6dG9e3cyMzMJDg5WgfNIB18o3xwNDAwwNzf/U3aokJAQ8vLyWLRoETExMdy8eVMcBity30t0oFJ0c+7cucyYMQM7OzvkcjmjRo0iICCArKwshgwZwubNm5k+fToPHjzg6dOnxMXFMX78eFq1aoWFhQVjxoyhbt26XLhw4U/7DcoLjMvKyjh48KDIeq1fv57AwEBq1KhBXFwcJiYm5OXlUVhYSGlpKQYGBlSrVo2CggIUCgUaGhqYmpoKHPgff/yhApds2LAhCQkJeHp6Cq2IlJQULC0t2bNnD5mZmdja2hIREYGnp+cPdR3h4eEcOnSI/v37Y25uLoghpk2bRt26dfn1119ZuHAh/fr1Q09PT0CfAKEuXrkY39HRkY0bN3L//n0cHBy4cOECpaWlVKtWDU1NTaEJAvyg6mxpaUl2drZQ35b466W6Iz09PczMzIiOjqakpIQePXr8IGgoMY1lZGTw9u1bdHR0sLKyorCwUNQbaGtr4+DggKmpKbdu3SIvLw8NDQ06duyIrq4ut2/fRqlUUrNmTTQ0NASkITc3l/j4eExNTcnLyyM/P5/Jkyfz6tUrwsLChIDkq1ev+PXXX4mKihJzrX379qxatYq9e/dy9+5dZs6cSX5+PqdOnSIxMZHJkyejr69f5XiHH2uQ/mrempubk5ycTP369SkpKSE+Pr7KOjU1NTU6duzI9u3bmTRpklClluoPZDIZdnZ2QvtIsqrEWUeOHEliYqIYI05OTtjb2wPl0Nfk5OQqhTkr14tAeQY4KSmJpUuXCiKKffv2qQjnNW7cmBUrVtC9e3ccHBzYtm0bXbp0EQfHd+/e4e/vT2FhIXK5HENDQ7Kzs8U6YGNjI4QHpecTEREhPpeIHCTc/KFDh4S4bqtWrdi+fTu6urqCDS4oKIglS5aIPWHWrFn4+PiI9ViqM+vevTteXl4YGhrSr18/li1bhru7O2lpafj7+wPl+lAxMTGYmZnx9etXvL29qVu3LkuWLOHy5cvUrl2b3NxcgQQoKyvj5s2blJWVqUCHFQqFSia7oKBA0K1aWVnx5s0btLW1KSgoEDU30j4v6cRs2LABFxcX/Pz82Lhx4z+tl2jdujX6+vr06NGD7du3i2ClpqamKKLW0NAgLS2NZs2akZeXh7e3N/7+/qLNkpPWrFkz1NTUiIqKYsGCBUIvysjIiClTprBz506+f//OqlWrcHR0ZPbs2WRlZaFUKtmwYQNfv37lH//4B97e3piamrJ06VI6depEbGysytj9q/qGoqIisS4DfP/+nZYtW7Jnzx78/PzYt28fM2bMwM3NjZkzZxIbG0v16tXx9vbmypUrHDhwgG7duuHu7s68efNo0KCBaJNE0+zv78++ffvYs2cPhYWF4r81NTWZOHGigLK7urri5+fH5s2bVZ5LRRZGqf7X0tJSEGRIc23RokU4ODj8xwkDwn+djr/NCgoKOH/+PI8ePSIjI4OkpCQ+f/6sslFoaWkxc+ZMdHV12bBhg6BkzcrKYty4cbx58wYo99alxaRDhw7s3r37h2zHhw8fCA4ORqlU8ttvvzFq1CgRWQ4ODqZdu3aYmJgIrmpHR0c2bNiApqYmffv2ZcGCBSLb0q9fP/r06aOiwnz37l2mT59OzZo1KSgoYPHixSoMP2pqamzcuJGBAweK34SHh7N7926ePn2qciCpiDOH/y2qrF27Nl++fKFWrVoCe+7v7y/ofmfMmMH58+cF1WmXLl2ELsWECRNUFF+3bNnCpUuXcHd3x8/Pj3fv3tGlSxcWL16soupeVFTExYsX8ff35927d0JAquL9QTnMwdTUVFAyVlxQKrZJOkRoaWlRVlaGhoaGOBRJG121atU4ffr0D5mswMBA4uPjCQ0N5fnz5/8W24VkDRo0oE6dOsTExLBx40aOHTuGpqamYP5aunSpCuvJv2oVD0r6+vpCGOn79++oq6vj6OiInp4e9+/fZ9asWairqwvBs5KSEqZPn67CDvXt2zfOnTsnFOudnZ2xt7enqKiIK1euMHLkSKDc0c7MzCQ3N1eo8UZGRuLo6Ei/fv1QKBR4eXkxbtw4VqxYwcmTJ1m9ejVr1qxh9OjR7Nu3jx07dvD27VuysrLw9fXl8uXLeHl50aJFC/T19fHz86NLly4ial/Z2rZty5YtW1QYrDp37syCBQswNjZmxowZbNy4kRo1ajBr1iwKCgqoWbMm9+7dE3SX+/btU8lwSnb37l3mzZtHVFSUcPwdHR1Zt24dbdu2/WFTCQkJYfHixT8w9VSlkC6ZRNCwYMECURf14cMH7O3t0dbWJjQ0FF9fX1xdXRkwYADa2trcvn0bhULB77//zvLlywkKClIpzgdERqEiMYRklVW0qzIpQADl4+vr168qn1dFgy2Zvr4+DRo0UFkHo6KiaNiwoVBv/mfjWwo2PH36VBye9fT0MDQ05NChQyQmJjJ16lRMTU1p27YtERER5ObmCjrssrIylXWtqv+rX7++gF1KhdYVnemK64b0unnz5uKA+ejRIywsLLCwsODJkydoa2vj7OzMkydPhFNXu3ZtEhISqF+/vhAHzcjI4OvXr5SUlFBaWoq1tTW9evX6oZZAqVSSkJCg0tcSQ1TFAEJFR0WCDxsZGQkWp/T0dCwtLUlOTmbRokXY2dlhYGBA7dq18fDwIDg4WPyf1Hc2NjY4ODhw5syZKp9PxXqd4OBgnj9/TmlpKcuXL+fUqVN4enqKImbpMFytWjXBzFhUVISmpiYpKSmYmJhQUlKCtrY29+7d4/Tp02zbtg1zc3PevHnzg2hexUN4aWkpw4cPF9TgkyZNEuvL3r178fb2xs/PDycnJ8LDw5k9e7aYnxEREUILwsvLS6wh7du3Z9CgQVy9ehWFQiEyo1DuvFVkcpP6TbpHmUwmxAQrChhqaGjQqlUr5syZw9SpU5kyZQopKSksW7YMJycnvL296dy5MxEREUyZMkVEyZ8/f87mzZvFc6vY/xMmTMDCwoKvX79SVlZGt27dKCoqIjQ0lCVLlgjo2dixY0X7Kre5pKSElStXAuUZ5r59+xISEsLs2bPZt28fXbt2FbU4+/fvp3PnzuLznTt30rdvX1G7I62jV69eZdOmTYLU5s+sIrXw8uXLcXV1FdC8lStXMmnSJPr160daWhpubm5CdPXevXtMnTpV3J+0jkufh4SEqLSpWrVqKs89JyeHffv2ceDAAebPn8//x957hVV1dX3fv03voKiIlaJSRaVErAHFhmKL2LCgiCjWWGPvBSux9wBC7B3FRCKIDRtiRVFRUEEEFKTX/R1wrfmyAXPfz3u915fnIOMIdlttrrnGHONfhg8fLvw7du3aJRbG3t7e7N+/X1wXPz8/3N3dkclkpKenC5hifn4+Dx8+pKioiLFjx+Lj41OjSPO/Jf6FV/1DoaGhgZeXF15eXuK13Nxc4uPjycnJoU6dOrRr1w4tLS169erF1KlTmTJlCqmpqTRo0ICzZ89y7do19u3bx+vXr/H29sbZ2Vmh+1A1zM3NReutoqKCIUOGCOlKHx8ffv/9d9LS0rC3t+fr16+CX1FSUkJGRoaC5N+wYcPYtGkT5eXluLm5UbduXerUqUOvXr0Ez0LiIVhaWrJjxw6WLFmigNmOiIigffv2QgL0yJEj6OrqKkykxcXFFBcXo6enR3l5Obm5ubx//x53d3ccHR1Zvnw5M2bMQFNTk3379gGVFZ+CggJcXV2JiIjA3t6etLQ0jIyMOH/+PF27dqVVq1aoq6uTl5cnoBDr1q1j+fLl9OvXT7i637t3D2tra4YOHcq+ffsYNGiQcAJOSUnh0qVLrFu3jo0bN+Lv78+oUaPEvn/vmGQyGWpqaqxevRoNDQ2CgoJQU1OjYcOGNG/enPDwcJKSkvDw8GDUqFHiARIVFcXz58/R1tamXbt2TJ8+XSxsJF+Pw4cPM3v2bAV4RlUpWTc3N5YsWUKHDh1Yt24dFy5cYPr06Xh5eTFgwABRMXVxcSEmJoY3b94wbtw4QkJCcHZ2xt3dncTERIKDg4VahoeHB9nZ2WJynzJlCgUFBYSFhYkFXFXlpaioKMzMzHBzcyMzM5M9e/Zw+PBhdu3axfbt2wXBXjpXEtTB3d2dmJgY/vrrL1RVVYXkdNu2bZkxYwZFRUVkZ2cLrHN0dLSAgwAi+TQzMxPnDBAP5TVr1nDy5EkBOxs3bhyamppMnDiR3377DRMTk+8uOqROV9XIzc3F0NCQz58/o6KiwqZNmxg+fDiqqqoYGBiQnp7OmzdvCAoKQklJqYYrtxSfPn2iqKiIixcvCqiEk5OT8IepGtKiqX79+gryklDJ6bh58yavX7+uUQmXKr61Vd6rOkYfP36csLAwhYWzn59fjXmsakhSsidPnlSQZu7duzeNGzdm9erVAir0P40PHz4gk8lITk5m3LhxTJgwAS8vL3R0dGpIlAJiHq0KVf1v4saNG0yZMoVbt27RrVs3lixZQrNmzZg9ezbt27dn9+7dqKmpERkZyaJFi2jYsCFv375FJqt0Wt6wYQM//fQTOjo6bNy4kcuXL/PgwQNycnLQ0dHBx8eHcePG0aVLF44ePYqdnR0hISGsXbu2RkfZ0tKSJUuWiOSvXbt2LFu2jI4dO9K6dWsCAgKQy+W8fv1ajMk6deogk8n49OkTX79+pWHDhjRo0IAWLVoQEREBVPpi7Nu3728J+NL2jxw5gqWlJWpqagwaNIi2bduybNky8ZnCwkJOnz5NSEgIeXl5ODk50aVLFyGKUVpaKjxCALZt28arV6/Yvn07t27dwsnJiaioKD5//kx4eDi6urooKyuTnZ2NkpISOjo6uLq6CmERQBhrzps3j/r166Otrc25c+f+9rrK5XKSkpKYOXMmxsbG4hkCiOOR7suqIhDSgmPKlCmUlpayf/9+evbsiYuLi7iXJAldCbf/7NkznJ2d+fjxo0Iy+PLlS/T19SkoKFBwRy8uLsbZ2ZkFCxYQGRnJlClTOHLkCHZ2dkRHRzNz5sxaq/Y5OTn4+vpibm7O3Llzyc7Oxt/fn7FjxzJs2DCxODQ1NSUzM5MVK1YAYGFhwZkzZ+jatStXr17FxMRELPpPnDiBlpYWz549Y8KECQrb++2335g2bZoQqIiKisLc3FzAhyXfG7lcLo6v+jErKSkJJbmqRYKq39HW1kYmk4l9lN6XPn/u3DmMjIzYu3cvTk5OaGtrC87d38WiRYvE86aiokJwVKWi4q5du9izZw+NGjVCRUWFO3fu0KFDB8ENlPbvwYMHKCsrk5KSIu7XqsdU/brr6Ojg6OjIgQMHhGeRdF2uXLlCx44duXr1KhoaGgrXpVmzZsLrbO7cuVhbW9OjRw82bNhAZmYmFRUVpKWlMWfOHPT19Vm1alWthqD/ZPzb6fgHoqSkhN9//11Uo6qHTCbj4MGD4v82bdqI7oOtra3CA/z27ds14ExSVFRU0KNHD/bs2SMIdlCpruDr6ysMZebMmSOq7FJIlUmp6mZjY8PChQtp2bIl+vr6wuCmqr63srIyo0ePFkpDVRV+AgICePv2rYD8ODs7s2LFiu8mANX3cdmyZRw/fhxdXV1hejNjxgz27t2LsrIyvr6+FBcXK1Sk/tPQVlJSwtfXl/Hjx2NgYMD79+95+vSpcHW3srLi2LFj2NnZYWtry969e+nUqRNXrlxh1apVgmh65MgRTp06xeLFi4XXRm2RmppKZGQk27dvF7Kvp06d4tdff6WkpIRdu3ahpaVFcHAwGzZsQFlZWSwsLC0tefny5d8eD1SOh6pt96rh4eHB+PHjGTRoEHfu3MHf358HDx5w69YtNm/ezNOnT8V5sbGxEW1uY2Nj0THy8fER/69atYoPHz6wd+9e9u3bx4EDBzA2NmbcuHFERUXx8OFDvn79yrhx4zAzM+P9+/fs3r0bHR0dxo4di1wuJygoSOFhX1JSQlBQEO/evSMsLAx9fX1sbGzw8/Nj5syZ9OvXjzdv3rBhwwYaNWpEfHw8mzZtol27dgwePBgDAwOWLl3K5MmT6d27N/PmzePFixcUFhYya9Ysvn37xs6dO2nbti3e3t4sW7aM3NxcZDIZPj4+5Ofnc/nyZaFa9fvvv1OvXj28vb0ZN25cred1wYIFREdHExAQIB6Iw4cPR0VFhbdv3+Ls7ExhYSFPnz6lWbNmgmgqhXSfVfXRePr0qYBLlpaWsmHDBgFte/v2LUOHDhWStZJvSFxcnOCJSGRpFRUVDAwMyM7OFuaC0n1Rt25dRo4cSXx8PDdu3KB58+bi3vn48aNw+ZZCU1OTvLw80tLSUFVVJSIiolbyt1wuF2Z/RkZGWFtbi2RdUjWztrZm48aNCp3P2r5fnXReNSSjys6dO2NtbU3jxo1ZsWKFMAOsbj5obm7O6dOn2bt37380K+vevTs7d+7E0tKSgIAALly4wI0bN/jhhx/w9fXl4MGDFBYWsn37dnHNpS7TgwcPCA8PZ86cOaLy+fjxY+HZ8v79e7H9L1++8PbtWxwcHISXi7a2Nnfu3GHs2LGsXr2aIUOGfHc/u3XrhouLC0uXLsXe3l7BrHTIkCGoqalx+vRpsrKymDp1KuXl5ezcuVMQn6tHbfNycXExp06d4u7du0IAxNnZmYEDB3L06FHWr1+Pu7u7KEBJHe6LFy+yevVqOnfuzMOHDyktLSUiIoLr16/Tt29fzM3NSUhIYOHChVy9epX169czcuRIIiIicHR0FAWetLQ0AgICePr0KRMnTqRz586cP39eYZthYWFER0crwMUMDAwYNmyYgjeTFO/fv2fjxo1kZWWJRbSKigpubm507dr1P/rw3Llzh02bNvHs2TORcLdp04bp06czfvx49PT02LJlC2lpaaxfvx65XI6npyfh4eG4ubkxY8YMhWNOSkri48ePBAUFYWBgINy8N2/ejJ+fH0pKSkL4wc/PT3iF1CZgERkZybRp0zA0NOTAgQMkJSUJ8r8UeXl5ZGZmoq2tLQw7s7Oz0dfX59u3b1hbW1OnTh2SkpKE6eGdO3do2LAh5ubmaGlpYWdnJ85RYGAg6enpQpRFSuR1dXWZNm0ad+/eJTk5GU9PT7Zt2yaOOSUlBRUVFYyMjAR/VDrm1NRU6tevz8GDB5k/fz7p6em8fv0aGxsbMjIy+Pbtm0AL5ObmYmVlRWJiIhoaGiLRbt26tTjm6nkVVKItpk2bhp+fn5Dsl+bu4OBgtLW1cXBwEFK26enpDBo0iOvXr1NaWioWwGFhYdjY2JCcnMzy5cs5cOAAhoaGgtNUVlaGtrY2hoaGQOUc9/nzZ0pLS8V7WlpaFBcXC8h0amoqPXv25M8//xRz+ODBgzE1NRXn3c/Pjz179tC9e3dcXV1ZtGgR+vr6TJ8+nXXr1uHv74+/v/93549/Iv5ddPwDsXjxYk6ePCla/bWFhPmE/wNnmjZtWg1Dtx07dnD+/HnRnq4a3zOAGzduHIWFhcJQxt7eXtxs4eHhFBYWoqKigq6urnAE/fr1qwLcqSpUCGDt2rVYWVl993gkzf86deqIak39+vVp3bo16urqpKSkKDxcJRLiyJEj0dXVZfny5Xh6erJ06VJhelNQUEDnzp358uUL9+/fJzU1lVatWhEQEMCiRYsEj8PR0ZGzZ8/i4ODAxIkTiYmJ4ciRI4SFhSl0AgDmz58vqlRVddTv378vFlwFBQU8efKERo0aERUVxb179/Dz86OwsLBGRbf6tZDJZIwePZrg4GCgkg8gYfWHDh3K/PnziYiIYOPGjTRt2pSWLVuSm5tLeHg4crmcK1euKPxuQUEBZ8+e5f79+3z58oVdu3YRExODpaUlEyZMUNifq1evsmbNGtavX8+DBw/47bffWL58uYDW9evXjyFDhjB06FCxcGrTpg27du0Sqj5V/7916xaTJ0/m0aNH3Lt3j3HjxlFaWqpQHZeitteq8zukCqK2tjarVq2iT58+QkZUU1OTOXPmsHr16u/q2VfHjpuamvLu3TtmzpxJamoqx48fr7EQ7devH1evXqW4uBgbGxueP3/OiBEjBCcqMDCQ0NBQioqKcHBwoGXLljU07aUHi6TaUqdOHcErkhZYWVlZHD9+nBYtWpCYmIiamhrt27cXcpHnzp0jPT1dGKmVlpYKuKSrqys7d+7Ey8uLVq1aiUXGpUuXSExMJDc3l3r16uHg4MC4ceN48OABK1euFMmjdO6joqJYunQpixYtIjw8nDdv3mBvb8+AAQMYP348a9asEdXh27dvC3gZVCpw5eTkYGZmhp6eHp07dyY8PFyo79Q21k+dOoWlpWUN7xPpmk6bNk10rL73/druJSkko0pHR0exDUCYAUoLLwnLLgkHyGSyGgqC34t69eqRlZWFi4sLvXv3JiQkhA8fPlBaWkrTpk3p378/EyZM4Nu3b/j4+GBoaMiePXsICQkhICAAT09Pfv75ZwoLC1FTU2PSpElkZ2eL+fratWviHErk4NLSUhYsWMCFCxcwMjJi8+bNwlm+tvMkk8nw8vLi7t272NnZ8dNPP3H27FmOHj3K2LFjWbhwIceOHWP9+vWYm5ujp6fHpk2basV79+7dm0mTJomuWnZ2NmPGjCExMZHmzZsLSe33799jZmbG27dvsbe3F1LUgJDh7dChA9ra2kRERIjE/O/SDUNDQ1q1akVsbCwGBgaYmZmRn5/Phw8fcHd3Byr5G2/fvsXMzIyEhAQFiJ6ysjIeHh5iDNfWtam6/a5du+Lh4UG9evWIjo7m5MmT5OXlic9ZWFgwc+ZMdHV1yc3NFR2XhIQE1qxZQ6NGjejYsSMJCQm8fPlSdDbLyspo1aoVr169Qi6Xo6WlpeD1UXW+69mzJ5s3b+bDhw8KhQSZTCa6x6qqqgwZMgS5XM7169dFsvq9+0OCHtnb2xMQEMC7d++YOHGigtolVEIoX7x4oQAF/t48XfV8Vo0WLVrg4+NDeXk5S5YsoX379vTo0UNAEKtDLqHynurYsSOpqalCDdHBwUHAb6Vj7tmzJ3/88YcohHTp0oWsrCwSEhJq8IP09PTQ0dGhtLSUnJwcSkpKsLKyqqHYWDWvgkqT0X79+uHj44ONjQ39+/fn0qVLNbhMmpqalJeXo6mpKbpfVcdT48aNadu2LTExMaKQXL9+fb59+0ZxcTEymYxmzZqhoaGhIAzj4eFBSqiiLrMAACAASURBVEoKjx49EpA56TlYFWoowbqlkDyitm/fjpWVFWvXrhXzgbq6Oo8ePWL37t2cPXv2b42i/4n4F171D8SVK1eYNGmSAifi70KCM0nOv+np6ZSXl3P16lUOHjyo0Gb+b+LRo0ds3bqVpk2bEhkZKfSi58+fj1wuJzQ0VJgNSTKeVeEP5eXlNZKFX3755W8hEhUVFTRu3JiysjLi4uJQUlIS1R0NDQ1ycnIUtNelm1mqEkFl0nzz5k0KCwsFZlgyCBsxYgRHjhyhS5cu3L9/n9evX1NeXk7Xrl1p164dz58/58mTJ3z79o22bdvy+vVrli9frtAu9vDwoE+fPmJBAJUPMkkONCsrS/BelJSUhAzp27dvhfLX34VcLmfAgAHMnz9fbOPu3buMGzeOz58/c+jQIbp37y4qPTKZjMuXL3P37l10dHRwd3dXUClJT09n8uTJZGZmYmdnx4cPHygpKSE+Pp4tW7ZQUVHB7t27RecjIiKCwsJCAQNTUlJi5syZosJeUVHB4cOHsbGxEUmOoaEhDx8+FIuOqv/HxcWJRea3b9+E83tpaSk9evQgOjqaadOmCSnT+Ph49PT0KC0tFeeqWbNmNSR0/fz8anCS3NzciIuLE9hl6V7Q1NTExMSE1q1bo62tTVhYGDNnziQyMpL4+HhsbW3x8fFBVVWVmzdvYmhoSNeuXVFRUUFfX58RI0bQrl07+vfvz5cvX5g8eTITJ04U23V2dhbdOUkprHpIEJTbt28TGxvL169fMTIyQkVFhT/++IPdu3eLMaysrIy6ujrLly8XAhAAs2bN4tq1a9y/f18QQCW4pGSEtn37drG9qmNKJpNx7do18dr27dv5+eef6dOnj8I+duvWjaysLAIDA/njjz+4dOkSa9asERCHtm3bMnDgQCoqKmjbti2TJ0+mW7duXLp0idmzZ9OlSxfRlXr16hXnz58XSjRStf9/EsePH6d9+/a1JtS1RXXZYhcXFyGvDJXjee/evQrmgmPGjBE4aktLSwwMDDAxMUFTU1MhIUpOTqakpKSGW3ZmZiYymYzo6Giio6PFdVRVVUVDQ4Nt27Zx8uRJ0tPTUVVVZcGCBcydO5cLFy4gl8s5cuQITZo0ISYmhqSkJFRVVVm7di0APXv2BCrV5e7du4erq6vgQUieFTk5OWKeqQ6TkPZlyJAhHD9+nJKSEl6+fMmJEydQV1fHzMyMyMhInj59KlQDnzx5AlSapBkaGtZwoi4uLmbBggVs3rwZLS0tUWyaNm2agG16eHjw+PFjJk+eTEVFBQ8ePODYsWPo6uoKvHlxcbHC+aq6v3Z2drRo0YJz585Rp04dtLW1RVdc4v/k5eUJ5be8vDxu3LiBTCajpKSEb9++KfAwvnz5gq2tLfv370dPT094qUClbPinT59Yvny5eG3p0qXY2dmxYcMG8VqHDh1YsGABs2fPJikpiYSEBMaNG0dYWBg3btwQ46tq4vfhwwfBN+ncubP4HCDUroyMjOjUqRMGBgYYGxujoqLCt2/f0NXVxcHBQdzbpqamhIeHExQURFxcHNnZ2UIcIDc3lxMnTqCjo4ODgwNbt27F09NTYcHw5csXkRtIqlTPnj1j9erVvHz5EmNjYzp27KhwrdetW4dcXunwLiETpG1+z4vI0tJSYf5JSkpSgCjdvXtXQYTiwoULLFq0iM+fPwvxnHfv3vH48WN0dHTw9PREJpORmJhISkqKwjH/8ccfaGlpoa+vj4aGBikpKejo6DB69GhGjhwpfDCkc/b582d0dHTo0qUL/v7+f1uwkCI5OVmoSAGMHTuWJUuW8ODBA/z8/FBWVmbGjBlibnd1dcXGxgZTU1MhChIfH09CQgLPnj2jWbNmGBkZCcU4id8YFxfHw4cPef/+PUpKSnTp0kUUkaHyvvP29sbAwIBZs2ZhampKSkpKrdflxo0bqKmpkZ+fT2JiIp06deLs2bOkpqYK5S6oXMjt3r37P56D/7/j307HPxDOzs5s3rxZJHL/TQQEBBASEiJIivB/4Ezz58+v9Tvfqxg6OjqyY8cOnJ2dWbZsGUePHuXw4cP88MMPQl5Uwg0+efKEixcv8ssvvyj8tmQCBgi1p+qLjoKCAu7fv8+dO3dYu3atQou6KrH1exUwqcK3detWLl++TL9+/ZDJZKSmphIXF0e/fv14+/Ytz58/p7S0VEx8ampq9O3blzNnztSo0lSVwKxaZQdqVGVGjx7N8uXLMTc3586dO/j4+NClSxd2797NokWLiIyMpEOHDly7do3u3bsTHh7+3eqTVN2VSJdScqOkpCSclCX/DSkk/oeGhgbq6uo1zm92djbq6uq4uLigpqbGyZMnOX36NFZWVkycOJHr168LVR5AQLrU1NQwMTHB0dGRo0eP4ujoiJWVFaGhoRQXF4vqoUQwllzhZTIZY8eOJTg4mNatW/PkyRO8vLzo1KkTS5YsISMjg7p16+Lp6UlsbCwNGzYUaiUfP36kYcOGHD9+nPLycpKTk1FSUuLMmTPCMVoKX19fcnNzCQoKQlVVVbi1Kysr079/f1RVVXFychKT8+3bt1m8eDHdu3cnKyuL5ORkgcGPiYnhl19+wcPDQxBHofIh/fnzZ65cuUJCQgIqKips27atxnVbvnw5mZmZNTgS/5OobijYo0cPFixYUKuTeUFBAfn5+cKRFiof5Hl5eQpVu+zsbF69eiV8Adq0aUNFRQWFhYWsXLmS3bt3K8BKevbsiUxWKW2dkZFB8+bNKSgo4PPnz+L+O336tOhEVJ03+vfvzw8//FBDEQ/+j/rOyZMnxWvVv3/q1CkWLVpUo9OhoaEh4DBVE2q5XE5ZWZnYHymqJzzVhRR0dXUFfEGKP/74Q5gPVv+9MWPG4OnpKXxoSktLRfImzVVVF3NQeb8WFBRw9OhRBTnK6kIR3wuZTCYWWGVlZWIeff/+PU+ePMHd3V1IL/v4+DBs2DDhkl49pKLCyZMnadKkCfHx8dy+fZucnBwhCOHl5cWbN29o0KABS5Ys4cCBA7x69QoNDQ2+fPmChoaGgjLh93DwtXE8jh07xtKlS2ucVylKSkpEkixxug4dOiTIuxs2bOD+/fsKRPH8/HymT59O/fr1Wb9+vfiN7du34+LiwvHjx9m6dSu3b98W36lqtltSUsL9+/dFgl3dbLf656vG169fuXHjBosXL2bSpEns3LkTExMTtLW1efToEStXruT+/fucO3eO7t27C1U/QMjmHj9+nMjISMaMGcMPP/yAi4vLf+Qr5efno62t/befqRpVnyVS/CdRkerPQamTkpGRQYsWLcS8+PXrVwoKCvDx8WHSpEk4OztTUFDAgwcP8PT05PDhw1RUVCCXy8nNzWXv3r20adOGuLg4pk+fTpMmTbh69SrR0dH88ssvDBs2rNZr8D895qrx9etXUXSSjqnqPr5584b79++Tk5NDvXr1aN++fa1y21Apd21ubs6GDRsU5izpHEuF2bNnz7JlyxZiYmK+u1/Jyck1DIqrR/v27Vm/fv13RUNmzZolCgRVx7J0XeLj45k9e7b4Tm051K5du+jevTvHjx9n586dNeawfzr+7XT8AzFo0CBOnTpFhw4datXTry3mz5+Pn58f7du3Z/r06VhZWWFnZ/d/JYlma2vLiRMn0NDQ4PLly2hqapKVlUVWVpYw4OrcuTP169enUaNGhIWFYW5urqBcIYVkgFQVo141vLy8BGm56qKjutHXx48fFSaGOXPmEBUVRZMmTQQGeP369WRlZeHv70/79u2Ff0ReXh5xcXGsWLECJycn5s+fj4qKCmfOnGHEiBFMmDCBoKAgQkJC8Pb2xsvLixcvXjB79mx++eUXtm/fXqsXRdVWbPv27Tl27JhojS5dupT8/HxevXpF7969mTt3rjBN+ruwsbGha9euQtLU09OTBg0a8PDhQ1Epq1+/Pra2tuTk5Ahte6nyKU22EslfT09PSAtLIZkgXb9+nT179vxtxadu3boEBgYK7kRtfJSvX7/y8OFDysvLCQoKoqKigvj4eGQyGaGhoRw+fFgsSI4ePUppaSnfvn1j06ZNQGVC+fnzZzp37syHDx9YuXIlS5cupbi4mCFDhlCnTh0cHR2ZMmUK5ubmzJkzh5EjRwrfA0CIKEjn4NatW9y5c0dUeaESqgaVE7HkxyL9/dtvv9GgQQPatm1LYmIily5dEpO0ZNzYpUsXWrZsiZaWFu3ateP69es8evRIARNbVlbG169fqVOnjkgepYQ9OjqagoIChaRTIqBu2rSJ3Nxcvn37JkzhLCwsxJivihGvWhGeOXMm48ePF9wiqFSbmz17tvhtqTtZFV4UEhJCp06dxD7a29sjl8u5desWBgYGAhJTWFhIYGAgEyZMYMqUKYL/JZdXeveoq6uTnJysIBYAlYmPi4sLN2/e5N27dwocAImfIiUygwYNYufOneJ/mUyGrq4uHh4eNRYJ0vdDQkKQyWQEBQUJ7pu5ublCAvfp0ydatWqFqqoqcXFx2NjY1MoBkeQqpe1fu3aNu3fvcufOHe7evcuVK1f49ddfUVVVFQ7Hq1evVjDlBIQUNVTOx61ataqxrc2bN2NlZYW7uztXrlzhr7/+4ocffkBPT4+oqCjU1NQUuqtSx1giB0vzkARHGjZs2HfvX4mf8ccffzBhwgR+/PHHGvwF6b6UuolSdwUqIbGxsbEKBorVFcH69evHsmXLhMlc1ZDUD9esWUNCQoLAp1eFD1VUVAjeT/PmzXnz5g0HDhzg/v37ZGRk8PTpU/r160e9evUoLCzk5cuX7N27Fx8fH3Jycti9ezf9+/dn/vz5dOjQgaioKGxtbZkwYQIPHjygtLSU0tJSYcInhYQikDo7e/bsEe9paGgoQOtevnzJnDlzeP36tVg0BgYGApUQJCmht7GxYejQoVy5coXnz58rqKsBdOrUiezsbG7dukXr1q2JiooiKiqKsrIyXr16JSCXubm5ODo6iiLBy5cviY+P5/Pnz4L7IpfLKS0tFe7aCQkJTJ06lYqKCiFHvGLFCqFwKHnoaGhoYGxsTHZ2NjKZDC0tLezt7dHS0mLPnj2cPn1adLdmzJhBfHy8KCpV73pVRy+EhIQoSNBK5yUuLo6KigoaNGiAh4cHHh4erFixgoMHDxIVFcX79+8pLS1l1KhRQtkxNTWVdevWieLJq1evGDlyZI1j9vLy4uXLlxQUFPD48WNSUlJEF0nq8laN8+fPc+/ePYX3lZSUGDJkiILHlRRTp05l+vTpQjl02bJlpKWlicV3dnY2jo6OQtp76NChQvWtqKiI+vXrC2+avLw8Ro0axZs3byguLiYjIwNnZ2dKS0vJyMjgxYsXlJWV8ejRI3R1dSksLCQqKoqPHz9y9+5d0Tn5O6VBoMYx6OjoMH/+fFxcXOjatatQXNu1axe9e/f+7u/8U/Fvp+MfiKKiIgYNGkRZWRm2trbCnE4KmUwmWvBV47/FOv+nz0sqFJKbqbOzMwkJCWRmZgo5xAYNGmBiYkJCQgKpqam0b99egTQqVacfPnzI06dPa4WdSHHnzh0mT57MwIEDhVGPFNLEm5WVxdWrV9m9ezc3b94UcAXJiHDlypUYGxsL6MvChQvFhCvFq1evWLlyJb6+vsycOZMePXrw4cMHIcEnl8tp3749Y8aMYffu3ZSXl3PixAmCgoI4efJkjUVDbm4uW7du/dt9rtoduXv3Lra2tt8lkk+fPp3o6Gh+/vln1q9fj0wmIywsjOzsbBYuXIiFhQVr1qz5Lsm1uqt6u3bt2Lx5M82aNWPy5MmkpKSIquNff/3FzJkz+fXXX3F2dkZLS6uGjCpQw3uhekiVzcLCQuLj4/ny5QtGRkY0b96c169f8+XLF+rVq4eNjQ0JCQmsWrWKFi1aCPWvJ0+esHHjRjw9PSkoKODRo0dkZmYKKEv37t2pU6cOUVFRwsvAwsKCt2/fsmPHDu7cuUNWVhYVFRVYWlry4sULgaW2sLAQUAPJIXjHjh3ExsYSGhpKdHS04J9I5ofw30kBV1ccO3HiBFu3buXu3bti3ISEhNCsWTOKiorYv38/TZo0EUpMBQUFwlgKUCguSImNkpISdevWRSaTCYdyTU1NlJWVMTIyIjk5WXSdJG4RVCZSSkpKmJiY8Pr1a5SUlDh58iTXrl1j69atzJo1i8DAQOrUqYOLi4vgN1y/fp0vX76wb98+VFVVGT9+PD4+PkyePBkbGxtcXFxYtGgRjRo1wtraGldXV+rUqcPly5cxMzOjRYsW4jhiY2P5/PkzJiYmfPz4UQHKJcX/xFSytvifcN+2bdtGZGQkhw4dqmEuOGnSJFq3bi18WyQjPQlWVlFRISR2pSRVukZVx8HMmTOFmZ1kNCiNJWlOkJKtjh071ph/f/rpJ+F0r6enJ+7HiooKNmzYQElJCcOHDxfY72PHjtGvX7+/rQjv27eP2NhY5HI5rq6uuLm5Cb8IqEwcx48fLxZIUlcHUOBkATW6BMXFxXh5eWFubk5AQECNbUvOycrKygwePJi4uDhevHhBr169ePv2LYmJiTRu3BhPT08mTpwokm1JlS4tLY1v375hampKWloapaWlTJ06FX9/f54/f05iYiIDBw6kuLgYf39/7ty5IxbaWlpaGBoakpubi6qqqoInTHX4YW2vNWjQQBRkfHx8hEJeWFiYuF+sra159uwZampqQpHLxsaG8ePHc+vWLa5du4aRkRFlZWXs3bsXfX19QkNDKSkpEYs3CZ5b9fmhra2Nubk5iYmJ4phbtGghCgnf65hVnUPU1NSIiYmpVcjhe+Nk27ZtzJs3T4wTLS0tIT8rk8kEPFYSYTA0NKR+/fpC4ODTp0/4+PiIxfPt27extrbm6dOndO/enfj4eHFOp06dypUrV4QDt4qKikJ3ojZ0w3/i/FT/nLq6OioqKmIRVvV96TxHRERw+fJltm7dio+PT60cslu3brFjxw7RYZAKFNVl76uH1Kn9XpdJUlqTlK6qHp/UGVVSUkJDQwMnJydiYmJQUVER89HXr19FLiFdFxsbG4YMGUJMTAwxMTEcOHCAQ4cOcePGDeGFpKenR25uLu3atePAgQPfzUf+qfh30fEPxOrVqwkNDUVXV7dWpSGZTFYr+ef/1aIDKrsDb968oWXLlhQVFTFhwgRKS0sJDg6mY8eO//HmV1FRQUlJCT09PaZPn86wYcO++9l9+/axfft25HI5Xbp0ISkpCU1NTYyMjIiNjaWoqEgYEVZUVGBlZcXDhw+Ry+U4ODgoTAYS2Ur6u2qYmJjw7ds3ysrKqFu3LiUlJeTl5QlYka+vLydOnCA7OxsdHR12796Nk5NTre1fQJA5u3TpwuPHj4XcaUpKCvn5+bi7uwsiupaWFo0bNxaSrFIYGRlRXFzM48ePiY2NJTk5mYsXLyrIwkIlpjgxMZGhQ4eKtn9gYCDLli3D3NwcqFSqmTFjBgMGDODFixeMHDmSVq1aERQURGRkJLNnz0ZFRYUjR46wa9cugamuDun6u6gNYlS/fn3xt729fa3fKy8vx9bWlrlz57Jp0yZsbGx48uQJ+vr6WFtbU1hYyOPHj7GwsKC0tFTo9hcWFnLhwgUKCgrw9vbG0NCwBg61Q4cO+Pv7M3LkSGxsbBg9ejQhISG4uLhgYGDApUuXsLe3JzU1lZSUFOzt7WnYsCHXr1/H0NCQ9PR0Fi5cyNChQ3n69ClDhgwR7svW1tbo6emJ6lhtERcXh7e3Ny1btsTFxYVdu3Zx8uRJrly5wt69e9HS0hIiAFJIiUzVh7SrqysxMTFERUUJg7p69eoRFRWFiooKnTt3FuPBzc2N4OBgnj9/TnZ2NnZ2dmLRERsbS8uWLalfvz65ubnk5OSI+WLDhg08efKEZcuWsX79el6+fEl2djYGBgZYWVkxYMAAjI2Nefr0KW/evKF///7I5ZUGW1u3bsXExESoRzVr1oxXr17RrFkzgoODGTZsGFeuXMHf35+1a9fStWtXYmJiGDlyJLNnzyYlJUUYS1ZUVJCdnc3bt29FoiiZtlVUVAiFHCkkRbuHDx9SXFyMXC7n3Llz1KtXjz59+qCrq1tjTjp16hRQKdFaVFREbm4uKioqtGrVihYtWpCens6jR48oLy/H3NwcbW1tnjx5Qo8ePWjVqhWBgYEcO3aMW7duERgYiEwmY8SIEdja2gqTzOpVxf8kjgCVksY7d+7k1atXeHl5sXbtWkxNTQkODuby5cvo6+vj5OQkkr3qiVjVxbE011XfB+m9jRs3UlRUxKNHj4iOjq6RfFdPcv766y+6dev2t/O7RFqt+hlJCapjx45kZmYSHh5OdHQ0ampqDBw4kJ9//pmLFy+yb98+WrVqxfLly1m0aBHFxcU8efJEFIJat26Nrq4uU6dOZdu2bRQXF1O/fn1GjRrFwYMH6dOnTw2VuGfPnjFlyhSh0LNw4UImTJhAo0aNWL16NY0aNUJdXV1w63R0dNDR0SElJQUTExOxkJCiujnv+/fvMTAwEEW4Jk2a8P79e+bMmUN0dLRwVJcWHYcPH2bNmjVoaGjg4ODA58+fefXqlVCK+/r1K+rq6syYMYNt27ZRWFjI2LFj6du3L6NGjcLExISzZ8+Snp7OqFGjGDBggDDPXbZsGWFhYURFRaGlpSVEUKysrAQp/eHDh7Rt25bmzZsrdLglZTlpnpcUp5KTk/n27RteXl6oq6vTsmVLFixYwIQJE5g7d65Qr5RM6Pr27Ss8cSSOTVlZGYaGhoJUn5eXh6GhIUOHDiUhIUEYU0rnVOocyGQy9PX1KSsrw9zcnKlTpzJjxgyaNm1KWVmZgHh26NCB58+fKxyzpqYmDRs2xNLSkoiICJSUlJg2bRrq6ups2rQJNTU1jI2NmTVrFitXriQzM5OhQ4eKZ2BVoZigoCB+++2370KNJDjV4MGDWbNmDYcOHWLjxo04ODiwefNmfvrpJ758+cL48eNp06YNs2fPRllZGUtLS+bNm4e/vz95eXm4uLhgb2/Ppk2bcHZ2pri4mE+fPpGTk0OTJk1o3Lgxb9684d27d+K+lO43U1NTkpOTWbBgASNGjMDd3Z3k5GRWr14trktubi43btzg9OnTBAYGUlFRgYWFBdnZ2WRnZ1NWVoaKigpLliz5r6B9/0T8C6/6B+LcuXP4+voya9asf2xQ6OjoCBdZLS0tTp8+TXp6OnXr1uWvv/7i8ePHPH/+HCsrK2bNmiXgIfv372fnzp2CrCTFkiVLamyjvLycT58+ERsbi6qqKv7+/vj5+XHo0CEh+aanp4e6urq4KSX8PsDKlSvp27evkMFcuXIl+/btY+DAgTRo0IC9e/cqnL+qybEUa9euFbKtGRkZREZGkpSUhJmZmUjiTpw4UStUIiYmRsjpWVlZCQ1sKS5dusSlS5dqfK9qRWrx4sX8+uuvwj01ICCAT58+KTgYy2QyYmNjhS74rl27xHvSAw8gKyuL9PR07t27p9C279mzp8CSSgo5BQUFtG3blocPH1JRUSG4H1KF1cLCAm1tbU6fPo29vT16enpER0fXKkpQNRmqTY1ECqmTdODAAXbs2IFcXmlCdufOHRwcHAgKCsLPz4/Ro0eTk5ND9+7dmTZtGlA5BidMmMCiRYsUpIoBoRQkbeP48ePUqVOH58+fk5GRgVwuJzY2FmVlZerUqUN6ejrv3r2jpKSE4uJiCgsLxWLw2rVrqKioKPCpqlYha4uAgAA6duwojAwlaNzMmTMpKioiKCioBkY3Pj6eBQsWMGTIEDQ1Nblw4QIjR45k5MiRWFtbY2lpKSAfbdu2JTAwsIYsp4uLC9HR0UyePFkoD0GlN8OSJUtwcnLi0aNHjB49WkAkunTpwpkzZ2jRogU3btzg+PHj2NnZYWlpSWZmZg2zLEnRSyaTic6hTCbDxsZGGJJOmTKFpKQkgoKCxIIEKsd/r169mD59+v+VsaTUVZDi6NGjNT7z4cMH9u/fr8DFkqK2bZSXl/P8+XPevn0rukyAMFKV9lvyp5DJZEyePFmM17Nnz+Lk5MSbN2+Ayi7t3r17ycvLY+HChfTt25fU1FRmzJjB48ePiYmJQVlZGWNjY5KTk6moqODevXt069ZNVGAlmJa0vzk5OURGRgKV1dgGDRqI62dlZUXfvn3ZuXOnAtTOxcWF8ePHExsby/79+8VCToIRVv390aNHExsbKxyTc3NzRYV7/fr1qKio0KhRI1JSUoQTvNT56dChA7du3RIKat26daOsrIyoqCghjS2pU0mE8WPHjnH69GnBqYqNjaVHjx6oqalRWlqKvr4+YWFhREREUFJSgqqqKitXrqRu3boUFBTw/v17QWr+7bffCA4OVri2kgJhr169xPhq3ry5KCKcPXuWhw8fcurUKcLDw3n27BlOTk6MGTOGwYMH1zBJ09fX5/Tp08KcNzk5mRYtWtCrVy+aNm3KrFmz6N27t4AdSveMv78/LVq04PHjxzRu3BhtbW2eP38uvE/c3d1xdXVl1KhRjB07lrFjx/LhwwdCQkLo2rUrtra29OvXjzNnzgCVBSnJB+jjx49s3rwZa2tr2rdvL3hQampqXLp0iefPn4vxKpfLiYuLIy4uDnV1dfT19UUhp2pUv79atGghJIqlcwhgZWXFhQsXMDExQVlZmX79+rF9+3YhdJGWlsbt27exsbGhXr16ZGRkEBsbi6enJzt37sTNzY2HDx9y+PBhTp06RVRUFBUVFTRv3pyxY8diaGjIzJkz8fX1pUuXLvTp04fz58+jpKTE5s2biYuLE2ajixYtom/fvmKumj17Nm5ubmRlZXHnzh2cnJxwdHTkyZMnXLp0ialTp9KjRw/u3btHcHAwrq6uuLi4UFpayu7du4Xwhbm5+X/l29GuXTuUlJRo0aIFUKnmZmxsTK9evfj9998xMTGhV69eXL16lbNnz+Lr64uDgwN9+vThP8pLrwAAIABJREFUyJEjjBw5kk6dOvHgwQNu3LiBsrIyq1evJisri4MHD6Kurs7ly5dFV/rFixe4u7szePBg5PJKfygLCwuUlZXFPFD1uuzYsYMtW7awf/9+DA0NycnJobS0FG1tbYWOaG2ckf8t8e+i4x8IJSUlOnXq9L9mFbpjxw48PT0FZrlx48Y0btyYPn368PHjR0aNGiX09EtLS1m1ahW///67wm/cvHmzxu/KZDJ0dHTw9fXlwIEDouogwW9at25NcHCwIKoPHDhQyK6eP39eaNYPGjSIK1eu8MMPPyjgaKtjaqW4du2aMN/asWMHTZs2pW3bthw7doy4uDh69uyJqakpWVlZXL58mcTERPbv31/jd3JycsQ+z5gxQ7if2tnZ8ebNG65cuSLM5QYOHEiTJk0ICQlBX1+fz58/07NnT1avXs2YMWNwdXVl7NixPHv2jFGjRnHv3j3atWvHzz//LLZ39epVjhw5IiA1MplMmDdBJQxj8+bN4r0hQ4bg4+PDli1bBEemsLAQKysrFi9eLDTt586dy+rVqykvL2fFihX07t0bf39/LC0tiYmJIS0tjfT09BpSsNJ2tmzZUut5/l507NiR9u3bY21tjbGxMQMGDBDHqampiZ2dHW5ubuzYsUOMuUOHDgn+ilwu58SJE4K0Z2pqyooVK+jfvz9Q2WWTFmnjx49HS0uLJUuWYGxsXOv+9OnTh5cvX+Lo6EhkZCRt27ZFR0dHYJglLfh79+4pQAAkyEx8fLx4eFW/Z11dXQkODiYuLk5hPJaUlIgk3sTERCHpNTAwUHDX1tPT+67yWX5+voD+SGFqasrDhw9xcnLCzMyMkpIS9u3bx/Dhw8nPzyc/P58LFy4wadIkEhMTSU5OZtKkSURHR4vfMDIyquHtU1WBKjMzkyZNmvDhwwf8/PyASnjfgwcPiIiI4MmTJ5ibm7Nu3TpUVVXZtWsXHTp0EGZ/ffr0UTD/69OnDzo6OgQEBGBmZlajszRv3jzq1auHj4+PgJxFRUWRnp7Opk2bauW+BQQEcOzYMdasWUPv3r1FQhYREcHs2bNp0qQJoaGhAvLWrl07du7cKeBDknIQVC56CwoK6Nq1qyBqSlVaW1tbdu7ciYaGBpmZmbi7u3P16lVyc3NRVlYmKiqKunXrsmHDBm7cuEGLFi24ePFijf3t0KEDkyZNUjiWz58/M2fOHJycnFBTU+Py5csUFBTw4cMHAgICsLGx4caNG2zduhUnJyfCw8Oxs7Nj4cKFNSBnffr0YciQIWRlZZGamoqWlhbW1tbcvHmTVatWsX79esrKylBWVub9+/c0a9aMgoICOnXqRGBgID4+Pjx58gQPDw82bdrEnDlzKCkpoXHjxujp6VGvXj1kMhkWFhZERUUxf/58Dh48yNixYykuLmb37t2UlZXh7u6OhoYGGRkZ3Lx5k65du4pjTktLY9WqVdja2vL161f69u3L0qVL0dDQEAvbUaNGCdNYQDii37t3T2HhBpUyqqdPn8bNzY0DBw7QokULxo4dS0JCAgkJCYSEhNS4Dnl5eYSHhwtTy+fPnzN48GAGDhxIQkICubm5eHl58eTJE9atWycWOpmZmaSnp6OsrIy2tjbZ2dloamry5csXli5dir6+vuiWSwU9aYxJ97ejoyMnTpwQwhAmJiakpaWhpKSkwH2Ry+WkpaWxbds27O3thVjGoUOHcHd358SJE/j7+3P8+HHS0tIwMDDAxsZG3G++vr7k5+cTHBwsfJfi4+PZsGEDRUVFnD9/XpxDSRXu+fPnODo6ioR76tSpNG7cWCg39e3bl4EDB5Kens6PP/5I//79yc3NFQI3ktCLuro6mpqaLF68mK5du4rrJnGqJK8xSZmqS5cunDhxArlcLgqHXbt25fr16+KcuLm5cefOHVJSUnB0dKRHjx5cunRJjCvJg2T//v04OzvTs2dPIX5TUVHBkSNHavUEkkJSqJSgSNLcraurq3AdpYVL586dOXv2rBDAqC6G4uLiwl9//YWGhgZGRkY0aNCAnJwcgbpwcXFBRUUFX19funXrRocOHQQkLykpCScnJzHnV70ucrmckydPMm7cOLp27crkyZOZMmVKDT6hVASWyWSsXLnyu8f9T8S/i45/IDw8PDh58uR3DZq+F0pKSkydOvW7aibVQyaTCXfOv4udO3fStWtXBaKkFPHx8Rw7dgw3Nzeio6N59+4d8fHxCp0NmUzG1atX/3Ybp06dEgl68+bNKS0tZcSIEaipqQnyp9QWHjhwIOfPn+fkyZNcv36dV69eUVFRwZ49e8Rv1Bb9+/dn7ty5vHz5ElVVVfT19cnMzFSomiUnJ4sFhrKyMu3atSMoKAhHR8cav2dgYCC2J2m/L1++HAMDA+7du8fp06cZMmQI5ubmnD17lrVr12JsbMy2bdv46aefxOQwb948keAWFxeLBCklJUUhUZ0wYQIlJSUisZWgZFVDS0sLuVyOjY0NpaWlrF69mri4OOrVq0dxcTGLFy/Gw8NDEDUdHBxYtWoVvr6+zJkzh3379vH582cWLlyIjY2NgoLS/8sJSnr46unpceDAAZKTkxk8eDAWFhYEBgYSHx9PcHCw6KwUFhZy8eJFAQORul1QWb2Wy+WiM2BhYcHKlSuJjo4mLS2NHj16sHnzZuRyOeXl5XTq1AlPT0/x/eHDh7N+/XrCwsJISkoSiyhp2/r6+mzcuJFWrVrx5csX1NXVqVu3rsBcS0ILtUV6ejo6OjqEhoZSVlaGvb09Ghoa1K1blxs3bqCkpCTgCJJYgru7O6GhoaSmptKoUSPh0eDg4KBwD6anp7N9+3YFR2qolNBeuXIlBQUFzJw5E2dnZ7Zu3Upubq7wHKlaAZei6n3w7ds3srOzRTKgpqYmKqUSz0FXV5f4+HjBF2jZsiUtW7akefPm+Pn5kZeXx48//oiZmRnv3r0T3TRbW1vevXvHsmXLxELw48eP7Nu3TzxIqxcMsrKyWLduncKx2tnZMWjQIHr16lUr9y0iIoKJEydiamqqAEXq06cPs2bNIj8/X2EhampqyvXr12tIhwI0bdqUt2/fEhgYyI4dO9ixY4e495o3b05ycrLwoGnTpg3Xr1+nqKiI8vJykfxLXabz58/j4OBAQEAA/v7+6Orq4ujoiIWFhYLRXm5uLvHx8ZiYmODs7IyysjJyuZzo6GhcXV1JT09HW1tbKAzt2rWLwsJCmjVrxtGjR8X9ev/+fc6fP095eTlhYWE4OjqyePFievfujZaWFvn5+fz0009kZmaSn59Pr169GDBgACoqKowfP55hw4ahoqLCyJEjmTFjhvBzGDhwIBMmTKBOnTrMnj2bxo0bM3XqVNLT05k5c6bglJ06dYr169ejqqpKYGAgxsbGTJs2jZUrVyKTyejQoYP4zdzcXEJDQ9m2bRt6enpoaWmhqanJwIEDOXDgAAYGBty+fVtAgIyMjBgxYgTDhw9n0KBBlJeX06NHD44cOcIPP/wg5mc1NTVUVFQ4e/asIE9/L06fPs379+8FtNnNzY1Nmzahra0tpLp/++03AgICmDt3LmlpaQLeKClSzZo1S/itdO/enbt37xIUFISOjg7a2tpERUXRq1cvQXqWuGVS9y0yMpKBAwfy6NEjdHR0qF+/vkIhASqJ2xMnTqRJkybcvn2bTp060bx5cxYuXEhpaSne3t6MGDECPz8/YmNjxfMHKh2yJQiS9Oy5cOEC+vr6WFpacv78eQ4fPkxmZiYnTpxATU2NrVu3YmhoKARNVq5cybx584RhoXSOjIyMkMlkbNu2DT8/PxITE7lx4wbTp0+nTZs2tGvXjnnz5hEaGqpwjU6fPi2MFwGMjY15+PAhZmZmYh8lA049PT2gUnDGyclJLEY2bNiArq6uWMAcOnSIVq1aERUVBVR2NLt164aVlRVfv35l0aJFXL58mby8PLS1tQkPDxdKl5LIhoODA1DJ0Vi+fDkODg40b95ciNEMGjRIEOiPHDmCu7u7mEuPHj2Kq6srSUlJQCXHrFOnTmKxUrduXV69eiWk0nNycjhz5gwvX77kzZs3yOVylixZwoULFzA0NERFRYXNmzdjamoqZKKrXhdVVVVycnKwsLAQ483b21s8s6rnC/9bCttV419Oxz8Qu3fvZseOHWKgVMVlSlE9Cf5eVf97UZUwWFuMGDFCJIa1qUBUDWNjY1JTU4Vsa0lJiVAuAQRW+O9i7ty5pKSkEBgYSMOGDQW+PCAggICAAA4dOkSTJk04cuQIDx48YObMmbXK3f4naUBpfyTOh5aWFh4eHly+fBkPDw+GDx/On3/+yb59+xgxYgTe3t4Kcnvf2+fevXujoqLCtGnT8Pb2ZuPGjRw8eJCDBw8il8vx9/cnOjqaefPmcf36dUHqkjwwJBlQmUyGkZER6enpyOVyBZfYqoQ4qZPRuHFjBc+Kjh07Cl3y+Ph4WrVqhZubG2PHjuXHH3/k4MGDODo6MnfuXM6fP4+6ujp+fn60a9eOiRMnUlZWJnwuJEOlqtv85ZdfhFpQbef1e4sSiT8kSYn++eefgk/i4eHB+fPnxTiTrqeFhQVubm5kZmZy9epV8vPzCQsLY/DgwQIWBCgsjCSjpa9fv36Xo6KsrCzgCFKEh4dz79492rdvL4zGZs2axcWLFzE0NBT+KXv27CEhIYFff/1VYK51dHTIyspiz549WFhYCAhg/fr18fb25vXr1zWI51XHqZKSEqamptja2gp4mZTgGxoaoq6uTlpamoDBSYvhBw8eoKOjw5EjR2qIC4SEhAhTyffv3+Pt7S3copcvX16DWwSVqlf6+vq0b9+e8PBwtm3bhrq6Ov369aNZs2acOXOGJUuWsHTpUvLy8hg6dChjxoxh4sSJdOzYkVmzZgGVnVHJkVsyS4yPj8fY2Jg3b95gZ2fH69evWbp0qZCE9fDwYPz48QpS21euXBFj7Y8//sDCwkIB4qWmpqbAfauoqBCLQl1dXZKTk0WibmZmxsGDB2nYsKHAZ1cfB2fPnmXBggV4eXnRt29fPn78iKGhIX/99RehoaGoq6tjZGQkzEtlMhm9e/emrKyMM2fOEBoaytq1a2nevDk3b95EX1+flJQUzpw5g7W1NZGRkcyfP58HDx5w7tw5fv31VxYsWCCOUfKuyMnJEfdd1SLK98i1Ojo6qKurk5WVJSS0dXR0xOfT0tJo0KABLi4u3Lhxg0GDBmFnZ6cAKzp9+rS4/nPnzhVd7G7duvHzzz8zadIk4YLu6upKr169iI6OJiIiAhUVFcaNGydkfTMyMvD29ubz58/8+eefmJqaoqury6RJk/D19aWiokJwQiQuk6enJ126dCEhIYFRo0ZhbW3N4cOH2bRpE8HBwejr65ORkSFIsL1792bx4sXUq1ePgIAATp48ybp16+jcuTNt2rQRHJ2MjAxKSkpEIiuTyVi6dCn9+/cnPz+fBg0aUFJSIir0mpqaZGZmUr9+fZG4SuNK+n7dunWF0pSKigpbtmxRUP2aNWsWt2/fZsuWLXTo0IGtW7dy9OhRmjVrJnhrSUlJYp5v2rQpSUlJ1K1bl6KiIho1asT79++xsLAQZqQtW7asIYIiFaWkDku7du0YOnQo06dPx8zMDBMTE+Lj48nJyaG8vFw8a6ASkRAYGCgMVm1sbBg5ciRnzpwR3WTpeP38/GjatKmAAUrjSuIaKCkp4enpyZMnTygrK8PKyoqIiAgFmXqZTKZwTktKSsjIyEBNTU3IrRcUFNCgQQMhPiKTyUhPT0dPTw8LCwvS0tKE8MuLFy+ECae7uzupqakkJiaipKSEkZGR4IVJPjoSAVuSn8/NzRXHUFRUhIaGBkpKSkIhSiaTCeU8aa4sLi4mISGBNm3aEBoayvz58zl79izq6uriWJWUlGjQoIFYJGVkZKCpqUlxcTF169YlMzNT8BZzc3PJzc0VxYo+ffpw9+5dPn36JHK+qgpb9erVIz8/n+zsbPHc6Nevn1CXU1JSYuTIkfz+++/I5XJh4Ny5c2fWrFkjzv3/9vh30fEPRLdu3UQFRAppEEtqF9LEpKamhqWlZQ2Sc21KPFUTn7/D3kOlFKCUGG7bto1hw4aJhYRkuCcl7zk5OairqyOXyykuLmb+/Pl4e3sLN9z/JuRyOfXq1aNp06aEhoYKMnSdOnVExdXQ0JCCggKUlZXJy8ujY8eOvH37lpKSEubNm0dAQAC9evWidevWKCkpkZOTw8aNG1FSUvr/2DvTuBrXNuz/V5NGaUDCNmUsRZFpk3m2zZmSYctQsZEptigyRDtzySwZtlnGkHlOmSIRqRRNRJpWtd4P/e7rWavi2c/zvu/v2R/2+ak1tNZ1reu+r+scjvM4GDJkCKdOnWLAgAF8/fpVOA2zZs1i7NixbNy4UUWkTZlBSJprWUc1KSkJJycnateuLZRqX7x4gbGxMZ8+fUJPT49ff/1VKLtaWFhw6dIlNDU1RTO8vb09rVu3pqSkhM2bN5dr7ixbhbK0tMTMzEwoVpe1q1evCtjBxYsXVWBxBw4cwMLCAltbW3bt2kVeXh6LFy/GycmJBQsWEBYWxtChQ/Hx8WH37t0cOHBAhbBg7dq1bN++HX19fZFpUrYfBZfSwTZw4EAuXbrE6tWrcXNzQyYrVaJWV1dnypQpVK9enYEDB3Ljxg2ePn1Kdna2CqFC2QZWyZTH+aMm7evXr7N3794KK1ffG7O6ujrbt2+nXbt2REREsHz5clG5O3z4MNu3bxdKstWrVyc1NRULCwvev39PtWrVmDt3brnfq6CggKCgIAoLC5k7dy4FBQW4u7tTWFiIQqHA3t5ehSI6Pz+fV69ekZGRgVwup379+rRu3ZoJEyaU61WKioqiefPmKskKhUIhGmFnzpzJqFGjVK4fqTFSYnBq3rw5lSpVYujQoRw/fhy5XM7q1avp2bMnZ8+eZfHixRQUFDBhwgQqV67M1q1b2blzpxAkVSgUzJkzR2gVSGr3ycnJHD58mIyMDHx9fVm1ahUtW7bk+vXrKo/XrVuncq3l5eWRnZ2NkZGRcFS+fPnCyJEjRe+bt7c3J0+exMfHh/79+2NlZYWhoSE+Pj6sW7eORo0a4e/vrxJ07NmzR0V8cMOGDWzfvl2Fbliq9CivYV5eHllZWejq6mJkZERWVhbGxsYiA1m3bl3mzp3Lb7/9hpmZGRMnTmTfvn2YmppibW3Nvn370NXVJSsrC3V1dcHeU1JSIpwziaGvV69e3Lx5kx49erB06VLCw8OxtLRkxIgRdO3aFR8fH7Zt28axY8fYsmULU6dOZcCAAVhbW7Nt2zYcHBxo3rw50dHRBAUFqTCmlU3SmJmZkZ2dTcOGDTEwMODu3buoqanh6elJZGQkkZGRfP78WewxZQOhsvuXm5sb06dPFzA4qaH66dOngo1NgpQ0bNiQ33//na9fv5KUlISNjY2ouubl5VGzZk1sbGy4dOkSRUVFGBkZcfjwYYyNjXFzcyvH0PPlyxdsbW0xNzcXUBszMzPR71W9enXq1q1LfHw8Hz9+FP8LpWdwWbp5hUKBkZERI0aMoGfPnsycOZM+ffowadIklXMuMTGRkpISESArFAqGDh3KgwcPMDQ05P79+2zdupVZs2bRt29fJk+ezOLFi4mMjKRdu3bMnz+fgwcPEhUVhbW1NZMnTxY011IiISEhgd69e4vE1KxZs1i+fLlIVjRp0oTExESGDh1KcnIyd+7cQUtLi+7du1OjRg0uXLiAQqFg9+7dmJiYiERJtWrVcHZ2Rk9PDzc3N2rUqCGgQVISRjr3K9qHJSfZzc2NQ4cO8fXrV6FdIzHvSVZSUiIqfI6Ojvj6+vLq1SuGDBlCnz59cHNz4+3bt+jr67N//34qVarE8OHD+fLli5jz77//Tl5eHgYGBixdupRNmzbx9u1batWqxaZNmwgJCeHt27esXr2a7OxsXFxcVIhipk2bxvTp0wW7YZs2bRg1atR3hZnz8/N58+aNILlYtWoV0dHRODo6snDhQpo3b05cXBw2Njb4+fmJvowJEyZgZ2fHuHHjSElJoVatWoKoIjw8HAMDA44dO0a/fv2EYrqBgYEgs/n48aM4xx8+fMj169fp0KED9vb2PHz4kAcPHmBra4u9vT1hYWH4+PgwaNAgDhw4wIIFC1RIOeD7hC9/B/sn6PgbWFkqVMlev37N5MmTGTt2rEqm5cWLF8ydOxdXV1f69OlDtWrV+PTpExEREUJzoixf+49s06ZNDBs2TETxc+fOFY2Y5ubm3Lx5kw4dOlCvXj26dOki4AkbN24Um3FBQQG7du0SjVZVq1bl8+fPREREEBcXx7Rp0xg3bpy4oVNSUhg0aBDfvn2jdu3avHv3Djs7O54/f05BQQHVq1fHyMgIe3t7xo8fz/jx43F2dmbUqFFi3G5ubhgbG2Ntbc3WrVv59u0by5Yto3v37ixfvpz9+/ezZcsWOnfuzODBg3nx4gULFizgypUr5OTkCDXPHzmq0iaUkpLCjBkzqFmzJsbGxlhYWJCamsrt27eB0g1bCirq1atHXFwcHTt25Pbt28yePZsuXbrQs2dPOnXqRGFhIXfv3qVevXqiZ0Sy48ePM2PGDJKSklQgRt+ziqhYJdPQ0GDbtm0EBAQQExODpqYmgYGBtG/fnjt37jBlyhSePHki3v/zzz8LJ+c/NcmBNzIywt3dnZEjR9KsWTMRdFhaWgoF7LL9P15eXhw+fBh7e3vMzMxQU1Pj/fv3pKenC6fJ3t5e9FicPXuW5cuXM2zYMA4dOkRYWBj79u0DSmmJZTIZ69evV/mOp0+fluvZKC4uZsOGDairqxMUFESnTp2Ij4+nf//+PHjwAH19fR48eMDkyZO5d+8eJ06c4O7du+JQs7e3Z8iQIT+kJFQWJExMTCQmJgZLS0t++uknQbKQlpbGoEGDePbsGT///DNaWlpkZWXx9u1bUfpXto4dO+Lh4SEgK2XNzs6OzZs3q8A3+/TpQ/fu3fHw8CA5OZlu3boxatQoli5dyqFDh1iyZAnr16+nV69eXLx4kQULFuDo6EhISAhFRUUiQJcEScPCwvDz8xN7QZ8+ffjw4QO5ubl/uSIpfR6UZmZ1dXVVhCnlcrlK9tbY2Bh3d3fRQDx06FBkMhlOTk6YmpqyY8cOgoODCQsLIzQ0FE1NTZVkjmTSfbJ69WoqV65MixYtKqQevXz5Mm/evMHFxYVPnz7h4eFBVFQUVatWpU2bNty/f5+0tDTh5EvfUVbvQNoj1dXVqV27NufPnwegefPmDB06lMOHD9O6dWvi4uLEfgKl1W4fHx/evHlDcHAwv/32G3Xr1mXevHmiKqrsDEu/ecOGDZk8eTI1a9Zk2bJlKu+pVKkSL1++RENDgyZNmpCens7bt2//7Vp9z1auXElhYSFnzpzh4cOHNG7cmHfv3ok+G2XCkbJsXNI61KlThz179gho0JEjRwgMDEQmk2FjYyP62G7dulXu/uvcuTN9+/bFyMhI/P6xsbGUlJTQoEEDNDQ0iI6OZtSoUXh5eeHl5UV4eDiHDx8uVz2cP38+qampoodEoqmWSAUky8jIQFNTk6pVq1JQUMC4ceNE35Okt1I2SahsKSkpVKtWTQTC3zMJEjp79mwcHByIj4/H19eXqlWr8vr1a6ZPn05ubi47d+4URADS/aPMVigFELa2tqSmplJYWCgqM1DaQzB79mx27NhBUVERJSUldO7cmdWrV5eDdq5atQpXV1cuXLjA69evRTUtMjKSpk2blkuiSbTZFc1ZOVHyvedycnJUiF+k142MjNi8eTMjRoxQScrk5OTw5MkTIZq6bNkyfHx8hP/0nwgzP3jwQGhXVcQEqvz6j+akbNbW1mzcuBEjIyMVMhvJTpw4QZcuXcR+pPxYoVCwefNmFaHaiu6pf0f48r+2f3o6/gYmceuXFd+rV68eKSkpBAcHq9AITp8+HVdXVxVBJAn7WlBQwJo1a/6joKNjx4788ssvjBgxAg8PD3R1dYmJicHAwICEhAR++uknunTpwpgxY1T+T2IeglLdjM6dO6sEIgBTp05lzpw57N+/nxYtWojsq7m5ORcuXGD37t3cvXsXc3NzcnNzGTFiBOPHj1fBthcUFJQTD4TSQ2jz5s3I5XIyMzOZNGkSAQEBNG/enC5durB//362bduGlZUVsbGxdO7cmfHjx6OtrU1AQACDBw/Gx8eHGTNmEBISUi7oUM4YN2vWjO3bt7N582YePXrE48ePhZ5CRkYGAQEB4tB/8+YNv/32Gy4uLixZskRAyGQymcDL9u/fHz8/PxVn6OvXr8TGxrJhwwZq1qxZrppV0YEtlXyl10NDQ3n48CH29vZ4e3tz8eJF2rRpw6xZswgLCyMiIoL27dsTEREhDh3J8vPz/6/FhHJycr6rylqlShWys7OFIrFkYWFh9OrViy5duqCnp8ft27e5f/8+BgYGAg52+fJlsrKyRKn+e03aQ4YMYcmSJQCCqvjEiRMcO3aswsydmpoaVapUEfjjOnXqoKOjUw5zraWlhaOjI46OjkCp2FjPnj2F6NaPTIIw/PTTT+I3X716tXDooVTUKikpidq1a7Nnzx6ePXvGlClTRL+HhBEGBITge9a+fXuOHz+Ora2tCHiSk5NFo7hEG/n48WO+fPlC/fr1BWFAtWrV2LhxI23atGH+/Pl0796d6dOnU7duXSZPniwESfX09NixYwctW7ZER0eHfv36iWre8OHDyzmyZe/fhw8fClgXlLJEla3sXbt2jYKCAuEwBAcHq7CQaWpqMn78ePbu3SsqSKNHj0ZDQwMtLS2GDRtWTnwwISGB5ORkfv75ZwYMGMCTJ0+YOXOm+K0BcbiPGDGCbt26AWBkZKSiQA6Iw1+hUJCfn4+Ojg47duygcePG/Pzzz2zdupU+ffqIOe7cuVNF1b1u3brY2NhgZmZGcHBwORa1Hj16cOS9pnA3AAAgAElEQVTIEe7cucPo0aMZP368gAY2bty4HCz32bNn1K1bl2rVqol7zMTEhB07dhAfH8/Tp09JS0tj6NCh1K9fXwS0kZGRgk0rJycHAwMDmjVrJva2KlWqEB0dzYULF4iLixNzlslkggnJ3NwcPz8/PDw8mDBhgtBtUW7kPn/+PBcuXCAgIAAoDZLGjRvH0KFDVXpvzp8/z/v371EoFCQnJ3P16lUMDQ1V5itVPouLi0lISBA03VCa5Q0ICMDBwYFLly4xffp0Bg4cCEDfvn05deoUb968Yf/+/YLm+smTJ8TGxqKmpkZycrKgMlVXV1dhNlRTUyM2NpYaNWoQEhLCjBkzyMvLIy0tjYcPHxIYGEiNGjUICwsTQn7e3t6Cbre4uJhu3bpx5MiR79Lel5SUMH78eH7//XeRxZd0nSwsLFi7di2TJk0iLS2NI0eOMHr0aDQ1NVXOEiiF/sTExPDhwwfS09PJyMigY8eODB8+HA0NDSG2evXqVV68eMGHDx/EGKXkWdk+z4CAACFK+aM5SPOQ1kh5ztL8fHx8xD5e9jmJJW/69OlYW1tTUlKCs7OzeF0aQ5cuXahatap4v5GREaGhoUJjQ6FQMGPGDCZPnszs2bP/sjBzcXExzs7OKmNWKBQkJiaK36js68rjlyjklX8jifL42bNnuLm5Vfidnp6eHDlyBENDw3KPpf1V+Xd79eoVW7ZsYejQoTRs2FDs9xI5AFBhr+7/0v4JOv4G9unTpwrhLPCvA03Z4uPjy5XTJGvQoIEKM85fsXXr1lG/fn0cHR3Jy8vj5MmTODo60rhxY3bu3MnHjx9Zs2YNT58+ZeLEiRVmBc+dO8eGDRsqhFsNGjSIsLCwck6fkZGRYDVq2rQpAQEBFaqeP3nyhMLCQkJDQ+nQoYPYXI2MjIiOjubevXtYW1uTmppKeno6PXr0wNTUFDU1NR49esTPP/+MQqHg2bNnODg4kJmZiVwup6CggMWLF/Pt2zehBaJsN27cYOTIkeJx+/btad++PYWFhWRnZ2NiYiIahSWGIy0tLTZu3CiyHz4+PoLq8vPnzxgYGCCTyXj//j3e3t5Cjbtjx474+fmRkZHBiRMnsLCwwMrKisDAQGrVqsW8efOQyWS8ffv2hxWuFi1a0LhxY/T19Rk3bhwLFiygb9++fP78mZ49e+Ll5cXZs2fJysqiW7duKlmT2rVri6Dkv7XatWtz5syZchkyKKUglsvleHp6Av8KphQKhXBIpGCqatWqXLhwgW3btpGamsrq1at59uwZkydPFs5Iq1atqFu3rkqTttSsFxoaqkJVbGdnR6VKlUhISKBdu3Z4eXlx7do1FixYwLhx4wgODsbFxYWQkBBGjx6Nl5cXoaGhAnNdVoMiICCADx8+YGZmRkBAwHfhCJIpV62ys7NFk6Mk1JWdnY2Hh4eoTC1btox9+/axYMEC/vjjDxFIAUybNg0vLy9evnxJo0aNyjnW+fn5XLlyhfDwcGrXri1YyZYtW4apqSnPnz+ndu3aJCcn06VLF8zMzNDU1CQ1NZWRI0eKpsfevXuTmJgompiV2ZIyMzPFvWVhYYGenp6Yf2xsLAYGBuzYseO7v4enpyd6enpCrKsi0S4J9nby5EmaN2+OlpYW/v7+WFhYEB4eTpUqVZgzZw4uLi4sWrSIp0+f4uPj893KxdmzZ9m8eTMdO3YU3ydpA/366694eHjQokULSkpK2LRpEzVq1KBevXrfnYOrq2s552n79u3Mnj0be3t73r9/rzLHmzdvcubMGX7++WcAZs2aJSBnys2oki1atIihQ4fSokULdHR0CAwMJDk5WeidACqBnL6+PiUlJQI6BqWOzG+//cbFixdVoItqamoMHToUb29vWrVqhZ2dHXfu3CEwMJBFixYJtp6srCymTp3K58+fOXLkCOHh4WRlZeHv70+DBg2YNm0aTZs2pUGDBhQXF+Ph4aGSzFDuRSwqKuLw4cPY2tqioaEhKkJlCQKqVq2KmpqaaODPycmhVatW380eKxQKHj58yOnTp5k/f76olE6YMIFKlSpRuXJlca7k5OSgpqbG1KlThR6SdB1IBCESZbQyTbWyPXr0iLFjx9K3b18aNmzIjh072Lp1q0p/w9y5c38IUfqRKRQK7t+/j1wuZ+vWrTx9+pThw4fj6+vLL7/8gqamJlOmTCEkJITjx49/V0x26tSpxMTEAIhg6siRIxw5ckTlfRVVJRUKBa9evRIsXJJJzn5JSQlDhgxBQ0OjwjO/pKSE4uJiNDU1RXKs7PyUexjLPldSUsKJEydwcnLC3Nz8u/+j/H3Hjx9HJpMxcuRIBgwYgKmpKYmJicyaNYutW7dy5swZatSowdOnT2nRogV6enqoq6urXAcy2b+EmZU/X/pb+d4q+/qPxieN8fPnzxw4cICaNWvSsmVLlWtfIkwpuw5lH1taWopAZtKkSRQVFREcHPzddbhw4YLYn/4O9k/Q8TewFi1aEBgYiJ2dnUrwITHmWFlZqby/bt26hIWFVVgi/J7mxI/s8ePHBAQEULt2bS5dukR+fj537tzh0KFDVKtWTcAHjh8/zvHjxyvMEJiYmJCYmFjh58fGxqKtrV0u+7ps2TLi4+PFzebl5aWSwZU20xcvXlC5cmVu375Njx496NSpE8bGxhgbG7Nx40Y0NTXx9fUlNDSUmjVrkpWVRUpKioBvqKmpiWZD5WzQnTt30NDQID8/v1xgB6oZ42fPnpV7PSkpSfydl5eHjY0Nhw4dYvLkydjZ2XHq1Cns7e2F41JcXMzly5eFIrKkfBscHIy9vT0vX76kYcOGhIaGCuf76NGjGBkZYWRkxO3bt2nevDmJiYnikDM3N+enn35i8uTJeHt78/nzZ759+4aZmRlt27alRYsWXL58uRyFp5qaGlevXlWhUYVSh3Xs2LHY2NiUcwYkLG9WVhZpaWk0atQINTU18djX1xd1dXUWLFhAdna26BeIiori1KlThIaGMnXqVPbt28e0adPo27cvpqamuLm5IZfLefr0KQsXLsTLy4uSkhI2bNhAq1athBaKlZUVU6dOJTAwUDCp9OjRg/r167N+/XqmTJnC7t27qVy5cjmq4t69e2NmZsacOXO4fPkyK1asoFevXrx584bLly9z9uxZkcX18PBAX1+fqKgopk2bhrm5Ob1791Y5OGUymdCVUFNTE9C9v9LjdP78eSwtLXF2dhaOl7Ozs8Bar1+/HplMRqtWrYR6vXLQ4eXlBZTCG6WxSCZdN8rOnlwup0qVKiQkJJCVlSV0awYNGsScOXOIjIxEX1+fevXqUblyZbS1tQVL0qRJkxg4cGC5rPrr16+pXbs2urq6qKurk5WVJWhBv379yufPn/Hz8xP9SYmJiSrOaJMmTQgODubBgwc0atSIL1++qFA2y2Qyrl69io6ODnl5edy/fx81NTWioqJ48uSJEACFUi2cy5cvM2TIEF6/fs3Lly/LJV5kMpnYP8aPH09UVBS2trY0bNiQPXv2sGzZMlavXi32NoVCoVKVkJ6THEmZTMazZ8+4d+8eR48eJSkpia9fv6Knp8fu3buxtrZm0aJFDB8+XNxPtWrV4tixY0RHR9OoUSNu3bqFXC7HyckJKA2ypL1eYmKDUsY9CQZZVFTEp0+fRMVPmTXw7t27zJkzh7Zt22JtbY2enh47d+7k2rVrjB8/nlatWuHm5kZgYCAJCQmCFad+/fqsWbNGMP0NGjSIqlWrMmvWLO7duyf6c54/f46Pjw+PHz/G1taW+fPns3v37nJintHR0YwePZqyduXKFQoLC3n58qVKhjw8PFxg7qEUkpOdnS36x2QymaDPlkyq5EjX+8qVK4XzaGVlJRr2Y2JiaNeuHTKZjMzMTMFcOGbMGJX1la4Db29v9u/fj4+PDw0aNCA7O5tHjx6Rk5ODsbExzZs3F/TrQUFB3L59m8LCQtTV1bG3t8fAwIDKlSvj4uLCtWvX+OOPP/6SKOuPTEowNmnSRDjxb968IS8vj549e2JsbIy2tja5ubnI5XIBkZIgX1WqVOHEiRMiGSdZy5YtBf3vtGnTyn2vl5cXiYmJzJgxAw0NDWJjY3F1dRXUrtJnVBTgJycnEx8fz9SpU0WG/j+1fxecld1rFQoF/fr1U9kr161bx9evX0VfVlFRkRAjlvYr5YTj/2+2J4VCQWZmZoVnRVl4dEXjKft46dKl3x1zSUkJCxcuLKfY/r+2f4KOv4HNnz+fsWPH0qVLF2xtbQULgnQzTJw4UeX9bm5u/Pbbb7x79040xP07zYkfmZqammBIunHjBpqamuTm5vLnn3+SlpbG3Llz8fLyIikpib1799KsWTMVFhooDSz++OMPtLS0xJgyMjI4f/48mzZtom7dupw5c0ZkX9XV1Xnx4oXKTVYWh5iWliZUz1etWkX16tXZunUrly5dEirLDRo0IDExUXByKxSlwlWzZ89m8uTJ4rPWrFnDyZMnWbJkCT169KBLly60bNkSNzc3/Pz8SExMFGqekkkUe+Hh4d/VUaio0fLBgwdCh+DEiRMqkCg9PT0CAgLK6Qp4eXmRl5dHfHy8yqZ+5coViouLMTY2RqFQ8PHjR2JiYkTja2ZmJgsXLqRBgwbi/zQ0NEhPT+fixYtUqVIFY2NjioqKSE9Pp3v37nh7e5fLjkMpdfLGjRt5+/YtUVFRYswSda9EcCBVKho0aICTkxO+vr4UFxcLBqE1a9bg7+8vyBJ8fX0xNjbGy8uLffv2MWXKFCZNmiS+19HRkd9//5369euzYcMGNDU1ad68OSdOnMDExISkpCTBQNK0aVMKCgpo3749f/75Jz169MDT0xN3d3fCwsJQV1fH2Ni4HFVxpUqV6NmzJ2PHjhWNxJqamtjZ2bFr1y6qV68uytAymYypU6eK8fXu3VtFg6LsJj9q1CiuXbvGqlWrKrxGytrp06eZM2eOynNSIF6zZk3BXgKl12BZJrG9e/cKnv+y9uXLF+RyOX369OH169fcv3+fnJwcwZzy8uVLunfvzsSJE9HU1CQjI4MBAwbg4+NTLsj8kYWEhNCkSRMV8UHpPkhISKCkpOSHlQ7JMjIyVOBxyqYcAEg4ZWUWsrZt2+Lh4SHgYmUzuBVZUlIS4eHh5XDP3bt3F6QBElTC29v7hxlCaZ22bdtGnTp1ROXz8uXLdOnShXbt2vH27Vvevn0r9nKpWqkMP9PV1aVdu3Yq1WvJUevWrRsrVqwQVSYpsBg1ahTW1tbiPn306BGrV68GEBVnZRY1iWlPJpMJB1OhUFQIDTQ3NycnJwdPT0/U1dWpV6+eCFQk1qFWrVoxc+ZM5syZQ1pamgqu/vTp0xgaGtKvXz9MTU3JyMjgzJkzhIaGVvg7RkdHM3DgQJGEyMjIICkpSTSfx8XF0bRpUxo1alRuPaTkRO/evQVsa+7cuUyaNIlPnz6hra0tknf9+/cXLILdu3evcCzdu3cXGlSBgYEEBQWpJKQ0NDTo2rUr3bp1o1mzZjx48AA1NTU2bNhA9+7dOXXqFDt37qRBgwY0aNCAtLQ0du3aVeF3/bcm3VtaWlo4ODhgampKSUkJR48eVXnfxo0bVc4m6bqH0utQcs4ryrBD6b62e/dubt68Sfv27dmzZw96enri3FJTUyMyMrLCMcpkMlxdXXF3d6e4uJgtW7b8v5q+sIrGXLYH7sqVKyxYsIBGjRoxbdo0cnNzBdTqPwkw1NXVkclk34UO/yfm5uZWDioOpesqMYhJ9u8qH5KAY0VWXFxc7vP+DvZP0PE3sCZNmnD69GlBhZqYmIiRkRHjx48nMDCwnC5Hz5492bx5M5s3b+aPP/4QG8CPNCd+ZFZWVhw+fBhtbW3Onz+PTCbjt99+o2bNmvj6+mJnZyeCjBo1arB+/fpyQUdhYSGpqamCclMyhUKBo6Mjb9++VWmafvbsGbq6uvz0009oaWnx4sULNm/erFLOrujG3LBhQ7nnJHiTxH7TsmXLcs297u7uvHv3jj///JOuXbuSmppKRkYG586dQ01NjeLi4nIZuPfv34sxf/nypdz3fvnyhdTUVCpVqsSECRPYunUrR48e5dGjR6xcuZLGjRtjZGTEsmXLqFGjBg4ODip4ZyjdnPv27UtaWhr+/v5YW1sTFBQkGHgMDQ0JCgriwIEDnDt3jvbt2zNp0iRcXV3Jzs5m9uzZjBkzRgSmLVu2ZO/evZw/fx4/Pz+VTKitrS1jx46tMOAA2LdvH0OGDGHevHnCySnLGGRra4tMJmPcuHHcunULPz8/mjRpwrRp01i3bp0IOAYMGMCbN28EpKxBgwaoqanh6+tbDhoo9QY9ffpUbKpSBUZqIr179y6dO3fm7du3VKpUiU2bNgkMfMeOHTl9+jTPnj3D0tKSfv36CQiLZA8fPmTEiBFCMd3Hx4eaNWsSGxtLfn7+D/syEhMTVTQnytqrV68qdNjz8/M5duyYEKo0MTGhXbt21K5du5xehCRWFhkZKSp8xcXF7Nu3j+bNm6t87rhx41QU25Xt7t27uLi4cOvWLY4ePVouIB40aBBLliwRDumUKVO4d+8e7u7uzJ49m61bt5KSkkJOTg4bNmzg+vXrNGvWrEK43N69e8X9unfvXp4/f87KlSvx9vYmLy+Pd+/eUaNGDbS0tHj37p3Kgb1u3TosLCyYMGECpqamvHjxQqXp+HvWv39/IfI1a9YsLl26RJ8+fbh27RpaWlr06NEDIyMjgVdX3qdmz55Nt27d6NevX7nPffnyJcbGxtjb24tAVYIx5Obm8u3bN6pUqaJS8ZEy5atWrRJN/U2aNEEmk5GVlSWqi5KTJq1Fnz59mD59OtnZ2RQVFeHp6UmPHj1UxirBWBwcHFRgbRJbmFTlgvKOiER12qRJE96+fcuIESPIyclBoVBw7NgxHB0dMTMzE3S/NWvWRE1NDQ0NDd6+fYuJiQl16tTh1atXpKeno6GhIQJ05d7Csk3D6urqQuB07969KkGGpqYmkydPZuvWrSrvX7VqFfr6+gQFBbFu3ToxFymjn5CQgJaWFnFxccTGxmJvb09wcLAKjXhwcDADBw4UpA2WlpZcvHiR+Ph4Pn36JCC8y5Ytw9bWluHDhxMTE1NOJys3N5dXr15Ro0YNHj58yIYNGxg5ciQHDhwQ7ykqKiI8PJzw8HAAGjVqRE5ODh8/fiQqKor8/Hxev34teu06derEwYMHxRmurq7OypUrVajSy5pMpqqvJZPJMDc3L0eJOmXKFAHd8/PzQ1dXl4ULF9KqVSt69+5NYGAglStXZv78+VhYWDB//nzOnTvH48eP+fbtG3PmzKFVq1YMGjSIy5cvU6VKFZHMe/nyJTk5OVhbW+Pp6Snuz+DgYBGkdO7cmRUrVgjERUZGBs+ePaO4uJhKlSqhpaXFyZMnBQpAmnPZ+f2VOSu/npubi66uLrGxseTk5PDhwwfRpF6WFVRPT49GjRrx6tUrDA0NKSgoUBFmzsrKYvXq1eXE9aA06eHo6EhMTAxqamoMHjxYBNfq6urs3btX7Gllx1+RpppMJqNmzZr06tWLhg0bVrj2bdu2pUqVKuJaLrsusbGxHD58mKioqHLioGXte0yQ/2v7h73qb2wVMSaUtYKCArKzs6lSpcp/zdMcExMjMkPGxsbk5eWxceNG5s6di0KhYPz48SIAePnyJbt27SqX1ZV0QV69eiWcLCMjI9q2basCq5AaGhcuXIiTkxNjxoxRcUak0rFUElV+raywltQPMWjQIBXIj0wmU+GoVzapFG5pacnmzZspLCykSZMm9OnT54e/c0U2ePBgmjZtSq1atXj06BHXr1/n6NGjNGvWjBUrVnDw4EHBWS+JdFWrVk1lbFJD5O3bt0VlplGjRjg4OAjmLU1NTSIiIpg2bRpbtmzBxsaGmjVrcvr0aUaMGMGzZ8948eKFOOgkp0PC1Eom6YQoQ8yUYWO2trYEBgaqNPR26tSpHGPQyJEj8fb2Ztu2baxdu5YNGzbQq1cvLly4wOzZszl16lSFWOjY2FgcHR2FmJ9kUoXG19eX+Ph4ZsyYwZw5c9DU1OTcuXOsXbuW27dv065dO65du0bbtm3LQToky8/P5+eff2bSpElMnTpVBG8yWanuiYWFBevWrROQQcl+lPVSKBSsWrWqXKAtmZeXFykpKSK4hNKM+rhx40hNTRVZ8IyMDBITE6latSrp6ek4OTnRtWtXJkyYgLq6ulDFbt++PTVr1uTGjRukp6ezZ88eDh48SGpqKgD3798XzDplLSEhgby8PPLy8pg5c6bANqenpxMSEiIEGfv168fw4cPJyMgQFNDVqlUjPT1dfNaRI0cICgriypUrbNu2rRx1aEUmadNI8KPvWUXXGpQmVH70HRI/vwSJnDZtGgYGBgQEBLBt27YKgyPJ1q1bx549e0SDvImJCVlZWURERLBq1SpGjx4t1MihtLl97dq1xMTEiMPb2tqamTNn0q5dO9q3b0/lypUJCgoSGfj79+8DpUHzjh07WLhwoQimLl68SEhICI6OjoIhLikpieXLl3P9+nXs7e1ZuXIl8fHxNG7cmI4dOwp1cMmkz5fswIEDREREMGnSJOzt7YXzI1VPa9eujYGBAdu3b0dLS0swFcpkMnx9fQXtto6ODj169GD9+vUsXbqUBg0acOPGDSZPnkzbtm3Ztm2bShW4uLiYyZMnC12QpKQkEWTcuXMHV1dXunXrhoODg2AI09fXx9LSkoULF5KamqrSxB0QEMD48eNp0qQJ27dvZ+/evcyYMQNXV1eaNWvGwYMHef/+PV5eXqLPLjo6mtDQULp160aHDh04ffo0EydOVOkP2r17N7t371aBkZa9DnR0dJg7dy5Pnz4lNzeX0aNHc/r0aVJSUhgyZAhTpkxR2Ucl3SBJf0mZQUh6/Mcff5Cenk6tWrWYP38+s2fP5uDBg6xbt44GDRqIOSsTGOTn5xMTEyOy9R8+fODcuXOMGjUKbW1twWjXokULmjVrxqJFi3B2dgZKEy9Tp05lzJgx5fyGs2fPsmzZMqpWrUpcXBx16tTB2NiY169f8+XLFywsLNixYwdz587lwYMHuLu7M23aNBYvXszRo0fR1dXll19+4dChQ2hpabF//36srKw4ceIE8+fPZ8iQIXTs2JH58+cjl8vF/StV2dTU1Khfvz5Lly5l1apVzJ07l7Zt2/Lhwwdu3bqFubm5uG/LzjklJYWrV68yevRocnNz8fDwICYmhvDwcLS1tbl58ya//vorQ4YMoWrVqoSGhuLi4iIq1Zs2beLSpUskJyczdOhQiouL+fz5s7inZs6cyZUrV+jXrx9mZmbExMTw/v17Qajy+vVrHjx4wJw5cxg8eDCbN2/m/Pnz7Nq1C1NTU27duoWnpyezZs1i8ODBfPjwgfv379OzZ0+RiAoLC6N+/fpYWloSFhZGTk4O6enp1KtXj5KSEs6dO0dCQgJubm4oFAquXLnC+fPncXNzY+LEiUyZMkWsi7u7u0pVuSy5jGTKayCRGPxd7J+g429iJSUlnD17llu3bpGens7vv/9OdHQ0CxYs+O5Fo0y5OXjwYKFc+98EHzk5OcTHx9OwYUMmTpxIvXr16NatG7a2tioZ2bIXu8Tw8fjxY/F6RUFDbm4unp6eP2xoPH36NGvWrFFRfzY1NWXWrFl07doVZ2dnsWmamJiQnp5OYmKioMaUyWQcPnyYLVu2YGhoyLJly8oxekD5YO6vBHcVmbW1NVu2bEFLSwsXFxcKCgqYMWMG+/fvV1FC19bWxtLSkvj4eKpWraqSuZYoBVeuXMmNGzfw9vbG39+fJ0+eiDlZWlry22+/0alTJyIiIti8ebNwhGQyGXZ2dnz9+pXExERat26NjY0NkZGRvHjxgrFjx4rvevbsGbdu3aJatWpUr14dTU1NFSft/PnztGnTRsCnpDnu3LmTVq1asXnzZqFz0LFjRzw9PTl27JjQsYiJiRGZ7oqCjitXrhASEiKYPXr06CGggREREeIgrlOnDuPGjcPKyoodO3ZQUFAglNetra25ceMGe/fuLSeAd+PGDZYuXcr79+/R0tISVMW9evVi9uzZxMfHc/XqVYYNG8aLFy+E3oWfn993qxjwLw0KSWOiLNXlr7/+yr179yguLkZXVxdTU1M+fvyIXC6nWrVqaGlpieAyNjYWNzc3KleuTEJCAvn5+SqOi46ODnK5HH19fezs7HB1dcXS0pKrV6+yZ88eoNSpa968ebmgQ4IiPnz4EEdHRxXn69q1a7i5uWFlZcWnT58oLi4mKSmJ+vXr8/btWxSKUj2AXbt2MWfOHB4/fsyxY8do2rQpvXv3Ri6XV5idlclkaGpqUqVKFYqKikhLSxPMMYaGhoK0AUo1IqTHaWlpmJub06JFC/E5HTt2ZP369SrNmsrWtGlTrl+/Tn5+vhBw8/b25tatW4SHhzNp0iQVJXZl8UEo3WPv3r0r2ImUD+uePXsyatQodHR0aNGiBefPn2fmzJloaWnRqlUr+vTpQ1paGufPn+fNmzcsXLgQf39/NmzYgIWFRTlHQ3LYnZ2dxf3Uq1cvfvnlF8FcU1hYyJw5cwgPDxfV1mPHjrFmzRqh2aKrq4u1tbXo0Sj720vMhu7u7qJad/HiRaC0JzAjI4Pi4mJ0dHSoX78+DRs25PTp0+I6k3oAKleuzLdv39i4cSNdu3YlOzubTZs28eeff1JUVISpqSmdO3cWgdqNGzdIS0sTGdmpU6eKeWVmZnLw4EG2bdvGzJkzRXUGSiunBw8epGPHjgQHBxMVFUVycjK7d+8mNjaWOXPmsG3bNvLy8rCyssLOzo6tW7fi5uYmKoSSjodEwnDhwgXu3r1LmzZtuHPnDjNnzuSXX375bjApl8vx8PAQcCPlXq1evXrh7++PnZ0dY8eO5dixY4wYMUJF12Hnzp0EBAQI+GB4eDihoaHY2Njw/v17dJSPBR8AACAASURBVHV1effuHWZmZujo6KCmpsabN2+EuO6ePXvQ0dFh+fLlREZGEhgYSL169Rg/fjwKhYKIiAiysrIYM2YMb968oVGjRmzfvp3Y2FimTJlCmzZtuHv3LhYWFmzbtg1zc3Osra1p0KABRkZGKBQKbt++jY2NDfr6+nz+/FlQpjdt2hQDAwMSExMFVXdERARGRkZ8+PABe3t7bt26hZ6eHpmZmdjb2xMXF0etWrVISEhAX19fJExmzJhBaGgoGzduFPeskZERenp6GBoa8vz5c+rWrUtycjI+Pj4EBATw+fNniouLCQwMFL0NGhoaREREoKmpqTJnHx8f3N3dycjIoF27dtSpU4ewsDByc3Np2LAha9euFQGsQlGqlXLt2jXi4uKQyUpFeNPS0igpKRGJxs+fP/P+/Xs0NTWF6KutrS0NGjTg1atXPHr0SCQFnj9/jrOzMyUlJRQUFNCvXz9OnTqFhoYGRkZGrFq1SohhKhSlOmTq6upCf0dSbk9KShJ02e/evRN7TkV7qUJRqhtka2vL48ePsbS0JC4uTqzLzJkz6dChAzdv3iQwMJB27dpx/fr175LLZGZm/hN0/GPl7evXr0yaNIknT55gbm5OSkoKR44c4Y8//uDmzZusXbu2nMK4MuWmTCYT7//48SN79uz5LoTmr9i1a9eYMmUKXbp0EVAEKSN49+5dfv/9d9q0aUNkZCTbtm1j8+bNNG3alJMnT343aHj69CknT55k3rx5dOvWjStXrrBz50769OnDzp07cXBwIDw8nE6dOonsbFpaGqdPn+bmzZu0a9eOuLg4tmzZImAlERERuLq6oqmpScuWLbl//74KvMnV1RVXV9dy8/tR0OHo6PiXsZ5yuZzFixfz/v17Tp06JdRRO3XqRNWqVbl8+TKenp5iDk5OTuzbt08oIivjnffv38+iRYsYNGgQOTk5GBoaMnHiRJKTk+natSv9+/cXsLk3b97g7u5OQUEBX79+pXHjxjx48ID27duTkJBA3bp1uXfvHs7OzioH/l+hUZaykZKTs2fPHlq0aIGNjQ2hoaF8+fKFefPmMWbMGNq3b09ubi59+vTh+PHjAALqVzbrIj0eNmwYffv2Ze7cuXz69Ekc+KamplhaWlKtWjVSUlJISUkRAnYymYx58+aRk5ODmZkZY8aMISEhgd27d9OwYUOysrJYsWIFp0+fpkmTJixdupRjx45x+PBhMSZpTfv27VuOqvjfmaRBoawhoWxFRUXlqiCnTp3Czs5OVAil4BLgzJkzeHt7ExERQXR0tICg2djYCJHEikyicr158ya+vr4VBnYANjY2BAUFqQSUI0eOpEqVKgwfPpyZM2dSWFhI165dCQwMxN/fn+DgYMEEFR4ezvTp08Vh1bFjR9LS0pDJSpV/pXK/tPcoQ4f09fUxNDQkOztbCGpKuh3SOijreGhpaQmNgcLCQipVqiSgM8o0wTKZTAhzhYSEYGhoiKWlJV26dGHLli0MGzaM169fCxrfsuKDyiaXyyksLGTChAkYGBhgZ2dHbGwsnp6eoheodevW5OTk0LVrV65fv86MGTNwcXEhMTGRAQMGoFAoaNasGfXq1aN///5MmjQJCwsLtm/fTlpaGkuWLCExMZHCwkIR5EdFRWFkZCSy0zdu3CA2NpY1a9agrq7O5MmTOXbsGIaGhri4uPDmzZsK96KyR7a+vj4ODg6CcOFHR7ok8mpkZISamhqpqano6OgQGhrKoUOHePHiBV27dmXLli0qFL5qampoa2uXC4inT59Oamrqd5M7JSUlKlUCuVzO2LFjBTRNgqMpM9mVtbL7iXLiS7KePXsKyJPyHtSzZ0/8/f3LESEAxMXF8fDhQ9auXUu3bt2YOHGiYO3q1asXTk5OaGtrs2XLFpycnITOj6TjYWdnR15eHi9fvsTDw4P3799TuXJlduzYITSFatWqJRiSFi5cyOzZs8nMzCQkJAQohXw9fvyY6tWrk5yczPr166lbty7z58/nwYMHzJo1S/SIrFmzhocPH7JgwQKKi4v58uULubm5mJiYCKielpYWCkWpiK+VlRW6urokJiby4cMH6tWrJ+BBjx8/Zt68eTg5OXH48GG8vLxYsWIFgwcPZvfu3fj5+bF9+3bat2+v8vqAAQMICgpi69atHDlyhFGjRiGTycjJyaF3797o6+tz/vx5cnJy6N+/P/7+/vj5+XHs2DGqV6/O+vXrCQkJEXOWepskMU/lOWdlZVGlShVcXFxYt24dGRkZLFmyBHt7e9zd3QUzoSRKGhgYyOXLl9m+fTtbt26lWrVq5ObmYmBgIKBIZfVTCgsLMTExQVtbm48fP6Krqyv6McePH09JSQlbtmxh9+7dBAUFMW3aNMaPH4+rqyuvX7+msLCQNm3akJyczPv378nLyxNMflWrVkUul4ugY8yYMTg7O6NQKHj69KkQNPz111/F+TF69GhcXFxwcnIS6+Dr6yvWRVnQ9/Dhw3h7ewt6/rImIVL+bkHHPz0dfwPz8/MjJSWF48ePC6pUKOXEbt26Nfv371cJOoKDgwkJCWHevHl06dKFHj16AKV9CzNmzCAgIIDly5f/1+NxcHDA19eXgIAArly5Ip43NTXF19eXoUOHAqWMH3K5nGXLljFhwgTmz5+vEjR8/PiRM2fOsGjRInR1dfHw8BCl8fDwcDIzMwkKCkJXV5cLFy6gp6fHu3fvBI3rhQsXGDhwIPPmzePMmTMsXbpUBce+ceNGhgwZIpwMycaMGcOXL184ceJEhUHHj2zq1KniMFMWPMzPz0dLSwu5XC6YegwMDPD19UWhUDBx4kR27NiBg4MDs2bNYurUqQwcOJCBAwdSpUoVUlJSOHPmDC1btuTgwYMCiiBlNqZMmYKVlRVdunQReilVq1bl4cOHHDhwgIMHD2JlZUV8fLxoapfGef/+fWQyGbdu3UJdXZ33798jk8nYvXt3uSbGNWvWiAMxMjJSBbrRpEkTcnJyuHfvHvfu3RPji4iIEL0hgwYNYtWqVfj7+/Pt2zeGDh3KwoULSUpKEk2FFVU61NXVRW8HlDo/hw4dwszMTAR6r1694tWrV4JaMDExUWSLHj16hIuLC4MGDSIoKIjZs2fj7OzMhAkThKjVggULcHZ2Rk1NjRYtWjBhwgTu3r1LdnY2+vr61KhRAxMTE1GVU7YfKbhW1ANQ1spSvt6+fRtHR0fRf6BsmpqaItOmTNf470xqLj5y5Mh3Aw4oZX2Ljo5WCTpiY2MJDAwkKioKfX19srKyRN9Lhw4dCA4OFo6ZMl4eSvsopOxur169hEN34sQJVqxYwcCBA4UOStOmTenfvz8rVqxgxIgRAkZUVnhScu6kYENyJKXHEiFDQUEBr169Qi6XM3HiRGxsbFi3bp1wiK9fv46zszMJCQkUFBSIyp70ecrMdD+Cey1YsIDBgwczb9480tPT+fLlC0OHDmXFihXs3LmTQ4cO4eLiwurVqzE1NSUzM5Np06YxZcoUPn/+jKenp0goKLPaQSmESnouMzNT7FUSY1/Xrl1Fr1pWVhbJycl06NCBtLQ0li5dqnK/uri4iIpM165dRZb67t276OjocPDgQaEwLVVPpWAEymtYuLu7Y2xszLBhw6hWrRofP34UTFnm5uasX7+ewsJCTp8+zZ9//om3tzcODg5ER0fz9u1b0tLSaNGiBSYmJsjlclJSUujVq5eYtwS1TEhIENnw/fv3qzC/7d69GyiF+QYEBFC9enUMDQ358OEDPj4+uLq6EhQURNOmTdm4cSNHjhzB399fpXexevXqxMXFcfjwYUJDQ1m0aBF2dnbiOqvIGjVqRKNGjfDz86N///4q7+3bty/r16/H2dlZUMY3atSI1NRUvn79iomJCdHR0cjlctzd3VFXVyctLY2uXbuyfv16FixYwL59+3B1dcXHx4fu3buLHgHlvaJ79+4cO3aMpKQkVq9eLWB6N27cwMvLi969e6Ojo4OXlxfp6elkZmbi4ODAoUOHBJ2txFaVmZmJkZERNWrUICoqikGDBvH69WuioqLQ0tLCzc2N1q1b8+3bNwYOHCgqxWZmZpSUlIhEZePGjVFXVxcIhxo1aojXNTQ0cHd3p3v37qxdu5b69eszbdo0XF1dcXJyonXr1vzyyy84OzsLBrmOHTuyc+dOVq1aRd26dcvNuaioSPSBKs/Z3d0db29vOnfujEwmw8PDAxMTE2rWrImbmxvu7u6sW7eOdu3acfPmTVJSUrh+/TouLi6Ym5uzatUqbty48d31B4TOzIoVK7CxsVHpGX369CkbNmwQQbZcLsfW1hY9PT1+/fVXJk+eTFBQEJ07d+bOnTv8+uuvtGjRgh07dnDr1i0xpzVr1nD8+HFyc3NFEqpWrVqUlJQwe/ZsmjVrJp7Pzs4W69K4cWOKi4tV1kWC2ErrIpfLvyufUBYJ8Hexf4KO/4GdOHECBwcHkdW8ePEi8+fPp0mTJnz48EEcmAYGBvTr108Iykl26NAhpk+frkK5CaVNxDNnziynxvzfWGFhIa1atSrX8FiWLrdx48b4+/sTGBjIL7/8gp+fn8rrgwYNYt68eYSFhanAM6pWrSoYRNLS0rh58yYtWrSoUMhmwIABnDx5shwEJj4+Hg8PDxQKRblGbzs7u+/i/n9k3xM8lLKTULpJx8fHU1JSIqj4JBGs+/fvM3jwYFq2bMnUqVOZOHEit2/fRl1dXWSnioqKaNy4MePGjcPExEToCkyYMEFFL+XatWsMHjwYIyMjTp48ybNnz9DQ0KBDhw4UFBSgq6tLly5duH79OtevX2fSpEkqugLPnj3j4MGDKteIxB8P5Telhw8floNwACqMQX379qVjx45s2LCBAQMG4O3tDZQe+suXL+enn37C0tKyws9RNn9/f65du0Z6ejqhoaFCe8bExITly5cTFhbG4sWLRYD77ds3Vq5cyerVq6levTqBgYF4eHgQEBBAq1atWLt2bblrp169etSrV4+YmBhcXV1JS0srNw5lZqTvWUUaEsr28eNHFTEmACcnJ1atWoWBgQFNmjQRY0tMTGT9+vX/cTCsPN5/Z8OGDeOPP/5AV1dXMAJpaWlx7tw5Tpw4Qf369fn69Ss3btxgzJgxZGRkAKVaIiNHjuTcuXPAv4LaAwcOYGFhoUKAcPHiRby8vJDL5SJrC6UqvRJTk7LQZFnhybKMVa1atWLDhg0qUM779+8zc+ZMPn36BJQGXXfu3OHOnTviPSUlJURGRn43U25mZib+LssCqGwvX74U2XqJDUuiHm/evLkIFCIjIxk2bBh//vlnhckZKYkwf/580ZC/cOFCrl27hoeHh9AE6d69O05OTpSUlIiqDJRqsEgUqwqFotz9Kjl6e/fuRaEo1Z/x9PRkxIgRXLhwAW9vb+bOnatSPYXSvqldu3aVYyo0NDTkzJkzHDt2jDNnzvDhwwfq1q2Ls7MzQ4cORVtbm4KCArS1tfn8+TPr1q3D29tbZYxRUVHiXKhfv764X3x9fdHV1SUhIUFg5kNCQmjevLlKkC/ROz9//hxjY2Pc3Nzw9PTE2tqa4OBg5s6di5qaGtu2bRMZ88jIyHLJAGm96tevX07IVtnKXgfq6up4enqKYA1KmasiIyMF1auenh4JCQkUFhZiZGTEpUuX+PLlC05OTkRHR3Pz5k2GDx/OlStXUFNTIz8/nzZt2rB48WIqV64sGtffv3+v0tP38uVLDA0Nyc3NVaksFRQUqAT/OTk5dOvWTQRuCkWpNonyteHp6Ym/vz/R0dEAIvEok8koKipizpw5Yp1KSkq4ePEi7du3F3C748ePCwivBIuOjo7Gz88PDQ0N9u/fj0wmo1mzZjRp0oTIyEjWrFnD+fPn0dHRITo6mtatWwsn+Pnz50Dp3q1QKMT8ys5Z+r1kMpnKnJX/R2LNksYovS69/+TJk8hkMgFvLMv6p8zkZ2RkRKNGjfj8+TNqamqcPXuWd+/eoa2tTWBgoEhKFRcXc/jwYTp06MDDhw/R0NDg3r17tGvXTvgb0vgePnyIQqHAxcVFrK80Jz09PZydnZk9ezbLli0TY5Led/LkSdEnVK9ePbEuERERQmpAWhfl/tiTJ0+ira39XfmEv8Lm97+wf4KO/4F5enpy6NAhEXRIGGVQPYxlMhmDBw9WqTZAqZNeltFGsrKUm/+N7du3D19fX4YPHy4yqklJSbRp04bff/8dNTU1Bg4ciFwu58iRI5iYmPD69WvBElLWBgwYwOnTp9mxYwft2rVDS0tLwE1SU1Nxd3dHU1OTjh070qZNm3J9KR8+fEBDQ0NFWAtK8aMJCQk8ffoUCwsLFccxISHhh1CVv2LKgochISF8+/aNnJwcqlevztWrV3F3d2fMmDGYmZmRlZVFaGgoLVu2xMnJic6dO+Pn58ejR48ICAjg69evBAQEsHLlSg4ePEhkZCRv377FwsJCKCKX1UspKChg1KhR2NjY4ODgwLhx41i6dCnDhg3j0KFDhIWFMXLkSCpXrkxcXBxHjx4lNDSUR48eYWVlRUhICFZWVixZsoTQ0FDkcjmmpqZcvXpVYIwnTpwoMqkvX74sV36GfzEGSXzfygxCkik3hktBpFwuF06g9B33798XDDCampoUFRXh6OjIjh07eP36Nfv37yc8PFxknqFUpyAzM5OffvqJYcOGcfjwYTp16sTYsWNJTk4mNjaWJ0+eiIzQsmXLVKA5MTExFBYWCrVxbW1tqlevTufOnTE3N//L10N0dLTouZoyZYoIlBwcHMrBYCT4kEQO0Lp1az5//kxCQgLFxcXs3btXRa1ZKpn/v7CxY8fy4sULVq1aJWhUS0pKOHToEHZ2drx48QIHBweuXbtGnz59hFP/5s0b7O3tRaVhz549vH79mry8PBWRTChVZG/WrJmoatSqVYvatWtz79491NTUsLe3VxGa7NGjxw+FJ8u+/u3bN9atW4ehoSHe3t6cOnWKqKgoKleujL29PX/++adgY2rWrJkgDZDowiXxwZcvX4rv+F6vCJQ6npIDcePGDXR1dTl06BB9+vQRbIJQ6oicOnVKVJGUkzOXL1/G398fAwMD9PT0sLKyYvPmzWhrawtNmNDQUHbt2iWoeZcvXy6w7Lt376ZevXqsXr2aefPmkZaWxrBhw1Tu15s3b9KwYUMmTJgg7tfExES2b99OQUEBWVlZjBo1SlRPJef70aNHYv0XL17M3LlzOX/+PIaGhqxYsYL8/HwSEhIAqFOnDrGxsfj6+pKens6TJ0/49OmTCoxOmTZVoVDQuHFj4uLiGDx4MEeOHCEsLIx79+6hrq7OwIEDxe9lb2/P7du36dmzp2jml3q6Nm7cyOjRoxk0aBCJiYkEBwcjl8t5/PgxJSUlgq7W1NSUAwcOEBMTQ6NGjQgPD6d69ep8+vRJ9DWWDSyU1eTLXgc1atQgLi6OzMxMdHR0aN68OXv37qW4uFjMr1WrVjRs2JBKlSqxfft20b+iqanJjRs3qFmzJvfu3SMxMZGmTZuyd+9e/Pz8MDc3JzQ0lE2bNvHx40dOnz5N9+7dy835zZs3bNmyBXt7e6pUqfJ/2HvzgBrz/v//ceoULZQWIZQkZQkTIlJkG8vY9y1ka2xjmSyNmBhLdiV7yDLEbR1hLKWxZC+RohRCi7RK2zm/P/pd7885FWM+9+d7z/3HPP+ZOapzznVd7+t9vbbn80mLFi3Yv38/LVq0YPv27WhpaWFtbY23tzfff/+92EP27NnDv/71L+rWrcvz58/x9fXF3NwcLy8vXr9+LfxC8vLyiImJERy6vn37cvjwYS5dukR6ejq9evXi3Llz3Lx5k6ysLPr370/fvn2FdxGUJeN37txBqVQKovb69etJSkpi+PDhbNq0iY8fPzJ79mxxXefMmcOjR4+oUaMGmzdv5u3bt2rHvGXLFuRyudh3VI/ZxMSErVu34uDgwIEDB7C2tub8+fO8evWK9PR0dHV1WblyJTt27CAqKooOHTqwc+dOzM3NheqfQqFgyZIlakp+lRVupC69apcfymIAAwMD/vWvf+Hs7MyuXbt4//49ERERGBsbs27dOu7fv8/BgweFMW1OTg7bt29XO6Zu3bqpJVSlpaVi2kESYOnatSsdO3Zk586dhIeH8+bNG7p3705oaKi4LgMHDmTnzp1cvXqVhw8f4uHhwc6dOz9rnyAVnP6b8A+n4z+EKVOm8Pz5c6Cs6mRqaioWg+RHIc34S1KbTZs2ZeHChbx8+VJNfrB379506tQJLy+vCvwEf39/QkNDK5jB/RWUJzyqKsqoms+9f/+eT58+4eXlRXBwMJ6enqIyDfDTTz8BZcFMdHQ0CoUCIyMjQUgMCwtTSxSMjIyoX78++fn5gpcSExPDtGnTsLa25ubNm4JnYmJiQlBQEH/88QelpaWsWrVKkO4lx9kePXqokaIlfC2RvGPHjkybNo1Ro0YRFRXFpEmTxOjTsGHDePjwIdWqVRNqXxKhddu2bdSsWZNvv/2W6dOn07p1a6ZNm0aDBg24c+cOzs7OODk5sX//frZv3y4IhVpaWowbNw5ra2uOHTtGdHQ0y5YtE0pAe/fuxdPTEysrK54/f05QUBB2dnZER0cLX5Rdu3axdu1aXrx4QWlpKaNHj6ZJkyZERkZy5swZiouLsbGx4eXLlygUChEsFBcXM23aNDHTqpowfPz4kbS0NFJTU5kxYwZZWVm8ePFCPLxVjeieP3/OhQsX1FRMVDkV1atXp6SkBD8/Pzp06CAerseOHePcuXNoa2vz8eNHTE1NhUnd+/fv1YzZpGBHem8Jqj+XZtdbtWrFnTt3sLa25tWrVxQXF9O8eXNSUlLIzc3l4MGDfzrvqkr4lRKlY8eO4efnx/Pnzxk3bpya6RaUdQcyMjLIyMjgm2+++SJRHdQ5H5/DXxU8kJRXsrOzBUk5JSUFa2trgoKCSEpKwt3dXXAzAMF/+PjxI/r6+rRt25bk5GRMTEzYvn27ING3aNGCNWvWcPToUZKSktDV1SUzM5O8vDxsbGxIT0/n06dP6OrqYmZmhoaGBgkJCeK1pqYm2trapKSkCKW1zMxMtLS0hFKPTCajS5cu2NjYEBsby8uXL3nz5g16enpUrVqV5ORk+vTpQ1JSEnFxcXh4eGBnZ4epqSkFBQV4e3tjaGgoihjSNSgoKECpVApDOqVSiY+PD3FxcYwcOZLNmzczdOhQLl68SHZ2NlAWmNarV48bN26goaHB0aNHefDggSjOzJs3j4kTJ/L48WM6dOjAjRs3mDJlCoGBgTg7OwvVnKdPn9KqVSvev39PcnIyCoUCZ2dnunfvjre3N0OGDEFPT4/g4GBh+KZ6v0riEgqFgunTpxMREcHDhw8rJASVcUFatmyJt7c3gwcPVhuXkcvlYmxDJpOhr68vRAokBaY5c+awZcsW4uLimDZtmrh3LCwsGDt2LFu3bhUds8pQGf9C9d8q41/8/PPPnD17lv79+3Pw4EFx7FC5i7ZcLsfc3BwzMzM+fvwo1lv37t1ZunTpF++Vq1evsnHjRrWiX7169Vi0aBGLFy9m9erVdOrUiYSEBHr16oWDgwOamprk5uYSGxuLra0t5ubmdO7cmZ49e+Lh4UFUVJTgK6nymFT3LumYX79+zdChQyktLRWy5NJokCSU4uTkxIsXL3j37h116tRRW4+ampoolWWGkm3btiUmJoaFCxeqFagGDBjAhg0b1BTqVH07JMK1qtBL3bp1+fHHH5k1axYLFy7k2LFjaomIjo4Oq1evpkePHuzfv5+UlBR++OEHhg0bRnx8vJpLu/SeJiYmODk58ebNGxHsOzg4oKenp3bM3bt358KFC6Kr5uzszPv374VSo+p1b9++PUlJSWI/gbIu56dPn8jKyhIE90mTJrFs2TLs7e2JiYnB3d2dzp07i/HB9u3bC1EQ1XvKwMAAGxsb4uPjxZ6gekzm5uZoamry7t07wX86dOgQubm5QlGsUaNGdOvWTU2Iobi4GA8PD06cOMH79+/FdVBN6lWviwQbGxtatWpFdnY2SUlJvH37VnwvyT7hhx9++Mv2Cf8J/JN0/Ifw8OFD0e46duyYyEqhbGO/du0aBgYGWFpaEhUVxcSJE0lKSuLq1avs2rVLbT776NGj+Pj4CMnNCRMmsGHDBtLS0tiwYQPz5s37Ynv5z1CeiKrqnpmWlsbNmzfp168f+vr6dO7cGScnJ3x9fUXALQVEXbp0obi4mIyMDKpWrarWecjNzSUnJwcDAwNB4qpbty4pKSloaGhQo0YN9PX1efnyJZaWlhw8eJCrV6+yYcMG8XBTKpUiCJTL5UKFJTc3l1atWrFr164Kfh3w9UnHypUrOXbsGAsWLODUqVMUFxezaNEi7t27JyrIISEhHDt2jNjYWHbt2sWIESN48eIFpqampKamYmZmRnp6OpaWlmhoaNC+fXu8vb25ceMGU6dOFfPTvr6+nDhxgvz8fLXNTLUdLkFVqtHY2Jg9e/aQkZHBxIkTxfkorzcu/f6ECRPw8vJi0aJFnDlzhkePHpGamsro0aMxMjIiKioKGxsbMjMzBYm7/Ix6eZQPHlq2bCm6K6WlpaLatmHDBnR1dZk5c6aatKOrqyt//PEHjRs35smTJ1SpUgVDQ0NKS0t5//49y5YtE+3+wMBA3r59K7gBleHo0aPExsayZ88ezMzM6Ny5M0uWLMHe3p5JkybRpUsXpk2bxsyZMyksLBSjLZ/DmjVrOHLkiFqidPz4cUH4tbW1FcZk5bFy5UoyMjLUOkHlcfLkSTp37lyps68q/rcqaxKUyjI3XNUEKTo6mgYNGogkQxqLk+SXoawKOGHCBFEwMDIyYvv27RgaGpKfn8+PP/6Ir6+vWKPSKOG/A9WHrXQ/VKlShRMnTrBlyxYiIiLIzs4WyaXqaMrnUP57qY6KSveHpOhmZ2fHyJEj6dWrF1BWEJHGbEseNwAAIABJREFUMs6fP49SWWaaaWFhQc2aNbl//74Ieh0dHdHT02P//v1kZ2dTv359CgoKKC0tJTs7Gy0tLcEFqFevnjDSlO5ZY2NjBg0axI4dOyrcr87Ozrx7946cnBz69++Pm5sb8+bNIyEhoUIC3qxZM9zc3ASfqmfPntSoUUNNqVDaHy9dusQ333xDcHAwwcHBrFy5km7dutGqVSvRjZk/fz6fPn3iwIEDtGnThu+//54rV67w+PFjMfqyePFiLCws+Omnn6hfv75Y96qqYubm5oLEvWfPHuRyOdWrVxdrr7S0lHfv3pGcnIyrqyuPHz+mSpUqLFq0iMuXL4s9JSwsjA0bNjB//nycnJywsrJSI7RnZ2czadIk+vTpozYe+yWEhoayatUq8vLy2Lp1K46OjkyfPp2ioiI2b94sqvJLliyhf//+7Nq1i/Xr1zN58mQ1hSuFQkF4eDg7duwgPj6eoUOHUrt2beRyOTk5OULAQJVHkpqaKry6srKy0NTUpKSkhNzcXDIzM9HX16ddu3Z07dqVxYsXU1paKo5XkkeXElNpvUv3UWlpqRjPPXLkCJs2beLAgQM0aNCApKQkIWZhZWVFSUkJXbp0YdKkSbi7u1fYd06dOsXKlSvZtWsXY8aMQU9PT3SgMjIyuHLlCvn5+Rw4cICPHz/y/PlzERC/ePFCfJ6+vj52dnbIZDLi4+MrHHNubi66uroiRigqKhL8ipEjR6Kjo0NKSoo4ZxkZGWhpaWFsbIytrS01atTgwoUL1K9fX8hWR0dH06FDBxYtWoS/vz9nzpzhwoULKJVKvLy8ePDgAZs3byY9PZ3s7Gy0tbVFUUP6zk2bNqVBgwYUFhZSWlrKw4cPiY2NFWpxBQUFVK1aFSMjIzIzMyksLMTIyAiZTCb4hQ4ODkyZMoWhQ4cKmf0XL16I69CgQQNevnxZ4bpkZWUJf6X4+HjMzMyoU6eOkGO3tLTkwIEDamad/234Z7zqP4SWLVsKecjS0lI8PT2FCRiUzUJLUqlKpZLdu3djZ2cnZNFUMXToUD58+MC2bds4cOAASqWS2bNno6WlxYQJE/6thAPKCITS7CKg5snh7+/Pq1evKlRmZ86cyc2bNxk8eDD169fH1NQULS0t3r59K5IGKckCcHNzw8PDgylTpohNzc/Pj9jYWE6cOEFcXBxt2rRh7NixDBw4EB0dHXr27EnHjh3Jy8sjMzOTe/fu8f79e+rUqUNmZqbYFNq2bSvIZ5WhvEFTZUY+AHPnzhWGh1KlfejQoeLnMplMaGtnZGQwcOBAlEol1atXF0pWurq6eHt7M3DgQNq3by94LOHh4Wocl65du3Ls2DGh/GNoaMisWbPw8/MTwZCrqyvXr1+na9euXLp0iQ8fPlC/fn20tLTEqI40nuHn58fNmzdxd3enZs2arF+/nuLiYhG8S8oaUMbHmDx5Mj4+PkIQYNu2bcTGxhIXF0fbtm15/fo1AwcO5LfffsPc3Pyz7twtWrRg0qRJNGnSBEdHRzV33oyMDPbs2VPB1fXBgwfMmDGD5s2bM2nSJBo1aiSM/qAsEGjfvr1oKUtjCK9evRL3kKRh7+DgwOzZs1m6dKngUYwYMYLt27eza9cuPD098fHxEd4j5Z3BK8OZM2eYM2cOXbp0UQta69aty4wZM1ixYsVn/7ZLly5f5G+UlpaKCuKfJR3/LmQymUg43NzcCAgIwN7enqKiItq0aSPcxaOjo5k8eTK3bt1S+9u2bdty9epV0YUwMzNj/fr1GBsbC/GAgwcPcu/ePaZPn65mNNm+fXs6d+4sXru4uNCrVy+x1gICAujbty/jx4/H09OTfv36ceHCBUaOHMmIESPIzMzEyckJhUIh+EDTpk2jsLCQHj160LBhQ6pXr05OTg6RkZHcu3cPOzs7Zs6cKar227dvJz4+nokTJ3L16lW0tbUFJyo8PBy5XM66devo0aMHdnZ2dO3aldDQ0ApcoZkzZwqRhg8fPiCXyxk0aBDjx48nOjqaWbNm4ezsTHZ2NhYWFpSUlGBhYcGjR49wcXFh6dKlgs/Rt29fYaTp6emJi4sLXl5e5Ofns2PHjgr369y5cxk8eDAaGhrs27ePq1evkpSUhJ6eHp8+fWLr1q3Y2dlx/vx5NmzYgKurq3Agl6Cvry9IyBKkfWnq1KncvXuXGTNmoK2tTVFRkeioN27cmLi4ODG7369fPy5dusTTp09p0qQJ1atXR6FQsHDhQjFj3r59e9atW8fChQtp1apVBf8khUIh1qS0HykUCj5+/IhMJiMsLEwkU99//z2tW7cmJydH7Cnv37/n0qVLomulCgMDAyZPnswvv/xSIelITU0VnR5VPlZ+fj4fPnwQBrw6OjqMGDGC6dOnM27cODZv3ky/fv346aef2Lt3L/Hx8TRt2pSdO3eSk5ODs7MzhoaGQkY+JiaGWbNm4eHhUflNqQIzMzPhXVIeAwcOpGfPnkyePJnc3FwWLFhAy5YtcXZ2JiEhQcgkW1lZYWZmxo0bN+jatSvv3r0jLi5OGI2OHz8eCwsLCgoK0NfXR6FQYGVlJc6BVNDLyclBLpcLURKlUklmZiapqanI5XLRjQ4ICGDfvn38/vvv5OTkoKenh62tLYMGDaKwsBBNTU3BlfmSWMfn8LnrJMHc3FzNdbv8vXru3Dm8vLxELGNvb4+rq6v4Pjt27BCqm5LM/cCBA4XqZnnV0MogGYNCWfEiPDycu3fvkpOTI7zKPucfJBkMymQywbGUjrOy6wJlo8zp6els27aNxYsXM2zYMPr37090dDSenp4EBAT8aWfv78Q/ScffAClgl5w1oWxsqVevXixfvpxq1aqpVR0rgzSv+1ckN78Ww4YNY+3atZSWltK1a1eMjIxITU1l27ZtXL9+nfr166u5mVatWlXMPR4/fpy7d++SnZ2NnZ2dWtKgivK8FKVSybNnzxg1ahQNGzZk8uTJaopU5ceb9u/fz6+//oqenh6FhYVs2bIFBwcHtmzZQkBAAKtWrRIE88LCQlGFlYyXAMEzkclklZKFtbW12bx5M8+ePWPQoEH07dsXIyMjQkNDhQ9D8+bNKSgoIDs7W2wskl+CkZERfn5+vHjxgqdPn2JgYMDFixe5dOmSGskTysh1NWrU4OzZs6IKOXr0aDw9PWnQoAHffPONMLF6+/YtkydPZtWqVcTExNCnTx9RtR0wYABNmjShSZMm3Lhxg+DgYCZNmsTYsWPZs2ePkHM8e/YsSqWSvLw89PX1sbS0pLS0VJD0bGxsOHr0KOnp6fj4+PD69WuCgoJISUn5oju3hoaGCJ4tLCxITEwUVXNnZ2f27t1bgZuTl5dHq1atuHLlCnXq1OHt27ds3bqVLVu2kJ6eTlpaGjdu3MDW1hZ/f3/s7e0ZOnQoWVlZQibz0aNHwmirqKiILVu2CIUcpVJJdHS0kDLOzMxkwoQJQtZ14sSJQnO/MkjBY2UwNDQkLy/vs38bFRVVwdejPP4TzeY3b97g6elJQkICpaWllJaW0r9/f7XP9vPzw8DAgFevXpGXlydU5B48eEDVqlXVRCKOHDnCzz//zMmTJ5k9e7aoUIaGhhIcHIxMJhPKbVBGjFV9/f79e7W1VlxcTL9+/WjUqBGTJ08mKCiIfv36CbW1UaNG0axZM1asWEGXLl349ddfkclk9OzZUy3glAKbpk2bkpubKwiaUEbSlkZOdHR0OHPmDCNHjmTkyJHMnDmT27dvM3fuXHx8fFAoFEybNg1NTU3kcnmF5Fomk9GgQQN69OihVuGuXbs2AQEBHDhwACir8B8+fFjIcC5ZskQk+UFBQWLfsbKyYvz48fz888/o6Ogwe/Zs5HJ5hfvVzMyMI0eO4Ovry+3bt4mJiUFXV5eOHTvy/fffY25uTn5+PmPHjqW4uJjAwEByc3Pp3r272t73OVSpUoXg4GDCwsK4e/cuR48epVmzZowbN47mzZuLJCIpKUmoVA0YMEBtfGjatGliP5ISicjISG7fvl3pWle9t2QyGfXr1yc2NhYfHx/c3Nzo1q0bRUVFjB49msOHD1NUVCQUHqUqvvRagqpSmaqEO8D9+/cZOXIkP//8M9bW1owcOVL8TPp+Z86cAWDIkCHiZw8fPhRrFiA2NhaZTMajR49QKpUcPHhQbQwaytZ2ef4WgLW1Nenp6cLUt3///iQlJVG7dm2qVKki+DUSTE1N2bhxI4mJiQwdOhQNDQ0yMzMxMjLit99+w9DQkJYtW7JlyxYhtnD//n18fHy4cOECZ8+eZfXq1dSqVYuTJ09SUFBAp06dRDekMr6Tr6+vmgqmxE+TuoJS8C79m9TFuXPnjhovQvVcSImJpqYmrVu3Jj09nRo1aiCXyzEyMiIuLg4LCwuqVq1KXFwcly5dYvDgwZiZmYn9CP5ntKn8fXno0CEePnzIkydP+PjxIzo6Opw8eVI8m2vXrk1CQgJOTk5CfezHH3/ExcWFu3fv8vHjRwwNDcnNzWXhwoUsWrQIfX19NDU1ycnJoWrVqsjlcjQ0NCgqKqowSbFgwQIhW1+lShWhSnX//n3xO6NGjRImmVInCf5ah1gmkzFt2jQUCoUoqtjb2zNr1ixh8Pnfin+Sjr8BiYmJeHh40KdPH+bMmcOKFSvEplS1alXWrVtH8+bN1YIZ1Qx+4cKFolNSXnIzMTERPz+//5VykwR3d3dSU1MF4VF1trF69epCdvTs2bMEBwdz6NAhfHx8GDFiBKNGjfqqTkv9+vWJiIio1Hjw7t27al0gKHORVVV2OnXqFFpaWmzdupVz584RGBhI7dq1uXz5Ms7OzjRq1Ij79+/z4cMHqlevLvgzXyKTloefnx8DBw6kUaNGfPPNN3z69Ak3NzeOHj1Kr1690NDQIDs7mw8fPuDo6KjGYcjOziY7OxtbW1sOHTokOlIHDx5ELpczZswYRo4cWYFQqFqFlIjKqsoU/v7+FBUVERkZiUwmo3Xr1gwbNgxbW1uhkw5l8/wymUyo6Li4uLBv3z7S09P5+eefMTc3R0dHh0uXLtG/f3+ioqKQyWTi/FhYWPD27VusrKyEoo3UtXr37t1nz1mDBg1EJdTKyoqioiJRCc3Pz0dLS4sTJ06QnZ1N586dheLI3r17uXbtGvPnzxcmfP/617+4fv06np6e3Lx5U2zwXl5eZGRksGLFCjGa1KlTJw4cOMCCBQswNDQkOTmZKlWqiGTXwcGBT58+ERcXR/Xq1cXYn46Ozp+O5lhbW1dIlCRcu3YNHR0dwV+SII2I3Lp1i8GDB3/x/f8TWLVqFc+fP1db/+UDQFW3aw0NDQIDA0UCLY3SFBQUoFAo0NXVpXfv3jx+/JgzZ87g6urKnTt3xNqS1FYkx3E3Nze119WqVVNba0qlkgsXLuDo6CjW2qRJk8jMzOT+/fuMGjWK0aNHs3DhQjU1v/Pnz3Px4kVxLBMmTCA3NxcjIyNSUlLEdZHJZBQVFQlJUktLS7X5/YEDB3Lt2jVKS0sFsd7Kyork5GQyMzPp1KkT1atX5+XLl+JvzMzM2LFjB3FxcTRt2hR9fX3y8/MpLi7m7t276OrqUqVKFfbs2UNCQgJ9+vTBzc1NbeSlfLCsUChEV660tFQYIEr3q9Slc3FxEe7za9euxdXVlaioKDXJ7cjISHJzczlx4gQHDhwQxn9fAxcXF+rVq0dubi6nT58W7uLNmzfn9evXpKWlERgYiLGxseCrVK9eHVtbW549e0bfvn1F8SEyMlK4nI8ZM6bC/SYJVEj47bffmDRpEp07dxaV+OrVqzNx4kRq1KjBxo0bGTRoEKampiQkJHDx4kX69eun9h53794VpOXyo4hSkrFkyZIKo6GGhoaMHj1aTSHt3r17NG7cuIIZ55AhQ0hISCAoKIhq1aoxbNgwioqK+PXXX4XKldQ5UYW0z8bHx9OkSRP09fWZP39+BZJ+ZThx4gQnT55EqVSSlZUl7re8vDyGDRuGTCYjPDyc+vXrY21tzdGjRxk3bhyhoaGUlJSIAkG7du0oKSmhVq1aIslRLVimpaURHR1No0aNaN68OcePH6d37958+PCBmzdvMnToUFq0aIFCoSA6OppTp05RWFjI1KlTUSgUXLx4kRcvXmBpaYmOjg6xsbFqXBCgwuvPQfJbUkVl50epVDJixAi1f9PQ0ODkyZM8ePBA+IJt3LiRx48fCw5hx44d6devHzdu3ECpVGJvb4+RkZGQAVdVwZLk6j/3+ms651BWJBs5ciRKpZIWLVqQn59PYmIiVlZWYh1qaWmRnp5eQR5dUh20sbHh9u3bLFmyhLi4OGxsbMjLyyMrK0styfnfdJj+X+IfTsffgO+//55Lly6xcuVK+vTpIyr+lZHNJFy+fFn8v5ubG/7+/mJOURUXL15k/fr1givw7yA3N5eHDx+yc+dOYmNj2bBhg1rgJbXzunbtypkzZwgICKBdu3Zf9d7leSnu7u60adOGLl26sGXLlgq8lPL68jNmzKB169bUqVOHPn36MGPGDORyOTNmzBCVT0dHR0aMGKFWifwr6NSpE+np6TRr1ox27doREhJCVlYWRkZGHDp0CEtLS+zs7MT8dvluiSR7qFAoKCoqQqFQiKD8z0iUAP369cPOzk5tvE3CzJkzef78OS9fvsTGxgYXFxe2bt1KmzZtMDQ05MqVKygUCiZPnszr16/p1auX2BAVCgVLly4lMTGR/fv3Cy5F7dq1sbKyUptdHjx4MJcvX6Zjx45cvnyZn3/++Yvu3FIFfNKkScKNODs7myFDhhAcHIypqSlDhgwRc+zS8cvlcmbPno2Hhwft27dn6tSpuLu74+fnx7lz59QU3JycnFiyZAndunWjWbNmHDt2TAQWv/32GytWrKBatWq8evUKS0tLoeiRnJxM/fr1CQoK4vHjx8yYMYN169aJuf3P4ffff2fGjBl06dJF8EMWLVrE69evOXjwIPr6+hUqXhIh19XVlalTp1bo9En4KzyNf4fT4ejoiKenJz179uT48eNs2rSJbdu20bhxY+bOncv9+/fZtm0bzZo1Q19fX+37/vHHH8ycObPCA1b1WJctW8aaNWuwsbHBwcGBxMREIiIiqFmzplB3e/36tXidkJCAgYGB6NL5+/ujpaVFy5YtUSqVxMTEiMqq9BlhYWHCRblZs2Zs3boVIyMjJk6cyJEjR/jtt9+EGWBGRoa4/7S0tNDQ0EBDQwNHR0eRAO/cuZPLly9jbm6Ot7c3ISEhLF68WDhdr1u3DnNzc4YPH46bmxtbt26t4PtQ2eNTU1OTHj16CKLorFmz0NTUZMqUKbRo0YKWLVvy6NEjoqKivijjm56eztmzZ7GxseHw4cOsXbuWnTt3Yvn/uzxLAVZsbCy7d+9m2rRpFBQU4Ofnh5GREa1bt8bKyorffvuNJUuWEBsbW2kAVx6qJq+qwgxLly6lUaNGTJo0SYyyBgYGsnjxYsG/gTKlQ6WyzKG5Mk5dcnLyFw1YJSKt9DtLly4Ve4qjo6Mw8ZP2lMTExArPSyi7NrVr12bLli1qyZ1qci1Bul8bN26MhoYGXl5eglx/+/ZtkRyUR1JSknDU/qtQFZRJSUkRfDodHZ1KvYRUuVh//PEHO3fuZPDgwQwcOFCMJJaUlIgu+qhRo4R6kp+fn9o5L//8qUw2/MyZM2r7NJRxm2bPns3QoUPVTI2l++D48eOsX7+ee/fusXHjRpycnMTxQZkSpbGxMVpaWrx7947Y2FgaNGggeJ2ZmZlUr14duVwuOjkSwsPDsbOzo2PHjuIcqZ6Tw4cPc+XKFTw8PGjbti0ymYxvvvmGcePGcffuXbWiIPxPvCUR9Rs3bsz+/fuFmEZERAQzZsxQU3Qsf81UERwczN69e6lataoYiZbJZOTk5KChoYGrqytPnjyhQ4cOaiNZkhCLv78/Fy5cEF02gL179+Li4iKk8FNTU5k1axYNGjRg5cqVn92PJB7nn8nB/x34J+n4G9C2bVv69u3L9OnTefz4MR4eHnh4eNCwYUPi4+M5cOBABaLshQsXhH78l6BUKuncufO/1ekoDycnJ3744Qe1VrOEkJAQNm3aRKtWrdDV1cXX1/erJdq2b9/Otm3b+PTpkxpRWiKCqeLWrVvs2bOHdu3a4ePjw/nz53F1deW3335DJpMJUp21tbWo2ERGRrJjx45KNay/BkqlkuvXr3Py5ElBYJRIbNK87PTp00lMTFSrIKuqf2zbto1bt26JWd3o6GiWL19Oq1atqFGjRqWEQgkXL15k1qxZtGjRAjc3twpyeDt37hRz6NHR0aI1a2JiwsqVK1mxYgVJSUl88803ZGVlYWpqyg8//MCWLVuIjIxkxYoVvHv3jvv372Nvb4+Liwvu7u40adKE4OBg1q5dy65duyooapRHebdfLy8vUlJSWLBgAS9fvhROzubm5gQEBIgZ38TERKGG5u3tTb169Thw4ABBQUGsXr1aEPGmT5+ultA5ODiwdu1aOnXqVCEIDwsLY/bs2dy+fZvTp08TGRlJZmamkNwMDAwU8stBQUHMmzfvqxLlM2fOsHbtWrW5YtUH8P8WqolE1apVefToEWlpadSoUYO2bdtWGOtKSUmhZs2alTosfwnNmjUjKCiINm3acOPGDWbNmsWNGzfQ0tLiwoULrF69+rOBU//+/YWXgaREJSEyMpJHjx5x6NAhgAoP9q/B59ZVefUzTU1NRowYgbu7O3Xr1iU0NJSlS5fSsmVL7t27h4ODAwMGDCAsLIwTJ06ovUf576ShoUGDBg1o1qwZU6ZMYeDAgejr63P9+vUKyd2uXbvYt28fERERFQINKBsPjI2NJScnh19++UXte5cPcFSPbeTIkcJADMpG4MojIyODxMRE2rVrh46ODn369EFfX5/evXszZcoUtm3bRnBwMHK5nOzsbHr27ImBgQEXLlwgIyODTp06UatWLdLS0oiIiBDeCZ+DlGBXZvL6xx9/sGzZMlq1asXLly+pX78+enp6gngtSczGxsZibW2Nrq4u0dHRFcbTPnz4QO3atSktLSUtLU10MKTOyMmTJ0lLS2PChAnI5XIGDBhAcHAwr1+/FolAbGwsr169omrVqpibm2NqaoqtrS0dO3ZEW1u7QhKhitmzZzNixAjRdYMyTtju3bu5ffs2ubm5wjvC1NSUqKgobG1thdN0SkoKhYWFVKtWjSpVqtCqVSsxiaChoYGuri4WFhZ06NDh/0yutLK1ERQUxK+//irMAaFMyWn06NEsWLCAjIwMzp8/z7p16/j222+FBLmEoqIirl27xtOnT/n48aMYa5IMcL29vXn48CGGhoZUr14dTU1Noa6pUCgICQkhNjYWDw8PQkJCePXqFf/617+wsLCgXbt2NGzYkFOnTn32nJf3K1NFeno6Z86cUUvK27Zty5o1a8RY1507d2jSpIkYQ3dxcWH8+PG4u7uTk5PD9evXcXV1RUdHh7Vr1xISEsL48eNFUvHmzRsOHTqEg4MDo0ePxtvbm7lz54qEICQkhPXr13Pjxg0SExNFB9XIyEh0fAsLC4mPj6d58+YMHz4ce3t7unTpwrNnz0hPT2f16tWigOLp6Ymfn5+aSA+UJelFRUWkpaXh7u7Ot99+S0lJCT179uTnn38WxyyZg27cuJEpU6bQuXNnbG1tBQ/0xo0bREVF4enpqfZMU1WX/G/AP+NVfwOKi4u5du0agwYN4tq1a2hpaeHu7o6JiQnh4eEcO3aswgbh5OREZGSkUFmYPn26mlEM/I/r89d2G74Wnz59+uwMf61atcSc5tmzZ7l48SL16tWrICEqk8kqzM2r8lJWrlyJpqYm+vr6yOXyCmNQenp6hISEULVqVZFwvHnzhubNmxMfHy+O/fXr1+jo6KCpqYmJiQnHjx+nffv2lVbC/gwymYyOHTvSsWNH8vPzOX/+POfPn2fevHkYGBigq6tLamoqgwYN4v79+7x7946uXbsSHR1NfHw87u7uTJ06FWdnZzH2NmfOHHR0dDhw4ACBgYE0a9aMtLQ0NbUgCRKZMSAggPXr1wsJvVatWrF3714hh/frr7/y6dMnsrOzOXPmDOnp6XTq1Illy5ZhaGjIgwcPMDc3p1+/ftjY2LBnzx78/f3ZvXu3qKpIm/S5c+dE23vu3Lk8evSIt2/fYmZmRuvWrYXEoSpUHySAcOeFsjE6X19fMRK4YsUKfHx8aNiwoZo54YULF7hy5Qr9+vXj1KlTwo29RYsWalUhQMjslvd8kMiSzZs3R1tbm8GDBzN48GDOnTvH3LlzcXZ2Fp0ZGxsb4SwbGBioNqtdGVQJv9nZ2cJdXSaTMXbsWHFM5fH06VO8vLzEw7cyKJVK1q5dS2RkZIXAdNCgQSxbtkxUkaUZ4b+KmjVrCjKihYUFeXl53Lp1i2fPnpGYmEhqaipz5szh9evXFBYWkp6ejpubGwqFgri4OAwNDdXkFz98+MCkSZOIiYkRcrTv37+npKSEDh06EBAQUMHZvDxSU1OJj4/H2dkZpVLJ9u3bRQIsCUz8+OOP/P777yiVSkpKSsQ4p2TQB2UVUKVSSVhYmCjMVMbBePDgAfPnz6ewsJCdO3cSERHB9OnTOXPmjDDtqwzNmjUT6jufO/9SIi3Jyw4YMIBevXohk8mIjo4mLS2NAwcO4OTkREpKCq9fv8bQ0BCFQsG5c+e4fv26kPtWlYcufyza2tpkZGRw8+ZNoqKiRBW2uLiYkpIS4VBeUFCATCbj+fPnJCQkCJngP8Ofmbz+9NNPlap+lcedO3fEMdjZ2ZGYmIi5uTkmJiakp6fz+vVrsdYbNGjAxo0bKS0tpWPHjtSqVYu7d++yefNmXF1dSU5O5u7duzx58gSlUsmAAQPE50rqRikpKdy6dYuIiAgOHTqEvr4+BQUFle77ERERar4zKSkpDB8+nOzsbFq3bo2lpSVJSUkkJiaKJPPp06cV5HqzsrKQy+VkZWU9y7qaAAAgAElEQVSRlZUlpKcrk/Mtj/JFg5iYGG7dukVYWBgfP34UfLu3b99SUlLCo0ePKiTQ0lqRIPGqVDkkSqWSoUOHCul1CVlZWYwdO5b4+HgsLCwwNDTk4sWLFBUVIZfLUSgU5Ofnc+bMGR48eMC8efNYu3at2jqS/rthwwbx/1evXuXbb7+lSpUqQuIaysZQy3v9SKaWqgaeEl68eMGZM2dISEgQRb2ioiK2bt0qpj5CQkKE+AWUPcMkg8gnT57g5eVFnTp1+OGHH4REfXh4OFOnTsXFxQUok8++ePEiJiYmyOVy0c2KiYlh8+bNNGzYUEj1lpelVj0HUlFhxIgReHl5oa+vj0wmY9u2bUCZwWhgYCC6urpqBoQvXrzg9OnTtGjRQiSo58+fx8TEhEuXLqGvr09wcDAxMTE8ePAAbW3tSk1JoazYuHz58v+Kcd4v4Z9Ox9+AYcOGER0djZ+fH2vWrCE1NZWQkBDs7Oz4/vvvyc/Pr0BIU8WJEydwcXFRaz3+v8Tw4cNFO688vLy8ePbs2Z86UANqzsWfQ0JCgiCiGxsb4+joSN26dUVH6MOHD2rjTe3bt0epVApVpMGDB5Oeno6VlRXa2tqC5CeR11Q5MDKZjF9++eWrz8P79++5cOECp0+fFtr4UObn0bhxY3bv3s3WrVuxsbFh/vz5PH/+nK5duzJz5kwuXrzIunXr6Nu3L02bNiUxMZFr167x9u1bSktLsbKyYvfu3ZVuwB8+fBDjWZmZmSiVSgoKCoiOjlYz6Xv06BF2dnYisO7WrRvbt2+ncePGGBkZYWdnx5EjR7C3t+fmzZtMnTpVbH63bt3Cw8ODyMjISq+llJSoulJXBlVjSalbd+7cOU6cOMH169fFaJdqgF5SUsLvv//OjRs3SE5OrqD0UT5hffjwIWPGjMHY2Ji3b98ydOhQNDU1iYiIID09nX379pGamir8Rs6fP4+pqSktW7akoKCABw8eiM3a19eXqKioL7q32traVghiVR8+CoWC2rVr891331XgWF29elWQGytDaWkpTZo0QUdHhwULFoiOVkZGBqGhoWzYsAF3d/fPGm9+LXx8fLh9+zarVq2iRYsWtG3bVrjqVvYIkMvlGBgYiPXm5OREUFCQ+PncuXO5fv06q1atUiOUXr58mcWLF9O3b181oYT8/Hy1dXXt2jWhzV/+59Jau337NidPnmTevHl07NiR0NBQLl26xLfffou/vz9DhgwRo5Rr1qxBR0eHGTNmfPYcSAlDUVERxcXF6Onp8erVK2JiYtiwYQNubm5f5X1UPjhUxeXLlxk0aBBz586tUIndsmULt27d4uDBg+zZs4edO3dSv359oqOjqVOnDikpKWhpaaGnpye4IdOnTycuLo4rV64wbdo0tmzZovZ5lXVyjhw5wpQpU3B1dWX16tW8f/8eT09PqlWr9qfy0Pb29pSUlFQarKvKscpkMjQ0NCgtLcXY2JjatWvz5MkTmjdvTlRUFBoaGowePZpu3bpRu3ZtAgMDOXXqFAMGDCAkJAQNDQ2xzo2MjIQUqPS+qtDX1yc7OxtdXV1q1KhBVlYWVapUoUWLFkRERODr6ys6IIcPH6Z58+bcv3+fnJwcnJyc2LBhg6huA8yYMUOtKz979mxiY2PZu3evKK5NnDiRp0+fiu/UtGlToXQWFhaGrq4uK1asoEePHiL4v3r1KkuWLBGeUlpaWsKX5vnz5+jr61OnTh2qVq1K586duXLlCvHx8UybNg1tbW1Wr15NlSpVRCW9PBekPIYPH05mZqZYGx8/fiQ4OJhu3brRuHFjoZwkFSefPHnCjh07uHv3riDXd+rUiUWLFrFr1y6OHj2qRmaWniOSZ4V0baQ1J5fL8fHxwdHRkUePHjFr1qwKEu+qwXmPHj3IysoSvChVmei/Amn0TqFQULNmTVHckEa3LCwsxNibZDIaFhYmvDECAgJEoSw7O1vI3NeoUUNI2koKkllZWbRo0YKOHTty7tw5UlNTMTEx4eXLl9StW5eSkhJGjRqFiYkJy5YtIzAwkPHjx6s9H1T9o6R7W/X8mpmZ8ebNG7UERkpiVM9jlSpV6NChg0iyJDPQJk2a8PTpU7X9VVdXl4KCAu7evcvhw4f/8jn+f4l/ko6/AdevX2fixIlq1YomTZrw7NkzSkpKaNy4sdomKbkDq6KwsJBnz55V6vp89+7dfztIUUV4eLho50nGfBkZGZw9e5bw8HC1ufjPJQ1/hsLCQubPny+qmhI0NDQYPHgwy5YtIz8//7P68kZGRsyZM4dz587RqFEjTExMSExM5N27d2hqaorKkiohXyaT/akTdGFhIb///junT58W4yg9evRg4MCBTJgwAUtLS549e6b2feF/KoCqm06dOnUE+c/Y2Jjx48fTrFkzpk2bxsaNG7GxsVHzc4iLi2PevHnCVBIqmmKpPqDLz0IrFApsbGxE+1p1NjklJYX09HQh45yUlCSSX2lTU0VISAjLli0TFbSXL19SWFiIUqkU1SWAOXPmMGTIEGEsCWUVLWncpbIKner/m5qaivlVVZRPWJ88eUJgYCAXL15ELpeLMTVPT0/CwsLYsmUL1apVo6SkhI8fPwr/Fg0NDYYMGcKyZcsAuHnzJp6enjx48KDCZ0rYu3cv69evx8LCgh49emBqasrhw4fFrGz5qnT5KtjgwYPVVGBUISUdkyZNqpSEKCmOXb9+/bPf72uQmZmJh4cH1apVY9++fTg7O5OWlia+u7a2Nj179sTNzY25c+fSsmVLDh48SExMDGPHjkVXV5ejR48KB/e2bduycOFC0ZEtKioiODiYO3fu8OrVK5KSkqhbty7Z2dmUlJSQl5eHhYWFeJ2bm4u9vT16enoUFBTw9OlTZs6cyZ07d0hPT+fx48fC98LQ0JC4uDi+++47QkNDUSgUGBoakpaWRps2bYCyxDU6OprmzZsLnlVUVJQwC1MqldSvX1/skZKbt4Sv9T6SRv+k4LB8MvrmzRt2795Nhw4d1JJ8QM2bZ9++ffzyyy/UrFmTnTt3Ym1tTdOmTalduzbm5uY8ffqUvLw8mjZtKiS5i4qKaNy4MW/evBHdR9WRuK8pzDRp0uSL68TNzQ0bG5tKOUOPHz8mLCwMW1tb3NzcANi6dSubN2+ma9eu+Pr6cvz4cSZNmoSWlhanT5/m7NmzQNk+unTpUk6dOkW/fv2EgENISIgYI3z+/DlxcXH06NFDjSt2584dNbNa1XFff39/Dh48SE5ODosWLUJbWxsfHx/q1asnrpfU9ZWwYMECzp49i5aWFvXq1SMhIQErKyvhbSCTyXj48CELFy6katWq/PTTTzRt2lQokrVq1QpLS0uxp6kiJCSEJUuW8MMPP1C3bl1++eUXOnXqRE5ODlu2bKmwXubNm0dRURExMTE4ODiwYsUKcS+qSpN7eHhQu3ZtsY906NCBlStX0qlTJ3x9fXn9+jXbt29nx44dHD9+nDVr1lCjRg2RcNy4cYPJkydjbGyMi4sLp0+fplmzZiQnJ5Ofn4+mpiZt2rShSZMmxMTEcPXqVeRyOQ0aNKBRo0acO3eOAQMGkJiYKBKliIgI9PX12bZtG9999x1xcXG4u7vTtGlTfvzxRzV1qc+FmUZGRuLZLHWbJfGK06dP4+joKM6Jra3tVyUptWvXxtLSklGjRnH16lWuXr1KVlYWc+fOFd0XX19fkWB++vSJ48ePf9b7SdXnat26dfTp04cff/yRs2fPsnXrVlF0mThxIqampqxatYrQ0FBmz57N7Nmz2b9/P127duX333/n1q1brF69mn379qkl8HK5HCcnJ8LDw/Hz8+O7777j9u3bjBkz5rMFry9BShA7duzIjh07/vT3/5P4Z7zqb0CHDh3YtWsX/v7+aGho8ODBAzQ1NTE3NxdjO1/C7du3mT179mcrIXp6ev+nSceftfN69er1VUnDl8iDq1atIiIiAm9vb7p3767GX9iwYQM1a9Zk+vTpavry5SvQUtAtjRSUlpZiYmLCvHnzKoyrfQ0WLlzIxYsXyc/PF4Z3vXr1EhWFmjVrMnr0aCIiIggPD6e4uJjx48dja2tLQkIC27Zto1evXri5uVGtWjUWL17MggUL6NOnDytXrkSpVDJp0iTc3NwoKSnBx8dH7fPXrFlDVlYWXl5ewlegRo0axMXFERcXx+TJk9UC9FWrVolOCpSNEZw/f55atWqJrlhhYSHZ2dmkpKRQv359EhMTRUtdJpOxdOlSNcJkfn4+z549o7CwEEAobqiifKJVXi1j8eLFDB48mJiYGH755Rfh6SBh8uTJdO/eXfCavgZNmjRh48aNNG3alKNHj6oFSbNmzaJ///6sXLmSTZs2sW/fPqZOnYqjoyOTJ0+mUaNG4nfj4uL+1B/j4cOHODs74+/vL9Zb7969iYuLw9/fnxs3buDr68udO3d49OiR8O2QRv6+5pjKe8RIsLOzo6Cg4E///s8gqbFInJSsrCxh2FZQUIC/vz/9+/enQ4cO/P7770KKuFmzZpiZmZGUlISbmxumpqbo6OiQm5vL+vXrxfiAi4sL+/fvx8bGhrS0NEpKSkhKSlJLasrLgErrSpJ9XLNmDbq6unz69ElU0VNSUnj16hXTp0/n5s2bgvuUnZ1NcXExSUlJVKlShcLCQgoKCrh9+3alRGGAGjVqEB8fLzoIqvha76Pg4GD69u0rAqHycHBwYOHChVhaWqJUKtXup+TkZADGjh0rlLPmzJmDra2tCEBcXFxEFfXp06doamry+PFj6tWrR0ZGBrGxsZiZmaFQKNQkxaFMJvj333+vUJjx9fUVhZk/g6urKxcvXmT69Olq91RMTAy//vorCoWCwYMHi/Nx7NgxMfrn5ubGgQMH+Oabb5DL5QQEBABw8OBBNm3aRE5ODkqlkubNmxMWFib2lGHDhtGnTx8iIyPx8PDg4cOH/PDDD0KSt0WLFmp7iuq4r4ODA/7+/syfP59Ro0Zx5MgRSktLmTZtGv3798fQ0JA1a9aoJR0pKSm0atVKvJb2M9WRXknpLC8vj5KSEjWls5KSEtFZKY+aNWuiUCiwt7dHLpeTm5tLaGgomzdvrvT5179/f2bMmEFpaSlDhgwRa6q8NPndu3fZunWr+LuZM2eyfPlyPD09sba2JiQkhG3bthEUFERWVpYYZTIzM+OHH35g//79ODo6EhgYiLa2NmfPnmXq1Km0adOGKVOmEBkZybBhw3BxcSE8PJyrV6/i4ODAvn37+OOPPwgNDcXFxYVVq1Yxb948Hj9+zKxZsxg/fjwDBw4UaolaWlrCbX7ixIlYW1sDVBr45uTkiM4PlHGjBg4ciLOzMzKZjP3796udE9VrADBmzJgKXfPNmzeza9cuUlNT1cZVZTIZ69atq1TuV1K0k6YM/Pz8gDIlvNmzZ4uiwfTp08Wzom/fvpw6dUpNiW3y5MlMnDiR7OxsBg0ahFwuZ/PmzdjZ2XH27FnhhePl5YWnpyebN28mODiYmTNnMnz4cNasWYOpqSnfffedWAPGxsaEh4erjeN5eHgQExPDmDFjOHz4MMbGxgwdOpSwsDA+ffoklOMWLFgg3uu/Cf8kHX8TJK4AlAXPP/30k1jc5UcRymPjxo0YGBiwbNkyTp8+jYaGhpB8PHz4MDt37vw//75FRUW0bt2aGTNmiGrlwoULRcD5tUnD53D+/HnmzJmjplhVs2ZNxo4di0KhUNO0l7BgwQK1CnRQUBBdu3bl2bNnPH36FG1tbRo0aIC3tzfa2tr07t37Lx2zNPs7aNAgNf6BBGdnZ/bt28eYMWPo27cvPj4+fPr0iW7dunHz5k0MDAy4evUqbdu2xdHRUXR/QkJCOHToEBoaGoLkbmBgIB7CEqRqm6qvgHRtZ86cSXJyMnPmzBG/X1xczMaNG4Vz8ujRo5HJZISGhor2bUJCAnK5XJgAhoWFiS7azZs30dTUVHP1lZRmJG7F4cOHycrKYsCAAaLSq6qi5uXlpWYsCQgH1ps3b2JmZkbv3r3V1reWlhZ9+vT56oQDypKnuLg4lEolT58+FcFrQUEBKSkpIslt2rQpWlpa+Pv7o6enx+jRozl69CjffvutmlTxlxAeHl4haJCOaeLEidy7d4/evXtjZmbGpUuXcHBwIC8vj7y8vErH5VShqamJm5sbFy9eZPjw4WqBrFKp5PDhw/Ts2fOrz8vnII0jSZ0+LS0tmjdvjqOjoygkSA9oJycnzp49y6dPnwRR9+XLl2oPMB0dHV6/fo2DgwM6OjpcuHCB8ePH8/3339O3b1/y8/MZN24c7u7u4nW3bt348OEDDx8+pKSkhEaNGqGtrU1MTAwFBQXUqVMHKysr0tLSMDY2xtramqioKCEEIHW7FAoF06dPR0NDg2fPngl34erVq2NgYMDYsWNZuXIlNjY2nDp1Shhdbtq0idTUVGHMVx4Sx+z+/fuCt1Pe+ygjI0MtECoPifRcUlIClCV0EjE3IyMDKysrSktLxQhT+URAqVQSFBRERESE8OIZOnQoNWvWJD8/n4yMDEaOHElGRgYmJiaVEoxbtGjBmzdviI+Px8bGhg4dOnxWPa08KjN5TU9P5+XLl1hYWJCenk5cXJz4/ZEjR7Jjxw7atWvH/fv30dTUJDIykubNm6Ovr8+xY8dYvnw5Y8eOJTs7mxMnTvDs2TMGDx7MggULAEThJDY2llq1agmZcwnlzWptbGyEhPW9e/eE7CiUjZbB/1TNa9WqRW5uLjt37uS7777DzMysQtd0woQJaGtriwQaoEePHrx+/ZrQ0FAaN25MTEwMKSkpmJubi2JNSUmJWkemtLRUqB9du3aNunXrUqtWLfLz89WkllUh+TfVrFmTZ8+eCdKvZTlpcmNjYx48eCCeFytWrKC4uJiFCxeKQHrDhg3i95VKJX5+foSGhrJgwQI0NTXZunWrWLeq53D8+PFERkZy+PBhXFxcxBhh9+7dkclknDt3DgsLCwICAsRzYMaMGWzevJmgoCDWrVsnkmbJ1Hj79u1qPLkvFf0kv7KhQ4cyefJk9PT06N27t5gi+BwRuvx1zM/PZ+bMmYwbN46HDx+Sk5NDeHg4tWrVEonNpUuXePv2LcbGxmhra6sljwqFQjxnoYw/FRYWJowdBw0axMGDB+nYsSPv3r0Tkv1t27bF0NAQR0dHjh49SlRUFNu3b8fJyYnr16+TmZlJz549xXqHMsnwDh06cPDgQe7cuYOFhQUXLlxgwIABREZG4uvrKyYo7O3tsbe3Z8aMGTRu3Ji7d++yfPly+vTpw7Zt21ixYoUg5AcEBAhhE0mdUnUE+78B/yQdfwNURxGKi4txcnJi48aNn239l0dsbCzLly+nW7du5Obm8uuvv+Li4oKLi4swhPq/bKmpzulLgeGrV69wdHTE29sbDQ2N/1XSoIri4uIK3hwSGjZsqKaVLaGyCvSDBw84ePAg3t7ePH78mFq1ajFhwgT27Nnzl5OO8PBwtQC8PGbNmsXIkSM5d+4cBw4cID4+nsDAQKHkM27cOGJjY1m6dClLly5FqVSKEQF9fX3s7e1FFbS8Qznwp74CPj4+JCQksGXLFm7fvi3mdKUAubyKjkRsk3TIoayyKVV9Kqsc2dvbs379elGlWbVqldrr8hg3blwFY8kPHz5w5coVdu/ezaxZs8jPz+ePP/4Qo4H29vZs2rSJ5ORk7t+/z9q1a794Xcp3+ry9vdV+rkrKr1+/Prm5ubi5uQnDJKVSSceOHYVU8cyZM7/4eXp6eiQmJlbga0DZOKHkOv/w4UMxX9yjRw8yMjLEHLpqwiL5u1SrVg1ra2sMDQ0JDw/Hzc0NV1dXjI2NycnJ4caNG6SmplYgYP5vEBAQQKdOnUTSYWtrS1hYGI6OjuI8SmNX0rm7desWrq6udO/encePH6txury9vXnz5g1XrlzBwcGB1NRU7t27R+fOncnLy0OhUBAZGUlcXBy6urpkZ2czatQo2rdvj6+vLwcPHmTVqlU0bNiQkJAQvL29+eWXX2jfvj1Xrlxh+fLlODg4kJycTElJCXv37kWhUJCVlSVUpKpUqSLmmbOzsyktLWXx4sX079+fVatWiYBCMroEKjXmU4W+vv4XRQUkH4rPBULe3t7Y2dkREBCAUqkkMTERmUxG3bp1Wb16Nf379+e3337jxIkT5ObmikBPwvHjx6levTrPnj2jadOm5OXlYW5uzu3bt8U9LQXH0oiTKpRKJZaWlqJYEBISwtatWzEwMMDX17fS/UwKpoEvmrz269cPBwcH8R27d+8uuq5t27aluLgYAwMDtm3bhpaWFlWrVsXX15c+ffqgo6MjeIrHjh3DwsICd3d3AgIC+PTpE5cvXyYwMJAxY8aIgHnRokU0atSoglnt4MGD8fb25v79+7x69UqImOzatUt0haT97cGDB9SqVYuAgAC++eYbzMzMKoy9zZw5k1GjRtGvXz969eqFiYkJJiYmQgp4z549+Pr6smnTJqZMmYK+vj5KpZKuXbvi6uoqCmwRERFkZmYyefJk9uzZw8ePH3FxcaGkpIQ1a9YQGxsrxlvbt2/P+fPn8ff3x8PDgw4dOjB37lz09PRo1aoV48ePZ9OmTejq6tKsWTN69+4tlB67d+/OrFmzyMvL48mTJ0RERKCtrY29vT1v377FwMCAUaNGCfGLpUuXcuzYMeLj48XanjZtGlOmTCErKwtDQ0MMDQ0Fz0ryB7t8+TK3bt3i6tWr2NnZkZycjJubG7q6uhQWFopOFJQ96zU0NPD09BQKedI4mgQDAwNSU1N58eIFHz9+xNbWliNHjvDdd98xe/ZsnJyciIqKIi8vj6NHj6JUKlm5ciXR0dGMGzeO6tWrM3DgQCwtLdHW1iY6OlrtGVdUVISFhQWpqanUqFEDbW1tli9fzunTpxk2bBj16tVj4MCBjB49mvXr12Nra0uXLl1EhystLQ0NDQ3ev38vuoT37t3j8f/H3nsGRHWt7d+/GYr0oiDYEFtEURRBETtYg4pGjd0ExRaKvTcSC1Zs2MWGNWqIxoi9YkMEUVFsgKBiBQVBOvw/8O51ZpgBNTnnJOd5c33RAWaz97D3Wute91Xu3hU5PJGRkbRr1453795RsWJFHj9+TMuWLTEzM0NHRwcrKyuioqLQ1NRk0aJFzJw5k/v37zNkyBCMjY1FIVdUVCSo3xEREYK6ffLkSfbv309hYSHGxsYMHz6c58+f89tvv+Hp6SmoZwcPHiQxMVE8Z1BsEJKYmEheXh5aWlo4ODgo6fD+LvhH0/EXwN/fnx07dlCjRg0yMjJIT09HS0uLjx8/UlhYiJWVldICvKSQtlGjRmzZsgVHR0ciIyMZPny44KRfunSJadOmKQVo/Vl07txZiVOrCMlb+sWLFyKkqiTCwsIYO3asUmBNScyfP1/4zUsPEfxrV9PMzEyFc2lvb8/q1avFYlDq/EDxIJiQkIBcLkdDQ4Pc3FwsLCyUJniZTFYqj1NCXFycsFEsuTsqk8lYsWIF69evF/Z1Jb8Pyg4vGhoaVKpUiefPn7N8+XLc3Nzw9fXl9OnTzJ49W2nXvXPnzoIm8OrVK9q2bStyBa5evcqoUaPQ1NREV1cXV1dX4ToUExNDTk4Ofn5+rF69Gl9fX0xMTPDz81PrNa+IkhqXdu3a4efnh4uLi9rX6rB48WJ27typlK6qoaHBkCFDsLe3Z+LEieTl5am4wUDxoq9Tp04qn6Oi4H/gwIG8e/eOcePGMWbMGFq0aIGHh4fo9Nna2lKrVi0WLVpEbm6uSKqvUqUKmzZt4tSpU0yePLlUq+KSWLRoET///DNTpkxR6uKdOXOGxYsXU61aNV68eIGlpSUWFhZs3ryZxYsXExwcLPzf27ZtKxYmKSkpaGpqUlBQQF5eHmZmZmU6PclkMqWcns/FgAEDxOaFIr9aeq0oXNTV1SUzMxMrKyvhfJSTk0OLFi04d+4cbdq0USruxo4dq/S77ty5Q82aNTExMSErK4s7d+5Qu3Ztypcvz5s3b0hISCAwMJBOnTpx6NAhpk6dSmRkJAYGBkRERDB48GA2b95MmzZtRJCepaWlCPV7+/btZ3GZ69aty7Bhw5g/fz7Z2dnExMSI40VERIjfN3LkSMzNzcukfJbEiRMnuHnzJhMnTmTMmDHY29srjVUSpMIuKSmJ1NRULCws1Lr/RUREMHToUJGzIy3Wc3NzVa5VX18fHR0dUlJSkMvlGBsbo6GhIay4oVjntH37djp06ICLiwszZ87kl19+ITo6moULF+Ll5YWXl5fKeTg5ObF27VocHR2VgmdLQhLYf/vttxw5ckR0F6H4+ba0tKRKlSo8ePBAuH3BvzjrgwYNYvv27XTs2JEzZ86Ie1Aqct3c3FiyZAndunXj6dOnKknNJZ3dSn5GWlpa5OfnM2fOHAYOHMiCBQvYu3cvP/zwA3v37qVx48a0b99eXKOi++OjR484fvy4kiWyoaEh1atX5+DBg8LpLDc3Fw0NDaZMmUJMTAzh4eFiASpRlaTOZEkXMkVIOgHJWapRo0bC+rY0Byx1tssGBgYMHTqUTZs2CQ3Dpk2blP5+V69eZeTIkRgaGuLp6Um3bt0wNzdn165drF69mg8fPojzlMYl6ZwrV67MxIkTuXTpEjk5OSQkJPDgwQNq1qypRFOV6JhlnX9p6NixIwEBAbRu3ZpWrVoxd+5cpk2bxunTp8Xn+Lkoqa9TnHclyqZiwamI+Ph4Dh06xJEjR3j58iX16tXj9evXpKSkYGVlRXJyMoWFhaLDZW5uLlzGJH2jZNpiYGBARkYG7u7uTJkyhQoVKtCxY0du3rxJdnY2L1++JD8/nzZt2giWg46ODhcvXqR+/fr4+PhQv3597ty5g4eHB3Xq1CE9PV10nG/dukVSUhLVqlWjQ4cOTJ06lY8fP+Lo6EhwcDCOjo4cOXKEefPmlUo3/avwT9HxF0Ba+FvmiT0AACAASURBVG7dupVTp06xfft26tSpQ15eHvfu3cPMzEzFmlGxldi9e3cGDhzIgAEDSE1NpUWLFoSGhlKzZk0uXLjAuHHjyhTGfikaNWqk4i0tQXJB+vbbb7+4aFBEYGCg8Jt3dXWlYsWKSrua3bt3F61hqVho1aoVI0aMEA42Q4YMEcd7+fIlSUlJaGtrU1RURF5eHtra2kIsKB2nrMXckSNHmDZtmtLiWRFFRUVMnDiRQYMGoa+v/1kPd3x8PFevXqVTp06i8zJx4kScnZ1VrO6WLl3K4cOH8fPzo2PHjri5uYlcgSVLlnD9+nVq1apFcHAwenp6Ygevdu3aeHh4UKFCBUxMTPDy8uL58+cMHTpUxX725MmTODk5CW9/xc8Hirn/WVlZIp+hd+/enDt3jq1bt5ZJ2ZCCJd+/f4+hoaHorvTq1QstLS38/PzYvXs3BQUFFBQUKBWLJY9bUvBvb2/P/Pnz6dq1K8uWLePatWvCfWrOnDncv3+fe/fu0bp1a9avX0+LFi3Izs6mTZs2XLhwgQ4dOgje7ucgLy+PWbNmiXOUIJfL6dGjB2FhYbi6unL8+HG2bt2Kra0tc+bMIS4uDjc3N7Zs2SIEv7m5uYwePZoaNWowe/ZsZs2aRUJCQpludX8UUlpzUVERq1evVrGnjIuL4/3797Rv3x5nZ2emTJnCvXv3sLe358aNG7i4uJCYmMjjx48/aTndvn17cnNzRbCknZ0dderU4eeff2bBggXs378fLS0t9uzZw7Vr1wgICMDMzEw4xbx79w5dXV1RCCQlJbFo0SJ69uwpcjI8PT2V6JS7du3C0dGR5ORk7t69i0wmw9TUlHfv3qGvr092djY//PCDSFefN2+e0vFatmz5RUXHwoULhbuTtLgqicLCQg4fPkzVqlVVUrIlKFJy5s+fL3J2JMF77dq1cXd3JywsDF1dXYyNjQWn+8aNG0IoL52ThG+++YZ69erh7++v4sC1fv16Dh06pNY4o3HjxkybNo3+/ftjY2OjZEOqiKKiItauXUu/fv0wMDAgOjpaFFU2NjZiQyM/P5+srCyio6OZOnUqrVq1Ytq0aRgbG4tz0tPTY8WKFVy7do2xY8fi6OgobIfXrFmj9nPLycnh5cuXZGdn07t3bxo2bCjsak+cOEF8fDxOTk6MGDECgEGDBtGsWTPGjBnDrl27WLRoEQUFBaUWAtI1ymQyoqKi0NPTIzc3V8w7ktOZra2tKFjy8/Np0KCBUlaQuiwXKLZHvXPnjjBVUHSWKilKlxbciqhXrx55eXm8fPmSrKwsevfuTU5ODnl5eWzcuBFTU1Mxh8hkMkGrWb16NevWrRPXXVIHKf28Ik6dOsXChQs5e/asWt3kp8TN0mupKD558iSxsbG4uroSFRXF2rVr8fDwoFOnThw7doyOHTty5MgRtm/fjpOTE5cuXWL06NE4Oztz9+5dUlNTRTFTpUoVrK2tSU9Pp23btmRmZhISEkLdunVxcnISa6VKlSoRGxuLpqamcIV7+/Yt1v9fSjrAixcvcHd3F1oNmUyGl5cX165dY+fOnZw/fx6ZTIa5uTmmpqZUr16dpk2b0qtXL5V5SjEssXLlyiQnJ3Pw4EHmzp3LnTt3MDIyIiMjA1NTU5ydnfH29hY5TBLFrHHjxnz//fdUqFABFxcXpk6dipGRERs2bODMmTN4eXnRv39/QkNDxbomOzubGjVq0LRpUy5fvsz79+8ZMGAAhw8fFla9fyf8U3T8BWjQoAGbN29WohJIi5IDBw6wbds2QkNDS33/xo0b2bhxo1jw9unTR3CZ169fT0FBwWclz34uvv76azp37qw22XvNmjX89ttvdO/e/YuLBkW4urp+9vlIxcKndqB79erFuHHjmDBhAkVFRV+sdenSpQsWFhbMnz+fqlWrqgy0jo6OSvZ7ixcvxs3NTSTMZ2Rk4O/vj62tLYMGDeLYsWNMnjxZWORK3yuZ6i0hKytLba6AtNsml8uF+xQou1OlpqYSHx8vshWePHnC27dvGTlyJO7u7kKjorizOW3aNJVrvHnzJs+ePaOoqAhjY2M0NTVF3oOenh4aGhpKglN1eSyKaNSoEQEBAXTo0IHffvuNrVu3Cp/8/Px8YmJiCAoKYuPGjaXakiYmJooFZ2mdvk2bNvHw4UN69uyJo6MjDg4OPHv2DDs7O7EA+lI8ffqUa9euiZ1NBwcHqlWrhr29PQsXLsTFxUV0LJo2bcrSpUvR1NTE29tbKWH4/PnzTJkyhevXr3P58mV8fX3L7AL+O1BS03Hs2DGcnJwEDaVk8u2vv/5Ku3btMDU1JSQk5JOLcxsbGwYPHiyCJadPn05ISIiwiKxSpQrPnz9HV1eXvLw8DAwMSE9Px9jYmPfv31OlShVevnyJiYkJbdq0ISYmhsTEROrWrcu9e/cYMGAAb9++JS8vT9ApV6xYwb59+2jQoIHo7KpbUEpfK1eunNLxStLyPgfqHIsUsWvXLuRyOTExMaXu9vbq1Uv8f9asWWRkZAh74pCQEN69e4e1tTXr1q2jZ8+euLi4qKVzFRYW4uHhwdy5c7G2tsbOzo5169bRqlUrlaLj+vXrYkFUEl5eXmJxWXJRWhIymYx79+6Rk5Mj8kdatWrF+/fvef36tXidlZWFpaUlGzZsYN26dUyYMAEXFxc6d+7M7t27ef/+PTNmzGDIkCFl0m7LQkZGhghpk1BQUED79u05ePCgigNXVlaWWKhu2LBBSYsGxUW4FHxXvnx5EhMTuXv3Lm5ubjRp0oQHDx6wc+dOhg4dKiioJT/n/zSkzz0sLIxt27YpuVcqQiaTsXLlSsLCwggNDaVLly4qXV11lGUJLi4umJmZkZCQwO3bt/nw4QPVqlUjOjqaN2/ekJ2djb6+PtbW1qJYlFBYWMjMmTOVQl2dnZ3x8vJiyJAhBAcHc/z4cWJjY9m4cSP37t1j1apVyGQyDh06xLFjx9i7dy8vXrygSpUqfPPNN3zzzTd06dKFhQsXsnHjRj5+/AgUa0GTkpI4fPgwR48eZdmyZcTGxrJ3714+fPjA69evhXNhaZuHijbAMpmMU6dOAcXPxcOHD3FwcCAiIgIoLmT69+9P3bp1uXjxIgYGBlSrVg0dHR2lsEQLCwumTZvGL7/8QvXq1fH09MTY2JhNmzaRm5tLUlIS6enpJCcns3TpUpydnenbty9Dhw4V2k4dHR0KCgpYs2YNbdu25ciRI0yaNEmEw+bk5JCSkoKpqSn5+fkYGhpSUFDAu3fvkMvlNGzYkCVLlpSasfZX4R9Nx18AQ0NDwSOsXr06L168ICMjAwMDA6ytrUt1xpAwYsQIUlNTiYqKYtCgQfj5+TFixAjBN/13V7YlObXqePpSIBMU2/MpwtLSUjy0oLqrApSahlwWJk6cyLt375g7d65SESOTyWjYsCHly5dn8eLFREZGMm7cOI4ePUr58uWFyPFTSE5OZs6cOaVqTdzc3ITXfqVKldi/f78wBwAICAjg+PHjIsRu2bJl2NjY8MMPP7BixQr69u1LSEhIqZOVrq4ua9asEQ4ZrVu35vfffxe7bf3796dJkyZKC1pJCK6hoUFRUZEoThwcHMjKymLv3r1s3LgRW1tbevbsyeTJk8XC8/r167i7uysVJUOGDFHqfsTGxiq5q0kUoc+FRA2B4ns/Pj4eHR0dWrZsSVFREYcOHWLBggXCSrNOnToqu+ypqak8evQIR0dHatSoQVZWFvHx8UKkm5mZSf369YU9qJubG8nJyQQFBf2pAbhatWpq74W6dety4sQJJcG3hoYGKSkpXLt2TYmGAChRhaQJ74cffiA6OrrUhUBMTMwfPm9ATP4XLlzg+vXr7Ny5k7Zt29K3b19at27N2rVrsba2FkWHovBTcZFcFhSDJf39/alQoQJXr14lJiaG5cuXc/r0aaETkXYmCwsLad68OaNGjSI1NVVtWKDEP2/WrJmSoH/cuHHo6emJDqOOjg63bt0SIY5nzpzh0aNHpR6vJHJzcwkJCRGLaVNTU5ycnHB3dxcbJp9ywTt69CgxMTH4+Piwc+dO7O3tsbe3V3qGpGPcunULFxcX+vXrx8SJE9m4caMQQkv3x/79+9m6dSv6+vr4+PjQs2dP8bwWFRVx/fp14ftvamrKkydPlMYgCU+ePFGb/AzFHdUjR47w7t07Vq1aRd++fcs0QFB0o5JcirZt2ybE8QcPHmTVqlXk5uaydu1a9uzZw8KFC0VXRqKQmpmZERkZqZQ6LW1alGUJf+bMGR4/fkxkZKTKuSnSBktCV1cXXV1dFi5cKAwCpKKhYsWKvHnzRu1xdu/eTWxsLLm5uURERHD06FF27NihthskYdCgQZibm3Pnzh2eP3+OnZ0db968QV9fX8WpTrpmxaDIN2/eMGvWLA4fPiz0ShUrViQoKEht0KO6OVVxk/DQoUOldjnUITAwUMnaXHIlvHnzJlpaWmKD78KFC9jZ2REcHEy5cuVITU0lLi4OQImCq6jZrFu3LgEBAdjY2HDy5EmRn2RiYkKXLl3Q0tLCyMiIr776iqCgIKKjo4mOjkZbW5v79+9jbW3N+fPnycvLE/oK6e8l3VuK1/rdd99hZWWFTCZj0qRJ4joUoXid0gao9LXk5GR8fHxo164dS5cuZfny5aV+blAclih9dpLJSfv27dm4cSPBwcGsWbNGJSPp0KFDYkNDX1+fX375hYCAAM6dO0dKSgqvXr0SHcANGzZga2vLb7/9xuLFi/+0nfp/G/90Ov4C+Pj4cPr0aSHqy8/PV+IcFhYWqk0sLQsZGRli4fU5C+ovRVk8fUVe8V+BpKQkwsPDSU1NJSwsTDiagHLbVxqEtLW1GTly5Cd32Nzd3Rk2bJgKJUmCp6cn4eHhFBQUoKenR35+Ptra2mJR8PTpU3788Uf69u1LTEwMffr0YdWqVXTu3Fn4eJdVdHwKXl5epKSkiAFfEoJXqVKF77//HgMDA5WuQ15eHmFhYRw9epRz586Rm5tLy5YtBZ3j3LlzpKeni6LEzc2N8uXLq+SvWFpa8uzZsy/OY+nVqxddunRh5MiRfPjwgaZNm+Lm5oZcLqdLly5MnToVTU1NPD09GTlypNpjfE6n78cffxSL+JCQEJ4+fUpRUZEI7DIxMVE65qfyWsqClHJrZ2dH+/btqVChAnv27BHhYuvXrxdap0uXLgnKyfz585k1axZnz54lPz+f3r17q5yXhD+6GywhJyeHH374QQgWpee4qKhIBAW6u7szdOhQlfceOnSo1OPKZDL09fVJT0+nc+fOgvYjBePp6OhQv359+vXrx9SpU8XPSqF36enp2NjYYGZmhp+fn9p7SAoLXLBggRKdUoKUdWJkZERERAQXL15k/PjxXLx4sczwQcWgy8TERDw8PHj58iXVq1enQoUKvH37lsTEROrUqcP27dupUKECgNrFYXR0NA0aNBCZLN26dWPGjBmcOXNG7fMEMHToULKysli6dClmZmY0bdqU/Px8vv/+e548ecL58+fZv38/p0+fZuvWrWL8kp5XFxcXmjRpInbZFy9ezMGDB1m4cCGtWrWicePGIuV89OjRdO7cmenTp5d5n6gzk1DEwYMHmT17Nt999x0uLi58//33yOVy2rZty9WrV8nOziYkJITnz58zffp0MfZlZ2eTnp4u5jojI6NS6Zm+vr5lWsLLZDKMjIwYMmQIlpaWKllFkpblc8ZV6d6xtLRk/Pjx4ng//fQTFSpUwMvLC7lcLjpNhYWFTJgwgZSUFDEflux0xMXFCcpO27ZtCQkJoUGDBrx69Yo3b94IrZMi1q1bp0TNef78Oc2bN+fq1avimmUyGRYWFnz8+JG0tDR8fHwwNzdn8eLFdOvWjdGjR5d5reHh4YKiNHPmTGQyGbVr18bOzg5DQ0M+fvxIbGws9+/fp2vXrmhraxMaGkpGRoaYR42MjJg2bRq9e/cmJSWFAQMGkJSUxIgRI5g4cSIXLlwQ4/auXbtEjo6k2dywYQNz584lMjKSefPm4e3tTVZWFhoaGlhbWzN48GA2bdrEu3fvGD58OJs2bRL6P0UqmHQ+FStWZPbs2Vy+fJkjR45QUFCg5AJZMj9px44dVKxYkdu3b1NUVMTUqVPx8fGhWrVq4m/+7NkzsWnXoEEDdu7ciba2tsjy+eqrr0hISGDLli28ffuWs2fP8vvvvyOXy5k1axY//vgjZmZmwthFMRxQ8R6WXkv0wjt37rBkyRKMjY3Jzc2lZs2a3Lt3Dy0tLWQyGYaGhqSkpBASEoK5uTkeHh40atSIBQsWEB8fr1Z3CqhY2P/V+Kfo+AsQGxvLt99+S8WKFYXV7a1btyhXrhy5ubk0a9aMFi1aKCWWqtuZK9nillra/ymUxtP/u2DDhg2sWbOGcePG0b17d86dO8dPP/2EnZ0dMTExeHh44OLiwu+//87+/fv56aef+Pbbb0s9nvT+RYsW4eDgoFIIlpzA79y5Q1xcHLq6uhgZGfHy5UvatWuHubk5d+/eJTY2VohZr1y5wtChQ/9U0REXF0efPn3Q19fH1dVVhDaePXtWpNqXFQaWk5PDuXPnCA0N5ezZs+jo6HD16lWloiQnJwcTExMxgJa2w/a5eSw///wzc+fOZcSIEYwbNw4PDw8eP35Meno6BQUFGBsbk5aWRqtWrcSOYEk6XmFhIYsXL+bt27cEBAQQExPD8OHDef/+PQYGBvTo0YM9e/aoLTwllNy9V+TG/xGcO3eOwMBAYmNjxQQjpcLq6OhgampKamqqeL5XrVrFlStXBKXNz8/vszsKfwSLFy8W+oouXboQHBzMypUradiwIdHR0VSuXJmkpCRq1KiBpaUlhoaGgo6xatUqtaLYkkYJDRs2VNEX2draintQCp68du0aI0eOJDIykrCwMIKDg4Vdc+vWrXF3d6dDhw6Cqib9/MCBA1XolI8fP2bhwoVcvnwZbW1tdHR0yM3NJTs7Wyl8UNERUDqeItVo9OjRJCQksG7dOqUFd2xsLN7e3jRu3Jjly5eXyttevny52AVetmyZMLcoq8ifPXs2K1asoG3btpw+fRpvb2/c3d1ZunSpyviwa9cutmzZwtSpU8XzWq5cOTIzM8WCNycnB29vby5duoSmpib5+fmCWmJvb09QUNAnM6AUUVRUxIwZM/D19RWhkF9//TUuLi5MmTJFLNh79uwpjBMWLFigdM4rV67k6NGjSqGsEp4/f862bdtUaG6SUcSECRPUWsJramri7++v1gr0S+lO0jVMmzZNqeC2t7dn3bp1anWMV65cwcfHh6ioKCWdi9TNGj58OJmZmezYsQO5XK6k+ZgyZQpxcXH88ssvSsecPXs258+fVwqKlFLPt23bxu3bt4VV7fDhw0lISGDy5MkMHz5cCMLPnDmDoaHhZ19zx44d1epn5s+fT3h4OI8ePaJNmzZ0794df39/WrRoQXp6OpcuXSIwMJBTp04RERFBmzZtuHjxImfPnqWoqIiIiAiGDBmCnp6eGMPfvXuntChu2bIl1tbWnDt3jhcvXtCxY0fu3btH7dq1SU9PZ968eUyZMkVJ/5eSkkJ4eDhmZmZCiC2Xy6lfvz737t3D0NBQ0JqqVq2qVodWUisr0UiNjIyoX78+derUYfDgwXz99dc0a9YMTU1NtLW1qVatGklJSZiYmGBgYEBmZiY1a9YUm3r+/v7s37+f5s2bM2zYMKKjowkICGDevHlYW1uzadMmXr9+TUJCAt7e3qIQGDFiBJs3b6ZZs2b4+/tz8OBBjh49SnBwMOfOnVPKIapYsSKvX7+mdu3aPH/+nIoVK/Ljjz8ybdo0Xr9+rXKt0pgthdj+XfAPveovQL169Thz5oygEiQnJ5OZmUnlypVp1KgRI0eORFtbm9GjR4sgnpIo2eJWbGmvW7fuiyaXz4WhoaFa29C/Cjk5OUrc/6dPn2JgYMCBAwc4cOAAz58/Z8iQIcLH/8iRI0yePBlHR0e0tbXZuXOnStFha2urtGjOz88Xk5E6u0nFDpSrq6sSfUdDQ4OoqCgMDAx4/fo1mpqaSha5fxa1atVi3759rF27ljNnzpCWloaRkRFNmzbF29tbKSm8JAoLC7lx4waXL18Wk2eTJk3Q0tLC1dVVuGF5eXlx9epVZDIZurq6uLu7c+jQITHRDBs2jP79+392Hku/fv3Izc0VYsu5c+fy9ddfix1QDQ0NNDU1uXHjhpK4TxFyuZzp06fz+PFjfv75Z9LS0sTCsEaNGnTr1o327dszf/78UjsH/264uLjg4uJCTk6OKMr19PS4evWq0IFYWFjQtGlTsWvauHFjjh8/zvfff/8fP8/Q0FDGjBkjdvelIuv69esUFRWRkJAAwOPHj3n8+DFQzJeGfxVtkyZNEpaiqamp+Pj4cO/ePaytrUlISCAmJgYnJyd0dHQoLCxkwIABSkWKh4cHGhoawh2rXbt25ObmivDDypUrc/v2bS5cuIBcLlfSI5mZmanQKUvuHubm5irRcR4+fEhubi6FhYVUrVqV7777Tul4iggPD2fx4sUqO/z16tVjwoQJzJkzBygO7ExOTubXX3+ldu3aNGjQACguzDw9PXn79q3w8pfC0hSfJ6nInzp1Knl5eaKwCgsLAxBdVcm2VEKtWrV4/fq1yvMqcesBypUrR1BQEJcvX+batWuiCG/WrBnt2rX7ItE8FI8Rv/76K4MHDxZFx7Nnz1ToW1JGRkkaYZ06dfjw4QOvXr1SKTouXLjA3r17uXDhgsi8keaWT1nCh4SElKrJksvl+Pj4lBq2WRpKLlANDAxISkpSW3RI2iQoHptKjneRkZEsW7YMbW1tFR3BN998o9ZB7NSpU0ydOlUpKHLQoEG4ubmhqamJr68vjRo1omrVqvj4+DBx4kT27t1L586dqVOnDmlpabRs2RJXV1elgL2yUPLaJPv1y5cvk56ejo6ODgYGBtSvX1+I91u0aMGUKVPYtGkTz549Y86cORgZGRESEiI+j6ZNm1K5cmVSUlLE4vr48ePo6Oggl8vR0dHhyZMnIjy0cuXK3L17l+TkZJENVLt2beLi4ggICKB+/fo4OTmxdetWjh8/zsOHD7l69Sr79u2jRYsW5Obm8sMPP7Bp0yYmTJig9m+miKioKGxsbNDT06N69eokJCSIYmjo0KHUqFFDZGRUq1ZNFJPZ2dkiC8jU1FQpGLBdu3bs3buXS5cuicIAilkYFy9e5OrVqwQFBbF8+XLMzMzEHCBRzGrUqMHx48cxNzfn7du3TJgwgbi4OCpUqMC2bds4dOiQ0jPdv39/evXqxbBhw9DQ0GDevHmlFlp/N/xTdPxFsLCwUBJ1Klq/KkLa3VCEYuCSi4sLHh4eAPTp04fp06cTGBj4l1Oe/hsoyf1PSkqiQYMGYsJJSkoStJYmTZooZZe0a9dO8KcVMXr06M+enDMyMkTCM8DevXuVvn/gwAE2btyImZkZ+fn5ggsqWeT26NHjsyhJZaFu3bqsXr36s3/+xo0bHD16lJMnT5KSkkL9+vUZMWIE3bp1E/QR+FdREhERga6uLtnZ2Tg6OnLixAkmTpzIkCFD2L59O9u2bWPMmDGfnccCxcWYtDNjZWXFtm3bmD59Ot7e3vTq1YtTp04xa9YsnJycaNKkCTo6OiKwCYp3j8+fP8+pU6eUFp1StyUtLY0BAwaIhbzi36g0qNuJ/VK8e/dO6Fs+fPhAeno6FhYWVK1alfHjx6v8vLSQGzVqFIGBgdStW1dlJ+7fhfT0dKUiVNG1LTIykpkzZ4oiQ4J0Lu7u7nTr1k2EZEGxTsvHx4eFCxeKz7dChQqkpKSIBZm02y5BJpMJn/nKlSsLJx4jIyNSUlLIzMwUmhZDQ0MlPdLQoUPR0tJi8eLFeHt7Ex4eTnBwMKmpqaxYsYIhQ4bg5OREUVERz549Izk5GR0dHRo0aEBMTAwymUzleIowNDRUOldF6Ovri2tStziE4kWqRDGRqGZ2dnbifUVFRbx69Ypnz57x4cMHioqKMDEx4cCBA+jo6HD8+HH09fW5c+cONjY2BAUFAcU2uAcPHuTw4cPk5+cTFhbGkCFD6NOnj9LzqoiWLVvSsmVLIiIixI75vwuWlpbcvn1b6NQAsUCTdlRnzJjBw4cPxbPZr18/8bMlC0UtLS1hHNGsWTM2bdpEYWGheB6rV68ujg/FgXW//fabUmGnCHVFQFmQy+U4Oztz5MgR+vbtK/5enTp1YuXKlVSuXFlpXr569SqrVq0qNadIuibFBakU3BcbG8v79++F45UiNDU1VVgD0gaWVJgGBASwY8cOUaQnJyfTqVMnYehhYGDA2bNnOXbsGBoaGnh6etKzZ89SqXLS5gLAgwcPGDBgALq6ulSpUoX09HQcHR1FTkelSpUICwujRYsWdO/eHV9fXzQ0NChXrpxKxpTUuR03bpzY3JD+HTZsGLNmzaJmzZpKWh4oXtTLZDKqVavGsGHDyM3NVdH/mZubY2FhgaamJgcOHOD+/ft4e3tjZ2fHr7/+SnJyslJgpjTGKmLgwIHCoW3gwIFK95BEO5OQmJjI8ePHuXHjBoMHD+bbb79VcsmU8OjRI0xNTQkICGDZsmXC6XDLli1YW1vzzTffcPv2berXr8+SJUs4f/48pqamvH//ngMHDrB79260tLRIS0sT40dKSgobNmxAW1tbCM2hWNOYkJCAnp4esbGxLF26VMVm/u+Mf4qO/xIU007VYffu3aKjIZPJBJ1KSixVxJYtWxg6dKhocUvo1KkTr1+/ZuvWrf+/KDpOnDjB+PHjBYf07t27ODg4iJ2kqKgo4uLiaNGiBTdv3lQScz569EjtblnJAq8s2NjYiDRvUG8nuHTpUiIiIujbty9HjhzBzc0NbW1t5s2bp2KR+0eQlpbGrVu3SuVzdu/eXfy/TZs2vHnzBktLS3r37k2PHj1UJqSSRYlMJqNHjx6MnsqRiwAAIABJREFUGzeOChUq4OjoKASBJUMbSwtxVIRi0KSESpUq4eTkxOzZs5WyB3799Ve1bkESdWnWrFlKrmVSt6VSpUpERUWJ9N62bdt+spD8My3oBw8eMGnSJKVJvCS169ixY0rvUXT5ateuHVu2bBEmDSWzH2QymVoLzS9BjRo1xKIBlGkGwcHBVKtWrdSCJzExUS1Nr127dmhqaopAsD59+jB79myuX78utAHW1tbY2tpia2vLkiVLlO43xXsNoHz58owePVqlAC4JKysrrKysWLp0KX5+fjg4OADFeRPe3t6cPXsWX19fCgsL2b17t3AELCsoa9SoUSxbtoyaNWsqufwkJyezcuVKUXBlZ2eXSimVaBAVKlQgPz+fqKgocnJyyMrKEi5LWlpaTJ48mW7duvHy5UuGDx8uDC569uzJunXr2Lhxo3C0mz17tnCnGTRoEL/88gtr164lNja2zB3tgoICvvvuO7UuTn8GvXv3Zt26dejo6Aih8IEDB8jNzRW6KE9PTy5evMipU6fIzs5WEqaHhYVx584dOnXqhIODA19//TUmJiYcO3aMOXPmsGbNGqysrMo0isjPzycyMlKlsJPwOflLij9rZWXFsWPHaNWqFV999RW6urrk5+eTl5fH8OHDkcvlIik9JyeHhg0bMnny5FKP2aJFCwIDA3FwcBD38bVr1+jcuTM3btzAwMBASU8kfb9kUOSlS5eE6yEU26oaGhqKMaVVq1bk5uYSFRXFV199Rd26dZHL5WRkZJCUlMSZM2cICgrCzs6OXr160bVrVwwMDJDL5TRv3pwDBw5gZGRE+/btWbp0KZaWljg7O7Nv3z5MTExwc3MjMDAQDw8PcnNz2b59O3l5eejq6qKtrY2VlRU//vgjr1+/VqLIFRQUsGvXLmxtbYmJiVHqPqampnLjxg0OHz6sZECSk5ODTCbj7du3pKSkiEJr5syZVK1alfz8fHJycrh58yY3btzg999/F/lmijTnH3/8UWkOVjeuBwcHi3Gof//+ImPj119/xcHBASsrK/G6Xbt2zJ07l/DwcORyOcuWLUNLS4v+/fuLoL/MzExSUlIwMDBg+vTpgors4+ODkZERixYtEp1k6XOQHLKkexAQ+TxXrlxh2LBhNG/enPLly/Ptt9+SlpYmxsk7d+4watQomjdvjomJiQrt+++OfzQd/yWUFUKmjicfFhbG8ePHCQgIYPjw4Uq7Nw0bNmTjxo20aNFChcMaHh7O8OHDuXPnzn/sWv4usLe3Z/369TRv3hwotv1cvnw5EyZMwM3NjT179rBz5046duxIaGgoo0aNwtvbm5MnTzJz5kx69er1SWFlTk4Ov/zyiwgINDU1xdHRkZ49exIaGqoUgrV48WL69u3L69evuXnzJlOnThXndvLkSZYtW8bXX3/NxYsX1VrBwpe5FF2+fBkfHx+ys7NLtU1UHHRnzJhBjx49hMVvSSgWJd27d6dHjx7s3btXKX9FEgRu3ryZSZMmifyVz81j+ZygyU8V6L169cLHx0ftjtP27dsJCgrC0NCQxo0bY2dnJzIcFGFjY8ONGzcIDw/H399fbajl58LT05OHDx/i6enJuXPnBK1CchWxsbHByMhI5X2Sn7ynpycRERG0aNFChfYjYf78+X/4/KBYDD59+nQGDRpE165dCQ4OJjs7m6SkJOLi4jAwMFDZEZcoAtHR0ejq6qp1SZk0aRL379/n999/59ChQ6xevVrJia40jr26e620HVkJHz58YMWKFURERAjbSSlY8enTp8hkMu7fv09cXBxdu3alXLly3Lp1S4QBlnSskRYNEp49eybCWaVU+Pj4eLS1tbG1tWX37t0MHjwYAwMDNmzYoHJt06dPJykpSWSufM41ZmRkEBcXR506ddDV1cXPz4/9+/cL4ay0gJKC87Kysjh69CiHDx8mKiqKihUr0qNHD5Ud7X+HlWthYSEdOnRg48aNgjpVVFSEn5+fsGRXF5gqfaZubm5Ur16dfv36ic5F27ZtGTp0qOjOK2L79u0EBwfTr1+/Mo0iYmJiyqRPfWmYprpxRLrW9+/fk5GRQevWrQUNzNXVtUwaS3JyMv379+fDhw/Y2toSERFBjRo1yM7OJjc3l3379ikFE4JqUOT69espKirC3NyclJQUCgsLsbe3Jzo6WsmZqaioiG7durFkyRKioqKYOXMmo0ePxt3dncuXLxMUFCScI3V1denbty9jx45FV1eXJUuWCDG8dK/p6Ojg5eXFq1evOHnyJBs2bOD58+fMnDmTIUOGsHnzZtHFkTReBgYGYqNAMnN59eoVenp6YhNKnZC6cuXKgm6ZkpIi6JQSXr9+TWJiIpUqVaJq1arCqhmKu+XZ2dmie5mXl4exsbHoIhoaGqKtra1iqlPSMGTgwIFER0cjk8kExVf6bEvrfEq/X1tbWwRkmpmZ0aJFCxHg2KBBAxo2bCgsbr28vDh8+DBhYWEYGRnh4OBAaGgoffr0wd7eXhz3yJEjXL16lUqVKgmK2du3b3F0dMTCwgKZTMZPP/1EZGQk06ZNo3z58sjlcoKCgv4jBkL/CfxTdPwNkJuby6RJkzh58qTSJKiYWKr49Y4dO9K7d29Gjx6tMrls376d3bt3K1XS/1fh6+tLtWrVmDJlClA80c6YMYPDhw+rOEbI5XIsLCxITU0lLy8PR0dHNm3aVGbA3fv37/nuu+94+PChcLR58+YNT58+pVatWuzZs4epU6eq1WdIv1uanKTJWVtbm+7du6u4rkj4EmpAz549KSoq+iLhXFlQV5SUDG188uQJt27dIj8/n6KiIr766isKCgp4+fIlmZmZ9OjRo8w8ls8JmlS0AFYHR0dHli1bprZQCAsLw8vLi8LCwlJ92RWLsYULFwpB+h+Fg4MD06dPp0+fPvz8888cOXKEJ0+e0L17d54/f45MJmPVqlWlvr9x48b4+fl90o71z2L16tUEBQWRl5entFg0NDQUk6eUtquvr0+1atWIi4tDU1OTjIwM7Ozs6Nixo+gsrVmzhry8PFauXMnChQt58eIF+vr6mJub8+zZMzGJS38HxTyagoIC8Uxqa2vz7NmzT1INmzRpwpEjR2jdujXx8fG8efMGPT09ZDKZ0Ezt3buX+vXri/ybqlWrCspCSbtje3v7Lw4HVJci7unpyZMnTzh37hxBQUHi3lb3PCUmJopAsNKQkJDAtWvXSEtLw9DQUCk4TxFJSUkcOnSI48ePk5CQoLSjraur+x/Njyh5jpUqVeLVq1elnrNk1bx9+3a6dOlCz549VejEV65cYfTo0URHRysZRdy5c4cRI0YIPvv69euFK9J/C19KVXv37h3bt2/n2rVr3L59GysrK1xdXfHw8CiVyhkREaEUFAmqFEVjY2Nat25NRkYG58+fp1OnToJe+/TpU+bPn8+FCxfQ09MjOzsbBwcHevXqhY2NDTNmzBDjnvQsSvNUQUEBvr6+DBs2DD09PUFRTUhIEAYlVlZWJCYmYmFhwejRo6lcuTK6urrs2rWLqKgo8fdxcHDg+fPn5OTkCDOAu3fv8vLlSypVqsSzZ8+wtrbm1atXaGlpkZmZWaqpS3BwsHBCGzlyJFeuXCEvL0/k/tjZ2VGrVi2uXLlCQUEBbdq0UXp/YWGh0rxY0jDEwcGB1atX07x5c+rXr8+iRYv45ptvhNheR0dHJQcsMDCQkJAQLC0thdaoTZs2XLt2jUmTJpGamqr0+9VteC1fvpwTJ04QFBQkNFFQ3P1VRE5ODuXLl1fSEEnjx5s3b4QeRUdHh6+++krl/vxUbtZfgX/oVX8DaGtrs3r1ah49ekRkZCRpaWmYmpoqJZYqQl2LOzs7mzNnzrB+/fpSd27+r8Hd3Z1Zs2bx7t07mjRpglwup1WrVtSuXZv4+HiysrKEYCs5OVkIrZs1a0abNm0+ueAICAggNTVVJaH39u3beHl5sWLFCn766SfCw8OV7PesrKyIi4tj27ZtzJ8/Hw0NDfT19Rk1ahRDhw5lwoQJ/5brj4+PJzAw8JPCuc+Fv7+/ytd+/fVXpfyVly9fAv/a0VSkFMnl8k/msVSuXJnw8HCVc549eza6urpYWFgwe/bsMs/T0tKSzZs307x5cyUqUmFhIXv37kVDQ4OWLVvi6+tbaudAgqurq1ph55cgNzcXa2trAKytrbl//z75+fm4uLjw8eNH/Pz8ynx/+fLl/ysucGPGjKFVq1Y8ePBAPAv29vZKIWnx8fF4e3vj4+ND165dSUtLY8SIEdja2vLw4UNWrlxJQUEBmpqaGBsbM336dDp37syePXv48OEDzZs3x8jIiMLCQlJSUjA2NhYUI3V/Cyldu7Cw8JPWjhcvXsTX15dRo0axdetWTp06xe3bt6lZsybp6enk5OTg6+srtDwFBQWkpaXx/v17atasqTS5wx9zLGvatCnbtm0jICCAjRs3UlRUxJYtW6hXrx7r16/H1taWuXPnim6MlCUhZUykpKR8kspXo0YNkZdSFqysrPDy8qJRo0ZiR/vWrVssWrToT1E3k5KSuHDhgkrwHvyL+vu551jSqhmKTQ1CQ0OFhkOi0kjaAMkoQkLDhg05ffq0Wkv45ORkXr9+zVdffSXMLv4oSnOD/CNUNVNTU6HjmjFjBoWFhZ+kPDdt2pR9+/aRnZ1NWloaBgYG6OvrEx8fL8wpatWqhVwup3Pnzvj6+oqOsRTS+/TpU/T19dHW1ubw4cOi0B46dChPnjzB1taWBw8eqNjr/v7774SFhYk0d2NjY0JCQti3bx/r16/HyMiIevXq8d1336mkcasLrrS3t1cyAzh79ixjx45l1KhR9O3bl2fPnqGvr4+fnx/r169XmkcU7dnNzMyEAURUVBRLly7FyckJY2Nj6tevj4uLC15eXly4cIGJEyfSsGFDbty4IfSTERERovujzh3Q1taWy5cv07x5c2QymYr5yqBBgxg0aJD4jHv06MG8efOoVasWixYtwsnJSVDi/P39MTExwc/PT4xBI0aMYMKECdSrV48nT54we/ZsQedycHAgMDBQiWZWcoyKjIzE399fKfNEcX1XUFCg1CH6ksysvwr/FB1/I9SuXRu5XC5oPOoKDijmHycnJ7N48WIWL14MwODBg4HilvYPP/zwXzvnvxKS/kLi/it6ckPxLs4333yjxJP9Epw5c4bx48erhEDZ2dkxduxYVq1axY8//oi7uztQvLCQUpylLor0PWm399+ZDlqpUiWys7P/bcdThz8S2lgWSguaPHbsGFlZWYwfP549e/aUeYz09HRev34tXIEqVqzI+/fvCQsLE65YRUVF7Nu375P87lu3bpWaCP+5qFy5Ms+ePcPR0RFra2syMjJo0qQJUVFRNGrUSImCpw6enp4EBgZSp04dtcLHfweys7OZMmWK6IAqdgAVrY5r1qyJr68vgYGBdO3aFWNjY0aOHIm/vz9nz54lNzeXtLQ0NDU1Wbt2Ldu3bycwMFAsImJjY9HS0iI5OZkRI0aIoElXV1e6du2qFDypCFdXVywsLJS+n5uby549e7h58yYfPnwgJSWFkydPEh4ezrt373j8+DGbN28mICBATOSvXr3C3NwcMzMzatWqpRQ++DncZ8kMQFGT8/HjRyIjI8VObGmLQyi20Vbsxujq6mJtbU1kZCSpqall3otpaWkEBgaWGRIp0UNu3rzJb7/9xrFjx0hPT8fBwYGFCxfSrl07Lly4gL+/P40aNfqswkARv/32G9OmTSszOE5Key6NfiJpbKDYKez9+/esWLGCLl26cPjwYaZPn07Lli3Fgqpnz54cPXqUPXv2MHPmTKC4ALl27ZpYqMfHx7NixQrBZT979ixLliwhMTERmUzGgQMHWLduHcbGxsybN0+t02BZKMsNMjAwsNTAQQmKRhegbNSQlZUlbPFr1KiBtrY2NjY2wqFMJpOJ+VsRGRkZZGRkiKJ837594t5ITEzk559/FoLlxMREunTpInRxP/zwg1JnLzo6mtmzZ2NkZMSzZ88YMGCAkvNjTk4Ot27dwt7eHl1dXQoKCpRou5qampw+fZrTp0/j7++vdgd/165d4v/5+fli3KtevTr5+fmCRuTi4sLq1av58ccfWbZsGc7Ozpw4cYJBgwYxf/58wsLClFgKGhoa9OnTh4KCAsqVK0f58uUFVXLv3r1UrlyZjx8/kp2dzbx58+jataswt7C0tMTR0VF8Lj169FA6Z1tbW4KDgzl58iRFRUX4+vpSrlw5pdA+6VkMCQlh7dq1NGrUSGjcJFE/FBfrK1asEOGC0vFfvnzJ999/T4MGDfDz8+PDhw/cuXOHlJQU9PT0WLZsmdI5SZ2w5ORkxo4dy7Zt23B0dBR2yBIlbtSoUZiYmAia7v8K/qFX/U1w+PBhli5dKkRIUJzYOn78+FL9+588eSJs1Mpqw/9fhbTAlNCzZ0/mzJkjdky7d+/O+vXrS9UwfApNmjRh9erVahN+w8LCGDlypNKO4tu3b8UO7927d3FxcREC1MLCQgYNGkT79u1Zt27dHzqfkjh48CBbt25l48aNpaam/x3xZ4MmFQd1dXj79i3lypXD0NAQmUym5LQjQaKEXbt2jT59+ny28FQdli5dyuHDh/Hz86Njx464ublhaWlJbGwsRkZG5OXlqUws8K/QptGjRxMREcHHjx+pUKGCWMAq4s+EFwL89NNPHDp0iEmTJqkV33t6egpqX1hYGN7e3iLH4vTp00yYMIE9e/aIBfmKFSuIjIykQYMGZGdnk52dzYsXL8jNzcXU1FRwpDMyMrC1tUVDQ4P4+HjxumRQnrogvVu3bnHkyBHq1KmDiYkJN2/exNraGlNTU7Kzs7l9+zbh4eGYmJiwZcsWVq1axbVr19DT01M6no2NDfXq1WPSpEmldpTUmQEoQiaTce/ePfE6OztbrXlDz5498fDwEN2Y69evs2HDBjIzMxk8eDDNmjUrVUc2ZswYzpw5Q+vWrUtND69SpYrY0bawsKBHjx706dNHPP+ZmZlkZmaya9cugoODGTduHC9evBDC7U+hS5cuVKlShfnz52NpaamysBwzZgwnTpzAxMSk1GJdsaiMjo5m4sSJShoOieYnCWflcjlaWlp4enoyduxYQkNDmThxIq1btxaOg48ePWL+/PncuHGD0aNHs27dOtq3b4+Li4sIA4yOjmbhwoV4eXl9UfeyZOChh4cHv/zyi6D19OnThx07dpRJVSup2fzUsqpk5k1JamxpyeqKG2p169YV55ObmysoolLXQxIeQzEle/r06WLsnDNnjnB+lKi+aWlp3L9/n7dv35KTk0O5cuWoVq0azZo1w8DAgG3btmFtbY2NjQ2hoaEq9FVFPY9UlNy/f5/U1FScnZ3x8/Nj4MCBHDhwgFmzZlGuXDkxnpT2eQ0dOpS3b99y4sQJDA0N0dfXZ+TIkURERHD48GE0NDQoLCxUCQGUIHUVJb1gyeJQcS55/vw5crlcvF/x+kxNTbG1taVPnz6EhoZy+vRpce82bdqU1q1bs2/fPpydnZU6P9ra2owdO1aEhtavX1/lcyv5t1+7dq0oqAFhJV+pUiW6dOkiNtjevHnDjh07RDGnLlfn74h/io6/AU6dOoWvr68I4jEzM+PVq1ccPXpUBPEoWvQNGDCA0aNH/+Ed/P9lzJ49m1GjRlG1alUVGk5MTAwvXrygcePGGBsbc/v2bapUqcK8efP+UIehf//+1KhRQy0NY+rUqRw9elRJ0KhYBJUc/KB4IJba1NKOkiIUXctKQ0nxq5S0bWZmppZv/GcXq/8p/JmgyU/x4iXL3fbt22NnZ8fKlStVfkZfXx8DAwPatWvH6NGj/xQtIysri8mTJ5OTk8PmzZsJCwtTspcteS+UDG36lJkB/PnwQmdnZ7y8vERrXtFGeP/+/ezatYv58+eTkpLCjh07KCwsZMGCBbx48UJshigusBVFzvr6+ty4cUMlCC8nJwcbGxu0tbV58OCBymvFoLwOHTogl8uV3p+ZmUn16tUZO3YsHTp0YNasWSQlJbFy5UrhtDNq1CjatGmDm5sbxsbGSiYEUtEjhQ9qaWkp/T6J1gPqzQBcXFy4ePEiFy9eJDg4GEdHR54+fcrkyZNL1R0VFhayc+dOmjVrxsWLF5kxYwaXLl0CirsIa9euLfWZdHR0xNfXVyVxXRF2dna4urrSu3dvFcvYW7duMWLECPr16ycoV9HR0RgZGZGZmUlgYOAnC/aGDRuyadOmUimbn3OOirC3t2ft2rUqhX9aWhp79+4lMDCQdevWiTEbimmzzZo1UwkNBJg3bx4HDx6ka9eu+Pv7q2ga169fz6FDh75o3CsZeKh4PCmU8cWLF2UWHSU3wD6FKlWqEBISUirFd8+ePdy7d4+GDRtSvnx5Lly4gLOzM40bNwaKO11Xr16lbdu2NGjQAH19fTIzM7l79y7nz5+nS5cuSpSc69evExMTw5o1a6hSpQpOTk54enoK50coZlBIRfezZ88oX768mFNSU1MpLCwUYvFq1aqJ+XfdunXk5+czZswYPn78yI0bN9izZw+FhYVMnjyZQYMG4eTkREFBATNnzmTfvn3cuXOHLl260Lp1a0JDQ7l9+zZ5eXlYWFgIpydFlLZMbdKkCa9eveL169cUFRXh4eEhDDCgOBelsLCQVatWsXnzZlq0aMHw4cO5desW7du3x8LCglWrVvHy5Uu6dOmiFDgp6RllMhkFBQU4Oztjbm5OWFiYMJ0oCzKZjLNnz3L58mWSkpIYMGAAZ8+eZd68eeJnFIsc6TqlsVUul1NQUMCyZcvYsmULsbGxyOVyjI2NhUun4v347zCP+G/gn6Ljb4BevXpRu3ZtlixZovK9KVOm8OTJE/bv3y++5ujoyNq1a//wDv7/MlxdXVm3bh02NjYqE+irV6/KdJwABPdeQlmT04ULFxg1ahQuLi507dpVCOp+//13Lly4QEBAAG5ubuLnr1+/rnIMaRA+fPgwb968KfPcPic9VEqwLg2fEs79LyA9PZ2VK1cKXryEz+XFl+YUp7gbtmDBApycnP5wTsrRo0dp2bKlUqhfbm6uENH//vvvJCQkYG1tXapwtCQXWuq8vH79mp49e/L27Vtq164tjvlnUFJ8b2Njo5IorgipoCgqKkJLSwtzc3OmT58uEqKvXbtGkyZNuHDhArt371ZyYAHVtPty5cqxYMGCUl/r6OgoiShzcnJwdnbGxsaG27dvo6OjI4LqqlWrxq5du3BzcyMuLq7M63ZycuLJkyfCirm036fODECii4wZM0aYAXh6ehITE8PAgQPVmjcsWLCAJUuW4OrqKigvV69excTEhIiICEaMGCGS0UuiTZs2zJ8/X0UMq4i0tLRSg/GGDh1KVlYWS5cuxczMDGdnZ3r16sWcOXOYM2cOsbGxwnWqNHTv3p1hw4aVampQ2jlKQvEPHz5Qvnx5EfbXq1cvnJyc1HYwFy5cSFhYGKGhoUpfb9y4MRs2bBDOf4q4evUqHh4ebNmyhVatWqkstK5fvy4S4z8Xn+MGuWXLFho0aPDFie7x8fGiI/bq1SthlZuYmEhoaCh9+/ZVaw/t4ODAhAkThJ5A3edeFqtB3RxRo0YNnjx5IrqcFSpUEJo4mUzGsmXLOHjwIEVFRRw8eJBmzZqJzZ1ff/0VZ2dnKleujJGREf369RPdtUuXLuHr66vkDrd27VpCQkJo3LgxAQEBnD59Gh8fH+Es1b17d/bs2UOFChV49+4d3t7ebN++ncWLF9OgQQOKiopo164d69evp379+oSHhzNnzhyCgoLYvn07N2/eFNTGZs2a4eXlxfjx4+ncuTPjxo0T5/HhwwdRZEimFhoaGlhYWPD+/Xv09fVJSUmhbt263L9/X8nKvk2bNqSlpVGhQgWysrJE7pKE/Px8EW4qOWmZmpoqCclLIjY2lsDAwFLn8H379mFubk779u0pLCwUn+PnFNT/K0XHP5qOvwEeP36sNjwMEEE8inBzc2Pz5s1YWVn9WzUC/wtQ1BiU1BusWbNG6bW6bANF0eyn0LZtWxYsWMCKFSs4d+6c+LqZmRnz5s1j37591K1bV1hVKi4i79+/z8SJE2nQoAHnz58XvNCSlIQvscgFWLRokdLrPXv2fJFw7n8BCxcu/MO8eEDFLjM3Nxd/f38uXbokFtczZ85U0TN8CWbNmsWWLVto0qQJ7du3Z+3atUrFjuKO2edAopzl5+cjk8lo2bIly5cv59WrV+zYsaPM3IrPQc+ePZXE91IxWlRUxM6dOyksLKRt27bo6upSv359dHV1kclkGBgYMHDgQCZOnKiUEO3p6cmVK1fo0aMH69evVwreLJl2X1hYSI0aNUp9LaVrl3x/1apViYmJESLzatWqceLECeLj48W5a2pqoqenR3p6OjVr1lTpWGlpadGkSRMcHBxK/X2g3gxAQq9evYQZQFRUFH5+fiI5vCSuXLnCxo0bqVevHlZWVhgbG3Po0CE8PDxEIFhpGDx4MFu3bsXBwUEtxQ5QGodKIjIyEk9PT7Kysrh8+TI5OTmCw+7m5ib4/2Vh/PjxLFiwgKpVq2Jvb68yXpU8x5JCcWlBK4X9DRw4kNmzZ5OXl0fXrl3R0tISNLjc3FzkcrlKUJ6FhQV3795VW3Q8ePAAuVzOkydP1NJenzx5UuZnrA7qAg8lREZGYm5uTvXq1UXgZ0mNjzoo0qWlol6yh+3Vqxdv3rxh69at7N69m+DgYGrWrCkSwa9fv05GRgaBgYFERkbi7e2t9t44e/YsmZmZ3Lt3TyzAbWxslDZCJEydOpXbt2/Ttm1bzMzMuHLlCgYGBkp6xcaNG9O4cWMKCgo4ePAgHh4etG/fHoDz58/j4uIiiiBFqMsSa9q0qdBbAXTo0IFLly5x+fJl2rdvj4GBgQjTdXd357vvvuP9+/ds3bpV2LOfOXOGihUroqGhwfHjx3F3d+dHgSDRAAAgAElEQVTFixd07tyZzp07K/2+R48eUatWLTZt2sSDBw+wtbXF0NCQ8PBwHj16hIaGBmPHjiUgIIB69eoxZ84cZs6cycOHD/n666+ZMmUKQUFBBAUFiftg2LBhLF++nLNnzwrK6dmzZ7l9+zahoaEcP36ctLQ0bGxscHd358CBA+Tl5dHl/7F3nnFRXVsb/w+9GqWIJVhRUSxRUYMN7F0jxhZL1IhSrLFgBcVuUIKgYq9ojBoLRFGMvaJgjRIViAVURJqo1Jn3A7+z78wwNE1uvHl9Pskwzuw5nDlnrb2e0rVroRsDUVFRODg4cOnSJW7fvk1qairLly/nxo0b1K9fn/Xr17N06VLRUK9Zs0Zo2y5dusSjR4+YOnWqsO1Xz3T6X8CnpuMjgKWlpUhoVsfz588L3Ejj4+O5cuUK7du3x8jISKMrzMdKq/mr4erqytSpU7GxsaFFixYcPnyYMWPGYG1tjbOzMxYWFh+0U9yvXz+cnZ2JjY0lLS2Np0+fCq5zREQEV69e1bizcerUKeLi4nj69Ck9evQgLy+P0NBQXF1dUSgUpKSkiKyBwgwDioOmoL3ihHP/C1B3KYqIiODHH38UvHhNvHtl2p16zkdkZCSPHj2iUaNGfP755xgYGDBhwgShZyhfvnyprIoB4Q6Tm5tLfHw8N27cYOfOnbRt25Zy5cpx6NAhleerT1SUqXTr169nx44dTJ8+nXbt2tGpUycg3z55woQJ+Pn5fXBOx2effcaDBw+E+D43NxddXV0uX75MfHw8jRo14vnz5+jr6/Po0SMcHR3FrmxeXh7Xrl2jR48eIiF6y5YtHDhwgBs3bpCTk8Pw4cNJT0/n1atXQoxdrVo1rK2tycvL486dO7x+/VrlZ7lcjouLi/D4Vw+mtLW1xcTEBAMDA4yNjfH09CQmJkbYXicmJmJra4u5uTm3b9+mbNmyopAB1fDBsLAw6tWrp/J+ytBkBhAfH0/lypXR19cXolgjIyOVkFF1TJgwgaFDhzJt2jR27tzJ2LFjWbp0KevXryc5ObnI82zIkCEcOHAAR0dHatSooTEk8tq1a4LWoZ57IJfLWbNmDUFBQVhaWgraIuSLkktSoPzwww8kJycLxyB1QbZCoaBKlSpijYmJibx48YKaNWuKzIDTp0+LsL+GDRvi5ubGxo0bCQ4OFmvX0tLC3t5eI40rNzeXwMBAjI2N6dixo6D0nDx5koCAAOrXr4+/vz8VKlQQjYekH1izZg1du3Yt9nMqQ5Mb5P379xk3bhwJCQnIZLIC9twymazQpkNKrZfo0ps3byYrKwsrKytmz55NmTJl6NixI6dPn8bd3Z3ly5czefJkkQjeoUMHbt26xbt370QiuPR9K+rc2LZtm8p0pVy5cmJScefOHebPny8mWBIFNS8vjyZNmmBgYCD0DhK9Rwp0BOjRowcrV65ET0+P9u3bY2ZmRlJSEmFhYQQGBqrQSSH//qeeG2FiYsLnn38uHl+2bBm7du0iLCyMsLAwPv/8cxISElQMQp48ecK5c+dITU1FoVCwZ8+eAp9bgvR9OHnypMqGpLa2Nt9++y3fffedMJ0YOHCgeP6xY8c4duyYODclBoVCoaBly5ZERUXh7++PqakpnTp14unTp5QvX562bdvStWtXjh07xs6dO3n69Clz5sxh4cKFGunVkE9FU58qv379ms2bNxMTE4NMJiMyMpKkpCTq1q0rXDEfP36MmZkZOjo63Lx5k9DQUHbs2MGuXbtEgyNln/wVk/G/E5/oVR8BFixYIIJ4lMdid+7cwc3NjTZt2qjYmWrigP8baDXvgwYNGogd3Lp166Ktrc3WrVuxt7enbt267Nmzp4D7VGlx7tw5YaV4/fp17t+/X+TOuLLrxty5cxk0aBDLli0jJCSEadOmldowoDCUJGhPXTj3v4D69euzefPmUvHii6LdPXv2DFNTU3GzUw4P27p1K1u2bNGYtVIUVq5cyfr161XOA2WdgyarUfWfJYpYhw4dGDBgAGPHji0wIt+/fz/+/v6cPXu2VOtTh/oxiY+Px9LSUtyglH/Oysri9evXgqLSvn17nj9/zt27d0lOTqZly5a0bduWs2fPUqlSJZ49e4aOjo6gl0mbKHl5eSIYb9++faSkpBQalFdYMOXOnTsxNTWlXLlyvHr1ioyMDHR1ddHS0iIrK4tatWqp7GxLTi6lDR/UZAZQv359xo4dy/Lly0lISCAkJIRly5YRFxfH6tWrC3VIyszMJDY2VjjchIaGEhkZSaNGjQqdkAB8//33HDlyhFq1ahVq9ezi4sL48eNxc3Oje/fuWFhYkJycTHh4OEuWLMHOzo7u3buzbNkyatSowZEjR3j16hXu7u6YmpqycePGQt8fCk6L1REWFsbDhw/FGq9du0alSpVUhKtS8vvWrVvZvHkzZ8+eJS0tjZs3bzJu3Di+/vprJk6cWOhucE5ODlOmTNGYW9W5c2cWL17MpEmTOH/+vMixKFOmDK9fv6Zx48Zs3Lix1DQo5cBDZbphvXr1MDU1RV9fX6PGRxPU6dJSFkSrVq0K0KXPnj3L1KlTadSoEX/88Qf9+/dHV1eX169fs3XrVho2bMjTp0+FQYCydk99I+Orr74q9N4SGBiIt7e30IFqoqCql4I6OjoqFMy8vDyN2gorKytq1qzJpUuXVF5HS0tLfEcUCoWgPksucuvWrWP06NHUqFEDZ2dnfvzxRzH9MjY2RiaTkZ6ervEYS5C0Rb///jv379/n4MGDZGRkcO/ePdLT0/nhhx9YunSp2PirV68ekydPplKlSqxfv54HDx4wfvx4qlSpIlLmlT+zBOkxIyMj4SYmWYLr6+vTqlUrfvnlFyZOnMjNmzc5c+YMHh4eBSjwmzZt4ubNm0ydOpXKlSszYsQIateuzcOHD8U11NjYWGSivH37lnLlyjF79mxWrFhBly5dmDlzprDtNzc3Z+HChTRo0KDI4/Qx4VPT8RFAOYinSpUqWFpa8vLlSx4/fky1atUIDg4uILL9N9Jq3gddu3YVdIkDBw6gr6+PkZERVlZW3Lt3j2rVqqkE60jjYulnTQW7hKSkJNzc3Lh9+zZ6enpidyc3N5f69etz584dfHx8RDEjNXoymQxtbW1u375NrVq1ePfuHY8fP6Zjx46Eh4erGAYkJiYSGhqq0TCgOPwVQXsfI1q3bo2Pj8978eI1obgwwYkTJxIVFVXqdcbGxpKSksKQIUNUzgNNKMo5qChO+eXLlxkzZkypOOqFwdPTk2fPngH5+iNjY2Ph656VlSWKeak4kKibz58/Ry6XM2fOHJEQfffuXfr168eDBw/Iy8ujVq1aKkF46sF4moLylKHp982aNWPQoEF8//33yGQyWrRoweDBgwVn+8svv8TKyorg4GCcnZ1VCtSkpCSMjY1VpsRFTX81mQGMGzdOOCw5ODjw+eefk5OTw+HDh6lUqRKNGjUqUNzK5XJq1aolbH7VUVRYV+PGjZk4caLGtG4JvXv3pmfPnioCYAlLliwRVDljY2OMjIw4d+4cDg4OKBQKNm/eLBqh94X6GgsTikM+1WzkyJEsX75cTFybN2+Ov79/ibKF7t+/L3KrTE1Nadq0qUqxfOHCBS5duqTC7Xdycio1VVKCcuDhmjVrGDNmDOPGjStS46MJDRs2ZPXq1SL80MHBgZkzZ9K7d2/OnTvH+PHjxfUrNDSUBQsWCG1AYVC3g1fX/2kyo1G+t/Tv35+7d++yatUqKlWqpFH4vnXrVpVjV6ZMmQLPefXqFQkJCWRlZfHs2TNRdEO++Fwmk6Gnp0f16tWpV6+eeL1ff/2V9PR0unXrJuhf48aNIz4+nnHjxlGzZk18fX2JjY3F29ubq1evolAohMOVlPStKQBXS0uLMmXKMGHCBAYOHCgef/PmDWPHjsXExISgoCDRdDRs2JARI0Ywbdo0jIyMCA8PJz4+HldXVypUqCAoZHv37uXGjRvUq1ePtLQ0MjIysLW15eHDh7x69YoaNWpgamrKtm3b0NLSws7OjvLlyzNlyhSOHTtGfHw8GzZsUFlrnz598PT0VAkgNDMzY8uWLTx69IgJEyaI5Hnp725oaEhWVlaBhnrv3r3MnTuXTZs20apVq0LPnY8Nn+hVHwGkIJ79+/eLUJzCgnjg30ureR8sWLAAX19foqKikMlkGBgYkJaWJihPf/75p8rz79+/L/5dXNOxdOlSEhIS2LBhg0p67okTJ5g9e7YQmEscW/W/U9myZUlKSqJhw4aMHj2a3bt307t37wKGAX369GH69OmsX7++VE1HYUF7kE8pKkzA/LHDwcHhvXnxmqCuZ5AghQmWVn8hQbIGHTduHI6OjirHuzQOc1WqVOHcuXMaC7dr1679ZXbI3bp1Y9u2beJnKysrURgnJiZiamqKrq4uenp61K5dW9BlTE1NSUlJISoqiiFDhuDt7U3//v35+eefMTU11ZgQrR40qSl4srjfa2lp0apVK5VC6+zZs6IB09HR4f79+7Rt2xZ9fX0V/YGRkZFG7UZhMDQ0JDAwUBgXtGnThtDQUO7cucOSJUt49OiRsLCsUKECcrlcRTgrITU1lf379wub39LA2Ni4QDiZOh49elRo49CmTRt27dolcjQk29gFCxbQpEmTErvDZWVlsX//fiEML1eunOCQq6+xevXqhZ67Z86cEeJaCR07diQkJKRETUft2rWLPB6tWrX6S4st5cDD1atXC01JhQoVCtX4aII6XbpNmzb4+/uLzAbpPhEXF0dAQACtW7fm0qVL/PDDDxqv/5IIe/PmzRqPM8DatWuLvLccPXoUuVxOhw4dCthyy+Vy5HI5YWFhJcqyUUdGRobGIEnIv8bk5eUREBDArFmzCrieVa5cmTFjxjBnzhxcXV25cOECOjo69O3bl8OHD9OsWTMuXbrEqFGj2LBhA7t37xbMhezsbHbs2MHVq1fJyclRoUm9e/eOP/74gw0bNjBy5EicnZ1xdHREJpPx+PFjEdA7atQo4uLicHV1xcDAgNGjRwtHyocPHwo79c2bN7NixQpGjx7NF198wdChQ7l//z6rVq1CT09P2OC+evWKGTNmAAgxvLpRR0ZGBsuWLaNWrVpAPq3S1tZWOArOnTtXuLsdP36ctm3b0rdv3wINtUR/u3jx4qem4xNKDwMDA5X0y6KwY8cOxo0bp1IwW1tbs3jxYipVqsTGjRv/3zQdzZo1EzxPW1tbNmzYIC5Ktra2BdLES4NTp04xd+5clYYD8m+cycnJ+Pr68ubNG86fP09OTg4DBgwA8h2r0tPTef36NU+fPiU5OZk//viD6OhoateuLTQHyrx+TYYBxaGwoL2TJ0+yadMmJk6c+F6f+5/Gh/DiNUFdz6AeJtirVy9h/1hcmKAmtGzZkvj4eJXdw+joaJ48eSImKEUVv99++y3e3t7k5ubSvn17ZDIZT548ITIykk2bNjF16tRSracwODk5iWnPsGHDmDdvnpjOzJw5E3d39xI1OA0aNGDMmDFcvnyZ1atXF6lx+BBItCyp+Ovbty8HDx4UBZNykXjjxg0sLCwwNzdXaf5LSjPV9Pmtra2xtramTp06/PDDD6xdu7bY12nRogWurq4qDjolxaBBg9i0aZNGO20J1atX58CBAxpF1PPmzRMTmIMHDwqKVseOHYmNjWX27NnFfobU1FSGDx/O/fv3qVq1Kubm5jx+/FhwyL/66iuVNQ4fPpyZM2cKobjk8CeF/XXt2pWFCxfi7u5O7dq1qV69OuvWrSM2Npb69etjYGCAiYkJ+/fvp127dpibm3PlypUi1yjpKaRiUyropGLz+vXrRQru1aFevEr5C97e3piYmBAdHU1WVpZGjY8mODk58eOPP2Jra4udnR3Tpk1j0KBB9OzZE5lMRrly5ejevTuPHj2iYsWKTJ8+nfnz54vNLWUr58zMTNavXy/u64WdG8WZ0YSGhhaoCV6+fMmdO3eEXqJhw4Y0bNiQSZMm4eDgwNChQ0Wmz7p164D/WLqmpaUJfZdEgdI0hVCexqg7S0ZERHDo0CF+/fVX4UrYuHFjXr16JTYRo6OjMTQ0ZMOGDchkMpV7ua+vL9u3b8fGxobU1FQRHHj//n1ycnIYN24czZo1Y8uWLaxYsUJ8hrS0NOrUqcPUqVMZM2aMCH98/fo1kyZNUmkQ9uzZQ2ZmJvb29shkMi5cuECrVq0YOXIknp6eKu6KAO7u7lSuXJnbt29z4MABXF1dCQoKQkdHh1q1ahEZGUlYWBg1atRg1qxZAIJmePToUQCRkTJgwABOnDiBTCbj9evXZGVlqWyahYaGYmZmxrZt2zh+/Dg2NjYFaJnvcz/7u/GJXvURQD15Vx3qI/l/K63mQxEfH0/58uXFbk1ERAR2dnYFnGDkcjmdOnUiKCiIWrVqIZfLGTFiBD4+PiqWug4ODixcuFCFkiVBsgnMzc0lJydH2IuW5OukaUS+d+9eVq5cKXixJcWHBu19rHhfXrwmFJdNoAxlvUdJoWw/K0Ha9ZM0HsVZIa9bt46goCCVFGBdXV1GjRpVaDHxd0I5CyUiIoLc3FyVXdb58+dz+PBh4SCl7kBUFI2opFi7di0bN27EzMyMBg0aoK+vT3h4OAqFgnLlyqGjo0Pjxo1JT08nKiqKtLQ05HI5tWvXZsCAASrhg5qQkJAg/t2hQwcCAwM1utsdP36clStXcuvWrSKbs9jYWHr37s26devea+dROqYANjY2Ba5bMpmMwYMHM2HCBOrXr0+nTp3Q0tIiJSWFixcv8vvvv+Pi4kKLFi2EKYHUoCt/hqIwd+5cTp06xZo1a1QKPIlDXrZsWUHRk9b4+PFj4uPjVUTiUtjfpk2bBIUP0LgbrhyUJwnMi0J8fDwJCQmYmpoKQwQdHR2Sk5PR0tKif//+zJ8/v8jXUMbixYvZvn07tWvXJjk5GX19fbKysnj58iVaWlqMHz+e0NBQjRofTdBEl37x4gVPnjzByMgIOzs7ypUrR9OmTenXrx8mJibExMTw9ddfY2xsTPv27bGwsOD+/fucPn1aHD8jIyOys7OxsLAoQOW8du0a3t7e9OvXr8B6NN1brl69ysiRI6levTo9evTA3NycxMREwsLCiIuLw8PDA39/f9GAqf/dDA0N0dPT482bN1hZWaGnp6cxY0qZRlS9enV++uknMQG0tbUVRXKNGjWoXLmyimthbm6u0Ke8e/cOHx8fkpKSqFKlCr169cLBwYE3b96Qk5ODtbU1tWrVYvXq1bx48YKhQ4fSp08flQ2qzMxMRowYwZw5c8T1Stnm/rfffmPr1q2YmZlRvnx5/vjjDxo0aMCzZ894/fo1mZmZ6OrqUrFiRSwsLLh+/TqmpqY4Ojqir6/Pvn37OHDgADVq1ODbb7/lxo0bNG7cWIj8JQqWjo4OderUIScnh/v371OlShXq1KnDyZMnycvLw8rKCh0dHVq0aMGtW7eIiYlBoVBQoUIFZsyYIUxpzpw5Q9myZYvMmHqf+9nfjU9Nx0eAOXPmsG/fviJH8spR9926dSvgRy1BUxrpJ6hCnTdfmL/1qlWrOHHiBJs3b1bZQXj79i2urq48fPgQa2trvL29CQ4O5ty5c7x7946GDRsKP3lphAr5NooxMTElNgwoKT4kaO9jRGmb8H8amvJZlixZQnR0NHK5HENDQ41UN3WNQUZGBtevXxd/x0aNGpWaSlZSvH79Gj8/P5GFIt3g1ZseuVxOXl6e2HWUMGzYMBITE0U4paZCUfma9T5QbxZTU1N58+aNCM4C0NfX5+3btyrPkzRVkvWwpjBAyHe+K4mBgFwup2XLlmIDYvXq1YU2J8uXL6dr1674+vpq3PktClJwY1HYsWMHFy9eZPXq1dy4cUNl91g5W0X6WYJCoaBdu3bFTjpatmzJ5MmTNToz7d27l/nz5xfIZIH/BDHm5uYyY8YMEfZ34MCBYj9TYZkgMTEx3L59m8TERMqVKydyIzp27Ii9vT1LlizB39+fZ8+esWzZMu7cucOYMWNwd3dn6NChxb6vBEdHR7p3746npydBQUHcu3ePpUuXMn78eKEha9SokdD4aGtrs3LlSjp37lzoa2ZmZqrQpcuUKUOzZs000qUl/PHHH6xevZrIyEhSUlLIy8ujTJky9OjRg927d1O/fn2Sk5NJSEigWrVqKsG0Eo24sHuLvb29oP0AjB8/HgMDA5YvXy7OEysrKxQKBWPGjCEyMpJatWqJe1teXh4uLi6cOXMGPz8/goKC8PDwYOHChcXSU6WmQ2qimzRpgrm5OQ8ePODPP/9EV1eXXbt2MXz4cIYPHy5cCwMCAsSxVG56JIG6FCY4evRo1q5dS2ZmpqA87t27ly1btnDkyBGuXbvGzZs3iYmJYf/+/Tg6OtKyZcsCWRaTJk0iOTmZ27dvo6OjQ58+fUhISBDaiYiICD777DNMTExIS0sT1x0pyyg7O5uWLVsSFxdHVlYWKSkp6Ovrs3LlSjp06CDqDB8fH3755Rdu3rwpPpeBgQEdO3YU0wtbW1siIiLYuHEjCQkJ+Pr6Csq4TCbDwsKCSZMmiUyR/yV8old9BAgPDy/VSP7fSqv5GDBq1Cjxb4VCQUxMDB07dhQXSmlXNTc3l8zMTHx8fKhXrx4tWrRg//79+Pr60rNnT5YvX87t27eZPn26sDG0tLRk/vz5fP311xoNA96XRmNqalqAAva/DB8fn2Kb8I8J6iF/kL+LZ2try71790hJSSmRtsDExOS/9ndcvHixyq5iWloaOTk5GBgY8O7dO6pWrUqnTp24cOEC0dHR6OnpceXKFVq0aEFMTAxyuZxHjx7h5OTE3LlzqVy58l++RvUcnmbNmjFmzBghLJ8/fz4HDx7Ey8tL0EBevXpFWFgYK1euxMnJCblcjqenZ4EwQMifLFy5ckXYUo4bN66AfbXkhnf58mU6duyITCYrlN6nUCho27Yt9+7do0uXLoI+pAyZTFboxoLUpD18+FBkNZQrV44mTZqIne2jR4/SokULgoODyc7OJiYmRujUPD098fDw0PgZTE1NNeZeqCMzM7PQ7KcKFSqgpaXFjh07ilyjMgprKIrC27dvmTlzJuHh4SrFpkwmo1+/fjx//pxevXohk8mws7MT4YL169fH1dWVvXv3lqrpePXqlQjdq127Nj///DOGhoZs3LiR3bt3CzqzpPGxs7Mr1uZcnS59+/Ztrl69yvbt2wvQwa5du8bu3bupU6cOq1atAuCbb76hTJkyBAUFkZuby08//YSPjw/6+vosXLiQBw8eMHr0aHHcpemK+r3l0aNHVK9enaNHjxIWFibWJzntKaeW37t3D5lMxpAhQzh79iwuLi7i3rZ582Zq1qxJzZo1SUpKIigoCGNj40IdyJQhTYs6dOjA4cOHiYqK4smTJ5iYmNC3b186duxIWloaKSkpGBsbC0qqZKkN+XTV3377DQcHB5o0aUJycjLBwcH06NGD4cOHk5WVha+vLxkZGZiYmFCtWjWePXtGUlIS48aNIyUlRaznzJkzYrNB2hiQWApt2rQR2jAXFxemTp3KnDlzcHFxITIykvT0dHR0dHj79i0eHh4MGTJEXB9SU1OFWH7YsGG0b99eOFIpw87OjgEDBhASEoKPjw8rVqxgzZo1gl6VkpJCWloaa9euFWwWZ2dngoOD8ff356effqJGjRoFpusJCQkkJiZSu3ZtZDJZkROQfxKfmo6PADKZrIAQsyiMGDGCFy9esGXLFhULRIlWo+6Z/QklhzIVAP7Dxc/JyeH58+fAf+wGr127Ji66VatWRaFQCMePNm3acODAAZWQKMi/uBkbG1OmTBn09PSKNAz4/4rSNuEfIyQtQUREBGPGjPnoLKzVs1BWrFjBzJkz6du3L927dycnJ4dp06bx/fffM3LkSF68eMHYsWPp06cPBw4cwNzcnMDAQKpVq8aZM2dE8dm0aVMhsP+rkJaWJnb1y5Urx5s3bzAxMSEsLEwltRmgfPnyDB06lJiYGA4dOoSJiUmhgnIrKyt69+4NIMIRNU0I7e3tS9ScmJqacurUKc6ePYupqSm///57gdcqzmp77ty57N+/v4Bd51dffcXixYuZP38+8+fPp0uXLuL6IU1d5HI5Tk5OHzQdq127Nr/++qtGzUhoaCg1a9Zkzpw5Yo3K61S2SFVGo0aNqFatGjExMURHR6Orq8tnn31GpUqVCoQPymQyYazg5eVFhw4dhGvg0aNH8fPzQ0tLSxSLVapU4enTp2RmZmJgYEDdunV5+vRpqT6zqampuO5XrVqVZ8+eMW3aNCZMmICNjY2gk0kan9jYWNzc3IqcGl2+fJnTp0/z9u1bHjx4wPXr1zVasGppaYljnZGRQUREBO/evePWrVsMHz6ckJAQ5HI5CoWCNWvWcPLkSXHc586dq3JuaDKj+fbbb3F2dubIkSMq597ixYvp1KkT796948qVKyqN8Js3bwBU7m0xMTF8//33XLlyhdTUVHJzc9HS0sLFxUVMFQsLulVu1OvWrSvcH+fNm0dAQAC7du0C8s9fKeNCajaHDh0qXAvDw8Nxd3fH3t5eTLqjo6PJzMwUdKkTJ07w1VdfcfPmTUxMTFi6dCkymQxPT08aNmzI0KFD8fHxISUlhfXr19OiRQu+++47tLW18fT0VKFF/v7775ibmzNr1izu3btH1apVcXd3JyoqiipVqtC4cWP09fVxdXVl/Pjx1K9fX4U9AflOZgEBATRt2lRkAx07doz169fz4sULWrZsiaGhIcnJycybN4/ly5fj5eUlrkvKfxNDQ0NycnIwMTFRMSr4/fffWb58OY8ePUImk7F3717WrFnDZ599xoIFCwq19v6n8Knp+AjQt29f9u/fj4ODQ4lH8p6enri7u/+raDUfA5QpIU+fPi3gha4MZ2dnrl+/TrNmzUShtX79etq0acObN294+/atSkjUhxKGteYAACAASURBVFrk/n9BaZvwjxGSE8mvv/6KoaGh+FkZ/6S7WFpamqDJ2NjYkJubS506dTA2NqZXr17ipq6trc2QIUNYtmwZgwYNYuvWrbRq1YqAgAAWL15cZIH8vtalyli7di1BQUFkZWWhUChYtmwZP/74I2PGjBFcbgnq4YIymYzJkydrDANUh7Qjf/36dS5cuEBiYiKurq7ExMRQr169EjUnAFOmTMHFxUVMY0qDdevWcfDgQaZMmSKuFy9fviQkJIRVq1ZRo0YNypYtW6i1atWqVYmLiyMuLq7Q9yhu4ubm5sbYsWNJTU1VEYZLHPKuXbuqrHHx4sWcOnWKWrVqcffuXZo1a6ZiD52YmMi+ffu4c+cO9vb2GBkZiUDN58+fU69evQK0t6NHjzJlyhQGDRokHrOysmLEiBHI5XJWrlzJoUOHcHBwoHr16mhra3P58mWcnJyIi4srdTha06ZN2blzJ9bW1ujq6qKvr09ISAhdu3bl5s2bGBoaquh/zp49y4ULFwp9vS1btrBs2TIhbE5MTBSW669fv0ahUHDx4kXOnDnDjBkz6N27N+fPn2fChAkqlJ1Nmzap0OVOnz7NlClT0NfXZ+3atfzyyy/i3KhatSoGBgYqlNT09HROnDghxMjKlNRLly5x/fp1kaUSEhKCk5MTL168ICAggDJlyqjc27Kzszl+/Djdu3cnOzub3377TVi7GhgYUKFCBWHGIaEwEbP0vdi8eTNly5bF29ubsmXLEhQUxIsXLxg3bhxmZmZ4eHiwb98+jIyM2L59O5Cfp9O3b19OnDhBzZo1uXXrFi4uLrRu3ZoyZcrg5eVFcHAwd+/eZfDgwRw4cIC5c+cKHeD27dupV68eJiYmlCtXjnnz5glTAD09PX744Qd2795NXl4e8fHxDB48mPDwcH755RcWLFjAy5cvCQ8PF9cXqcBXtxfW0tISroYeHh506dIFOzs7FAoF69atw8jICENDQ5YvX05ubi61a9dm3rx5VKlShcDAQMqWLYuJiQkvXrwgODiYyMhI0YgpW78rFAoRBeDi4sLs2bOBfJrkkiVL+Pzzz4WL3ceCT03HR4CJEyfSt2/fUo/k/220mo8Nw4cPZ+LEiYU6gQ0cOBAfHx/evn3LpEmTsLa2JjIykpYtWwqevLGxMSYmJkRERHDt2jXs7e2pUKEC1tbWzJ07V4VT/jE6TfwTeJ8m/J+EMiVPgnJRoinRGChWXP53omzZsmRkZAAIwfjjx49p1qwZdnZ2yOVygoODKVOmDA8fPiQxMRE7Ozvs7OyIiIgQ4WzdunWjSZMmDB48uECBLFEj3hc///wzq1atYtCgQfTq1Ytjx46xZ88etLW1CQwMxNLSktmzZ9O2bVuOHj0qqEHOzs7cunWLqlWrFrDoLAzZ2dlMnTqV48ePo6urS25uLgMHDmTTpk08fPiQXbt2UaVKFfr27UtWVha7du3SaCmrbvNbGuzbtw9XV1eVSXWFChVwcXEhKyuLffv28c033zB//nwiIiKoXbu2SjOlHm6mCcWdc46OjixatAg/Pz8VBygLCwsWLFhAUFCQyhrPnTvHrFmzGDRoEIGBgYSEhIhwQMjXqdja2gpDAAlJSUm4uLhgaWnJ6tWrVdZgb29f6GaPFAAbGhoqKCi9e/fG09MTBwcHzpw5U+qNHA8PD4YOHcqgQYNIT08XkwSpWFPPd5L0MYVhx44d9OrVi0WLFqGnp0eDBg0ICAjA0dGRI0eOsHr1agwMDOjSpQuxsbFs376d7OxsqlevzsyZM7GysmLlypVERESwaNEiatSoQadOnfj666/p06cPI0aMwMnJSeXc2LBhA2/evCkxJXXKlCn069ePLl26ULNmTaKjo0lNTSUyMhITExNGjRqFv7+/uLdpa2tjbm7OF198wY4dO2jcuDFPnz4VWseMjIwCjVhx34Fnz57h7+8vtFsVK1Zk6NChBAcHs3PnTkaNGsUPP/wgnm9iYsKtW7dEhsX06dPp2bMn8+fPJyAgAFdXV3R0dIiKisLNzY0xY8bw66+/YmpqKl6jefPmZGRkcPLkSZ48eUJeXl4B2qVkjQ2IKYxMJhPZOAqFAisrKzFtaNmyJYsXLy6w+SJNdw4dOiQoWDo6OpiZmdGzZ09GjBhBbGwsU6dOJTk5GYVCITYMlK+dklGCtrY2bm5uKlqeVatW4eDgwOLFi8nLyxNNx5AhQ0hPT+fgwYOfmo5PKAhfX1/i4uLeayT/CX8fsrKyiqQqDBw4UFgpAiLEKDk5GW1tbfLy8nj79i1Xr15FV1eX58+fk5WVJV47JSWlQHH6Ce/fhP9TUKfkQb4bi4GBAba2tjRr1gyZTMbbt2+5du1aATrDPwH1LBQ9PT1WrFiBjY2NoEn4+Pio7LRKRS0gmuUjR45w9OhRhg4dWqBA/tCmY9u2bQwbNkxYS06dOrVA4apQKDh48KDI6GnXrh1hYWHEx8er7L4W19D/+OOPXLhwgTVr1tCqVSsaNWoEwMKFC3FxccHPzw8/P79iLWU7d+6sYvNbGrx8+bLQEMkmTZqwfv16QdP75ZdfCjxH2vVUzmKRzrlDhw4JYW5x6NevH87OzkLr89lnnwkO+YIFC1TWqKOjI5pWaY3KuHPnDitWrCgwGbKwsMDDw0Ojw17Pnj3ZtGkTDg4OKlMLhULB7t276dGjh8hJAPDy8kJLS4uoqCi6du2qIpguCerWrcuRI0eIiIgQDcf06dOpWrUqderUoX379oKiUhJ9TFJSEv379xdr19XVFdewqlWr8ujRI3JyctDV1aVp06Zs2bKFd+/esWbNGmHI4O3tzbfffou7u7uYiJ47d47Dhw9Tvnx5Ff1fkyZNCAgIwM3NrcSUVCsrKw4cOMDmzZtFhkd6ejrffPMNI0eOxNLSEmNjY3FvkwLpfHx8qFy5MrNnz6ZOnTqlOcwFULVqVSGOhnz62rFjx4iNjQXymxJTU1NatmxJu3bt+Oqrr1i/fj0nT57kwYMHPHnyBCsrK9LS0nBxccHDw6PAPXTw4MH4+/vTqFEjLCwsxESpsFwRyLfPBti/f7/4vltYWIgC38PDAw8PDzG9HjJkCKmpqUKPo45y5coxefJkcnNzsbOzw8PDQ0zxRo8eLaY98fHxrFy5El9fX44ePcqDBw+IiYnBysqKDh06MHLkyAJ6K29vb7p3767xfZs2bVoim+//Nj41HR8BDh069N4j+U/4+zBhwgQVj3lNFI1+/foJDuyJEyfYuXMnT548EW4o7u7uRdoYqotlP+F/rwkvjUvTkCFDWLJkiaAz/FNQz0JxdXVl1apVfPPNN8jlctq0acOFCxdEITtx4kQVnnG3bt1YtGiRRrqOpuLzffDkyROVY6T8Xbl48SKjRo2iUqVKKv/n9OnTQP6E4OrVq+Lx4s6ZkJAQvv/+e9q3b69iP/35558zfvx4Fi1aBMCKFStITk4ukP8jWcpGR0cTGxtLp06daNCggUbb28KaH2tra65fv67RCv369etYWloKmklRUBf1Ozk5YWRkxNq1a0VWQXE4f/48t27dEs5RLVq0wMHBocAalcP+pDUqo3z58nh4eGjklUvOaPXr11dx4erTpw+RkZF06NABJycnYeBx8eJFXrx4wcCBA6lXr56w09bX12fBggXi/yvz3UuCq1evUq9ePXr16qWyNkdHR3R0dLhw4QLdunUr8evZ2try4MEDYTBha2vL6dOnadGiBdWrV0cul3Pz5k3s7e1F4VqpUiUxeYT8SeTevXs5ePCgECkbGhoyatQonJ2dRRMA+eeGlpZWkZRUdeoT5LtKPX/+nMTERPr371/gvBw+fLj4d+fOncnLy8PT0/ODKdwS9cjOzo5Fixahra1Nw4YNRfL2kydPKFu2LOHh4bi5uWFpaUnnzp1FrtXYsWPZs2cPXl5eNG3aFEtLS/bu3cumTZswNzcnNzeXzz//HENDwwJmMLdv30ZLSwsDAwPkcjlNmjQhIyNDRY+ybNkyFb2StHkiFfiVK1fG3d1dJVfL3t4ebW1tlSmEOqRr0O3bt0XT8fjxY/z8/Gjfvj2BgYFUrFiRLl260KVLF9GkjBw5slBjhHLlyvHnn39q1GD9+eeff5v74YfgU9PxEeBDRvKf8Pdh0aJF5OTkiJ0PdUjC8YEDBzJlyhQWLlwoUpr37NlD69atVUKiJI//tLQ0Vq1apTKij42NLXEA2b8d/6tNeHHJvBLat2//j4+81XcVJdej8+fP8+WXX9K3b1+uXbvGjRs3RGjY77//Lna5K1WqRHh4OJ06dSowidJUfL4PKlasSExMjMYU5gcPHlC+fPm/rGmXws40QZmK9ttvvzF58uQCgaMNGzZk4sSJeHl5UbFiRfLy8gQNRBlFnc9ff/01K1euxMjIiO7du6sE7a1bt46xY8e+t0uYvb19iRrBpKQk3NzcuH37ttAhvHr1inXr1uHg4ECfPn0ICAgQa2zYsCG+vr5cvXqV+Ph4mjdvLsJPpePy/PlznJycsLGxEZ//6dOnhIeH06ZNG2xsbNi6dav43dWrV8X3RZ2yU65cOYKDg/nmm280OkgdPHiQJUuWFBswqIzhw4ezZ88elb+ppPHZuXMnixcvFvlXksanKI3QzJkzmTJlCsbGxjRu3Jg+ffrg7e1NYmIi06dPp1WrVkyfPp1u3bpx6NAhmjZtKqyYGzVqJBppPT09BgwYwIABA9i6dSsrV64U1sQGBgYq58YXX3xRJCVV/Timp6cjk8nQ09OjcePGmJmZERgYCOTXI0ZGRty5c4cyZcqQm5tLdnY2R44cITo6GltbW/T19VUafuWg2+IgUY+uX79Odna2mGQqF/pSNkhubi6enp5s2LCBjRs3ivNCSuOeMWMGFhYWtG/fHnNzc169esUvv/xCUlIS9erVw8jISMUM5vXr1yoUtN9//100QZI7G+Q3nbNmzVJpNosq8B89eoSlpWWJrnsHDx7EzMyMjh07Uq1aNW7dusWtW7cKOI9K34ejR48yZMgQjdeO7t274+/vT4UKFcS6JHvzNWvW0LVr12LX89/Gp6bjI4B68u4n/L2QhMrSLqRMJqNSpUoFBIjFBUxt3LgRU1NTBgwYwLt37zh06BCDBw/Gy8sLLy8vbt++jYGBAf369aNy5co8ffqU8+fP8/LlS6ytrRk6dKgQKBYnTvz/hP+1Jvzx48fMmjWLyMjIQp+jzKW/efNmAdeefwIGBgZitxjyb2Dt2rXDxMQEyKeImZiYYGhoSI8ePVAoFKLIb9GiBT/99BNRUVGCpqVeIH8olG+onTp1Eo8fP36cwMBAnJ2dP/g9JNjY2BTq2nT27FlhB1ucpayuru57N0LDhg0TGRHLli0TjysUCnr37o2bmxuQTztZu3YtFy5c4OXLl+zevZvQ0FDq1KlTaHDmqVOnxN+1KCxdupSEhASRji3hxIkTzJ49m8qVK9OtWzexRqnBlsTLly9f5vLlyyprNzIy4vjx45w8eRILCwtSU1NF9sLRo0fR0dER3/XCHJCU0aFDB/r06cOMGTMYOHAgkD/d8PLy4vTp0xr/hurw9PQUrlQKhYJ58+apHB+5XE5MTIyg/+zdu1ejxkcTvv32W5FXonwN+/XXXzly5AgKhYKWLVsSHBxMgwYN8PLyYu7cubx48YIOHTpgaWmJoaEh2dnZpKWlkZWVRW5uLgYGBixZskTjuTFv3jyh0dBESW3QoAH+/v7i586dO/P8+XNev35NWloajx49Eq5Uyu5R6oiOjhZ5PcqfrTRNhwRvb2/09fWZPn065ubmbN26leTkZIYNG4alpSWBgYH8+eefnDhxgnHjxvHDDz/g6+srjiXk2yTv2LFD5d49e/ZssZatW7eqvGeXLl1wd3cXzcQXX3whskauXr2KnZ0dRkZG5OXlMWvWLKF1KVu2rLgelSlTRlAYS1vgy2QyevToIZxHFQoF0dHRaGtr06dPH7p37y5qAmniKllwS9MgZcjlcpEhI91TRowYwevXr2ncuPFHGZ/wz9/5PgFzc3MOHDjwXiP5T1CFXC7nyJEj4oY8evRobt68SYcOHbCyssLf35/nz58zcOBAkT6upaWlsVAozmN+wYIFTJ8+HWtra06cOEFWVpYQnXfv3p3Dhw/TrFkznjx5ImwcExMTkclkPH36VIV2VZw48f8T/teacB8fHx4+fKiyW6bOuZ87d66gM1y+fPkfD3XKzc1l3bp1It339OnTjB8/npycHFq1akWPHj3w8vIiLy8PQ0NDKlasqCL49fLyIjk5mePHj+Ps7Kzid69cIH8IXF1duXbtGuPHj0dPT0/sZObk5GBvb/+XWiq7ubkxfvx40tLSaNeuHTKZjKioKA4fPkxwcDDLly8HireUtbGxee81aGtrs2zZMlxcXLh69aoIlWvevLl43ZiYGL755hv09fVp1aoVBw8eBPKnbJ6engWCTKVz7vHjxyXS2Jw6dYq5c+cWMCjp2LEjycnJ+Pr6EhERUeQalSHtnmuCXC5n9erV9OvXr0haijpCQkJYunQp3t7enDp1CkdHR/z8/IQuqUePHsW+Rrdu3VS0L9ra2ioUsCdPnpCWlkbTpk35/vvvBb1FXeOjCfPmzVMpyG/duiUaeAnq9xZLS0sVAfyLFy+4ePEiBgYGWFtbo6+vT8OGDQkPDycjI4P+/ftTq1YtcdwXLlxYJCX16dOnHDp0SNyfJkyYgI+PD8uWLaNLly5oaWmhUCg4deoUXl5e6OjoCEMFGxsbjeeOpnyi0uDPP/8UAnvIZxYsW7ZMUCo/++wz4aQm5WCFhoYSGhoqaJQ9e/YssFmor6/PyJEjNV4fXFxcVCZKUtZIXl4ew4cPZ9++fSqhgYmJibRv354mTZpQtmxZtLW1VQwbSlPgSxOVgQMHMnfuXG7cuMGNGzfYuXOnEH1L32dATH2MjY3Jzc0V+SXKkBLHL1y4IGh4JiYmNG/eHCcnp49y4+5TIvlHAPXkXXV8jFH2HyNev37N6NGjuXXrFpUqVSI+Ph5tbW2srKxITU2lcePGXL58mdq1axMdHc2CBQuKLf4SExO5fv06OTk5BUKdFixYwKZNm/jyyy/x9vYmLCyMy5cvI5PJOHHiBHPmzOHQoUMl9vj/8ssvS233+G/E2rVrhdvN/0ITrrxbJkHTd1omk2FiYoKTkxOurq7/aC6Ln58fGzduZNasWQwZMoTmzZuTnp5Onz59iIiIIC0tjRo1auDm5sa4ceOEraiEd+/eYWhoyI4dO/Dz82PMmDFFFp8fgtOnT6skOzdv3py2bdv+5TfUkJAQVqxYIfJ4AMzMzJg0aRIDBgwA8gX0Y8eOpV27dhotZVesWFGosPOvwOjRo3nz5g3btm1DS0tLJRugZcuWZGZmqhRN0jnXrl07+vXrV6wbnIODg0heV8f58+f5/vvviYiI+Es+i5TQLK2/tAgPD2fixIkoFArq1q3L9u3bSzTNUcewYcOYN2+eSrhhmzZtcHV1ZciQIQXWeeTIERYtWlTiyfSXX34pslVKCmdnZ+HspTwVzczMZMyYMeTm5gpnJcgPzhw0aFChlNRWrVqxZMkSEYLYpUsXRowYweDBgws8V0rgXrNmDZmZmSxevJjz58/z4sULoqKixJTg0aNHHDlyhAEDBhRrSV3YZ/z2229FI9S8eXMWLlyokvS+f/9+/Pz8hGmElMY9ceJE/Pz8GDhwoMZif9euXezYsUME7kmQNiEzMjKwtLTk3bt35OTkYGlpyePHj6lUqRKnTp1CoVCwevVqlUBDqaCvWLEiFhYW5OXllbrAnzRpEs7OzrRp0waZTEbv3r159+4d33zzTYFjqFAoCA8Px9vbu1Da1sGDB3F0dNSo3ZDcBDW5K/6T+DTp+AhQmnF8QkIC5cuX/yjoGR8bli9fTkJCAgcOHMDGxgY7Ozu++OILVq5cibu7OxcuXMDNzU1csLZt21Zk03H8+HGmTJlCTk6OuKBIFz7I31HZu3cvBgYGhIWF4eTkhJeXFwMHDmTDhg3o6+ur7PQ1a9aMx48fC/Hgx1Y8fyzYu3ev2H0qLS/+n4CmZN6P3SAgNDRUBOvFxMSQlpaGs7MzS5YsYc2aNfj7++Pi4kKHDh0wMDDg7t27Kv+/b9++TJ48WVCNXF1d//I1Dh48GFdXV5ycnP4rovtevXrRq1cvYmNjRfZRzZo1VQr14ixl/86GAyAyMhJfX1/09PRUBO+QL3J3d3cvlbGBOtTdfiS8ffuW9evX079/f0aNGsWcOXOoUaNGsQWNcj6EXC6nU6dOBAUFUatWrfdeI+TTa5YsWYKRkREtWrTgt99+Y+rUqcybN0/w/UsKTcerpBofCSEhIbRp04ayZcsSEhKi8jsdHR0uXrwokqllMhk9e/bkxYsXmJubo6OjUyDH58GDB4wcOVKEykK+LszAwIDvvvtORcQMxVNS1U1Rnj9/jpGRkcr7SnoJaeqUnJxMtWrVeP36NXfv3mXkyJF89tlnoul4+fIlmzdvJjg4mO3bt5c6FHTGjBnMmDEDhUIhdGOrVq2ievXqIveiX79+dOzYkaFDh2JiYsLChQuFk1rNmjUZN24cJiYm9OzZE0tLS1JTUzl9+jT+/v6Csqb8+dQnSvfu3ePhw4cq4b3Kovvdu3fj4+MjAg3ft0GWkJCQwJgxY7C0tKRPnz7ExcURGBgopj3qKMyuX8LMmTPZs2ePxqbj3r17+Pn5fWo6PuH9kZeXR4cOHQqMAD8hH+Hh4Xh6emJraytuyD179sTKyopmzZpx584dsdvUqlUrFT95TQgKCqJevXp4e3sTHBxMXl4eLi4unDlzBj8/P6ZPn05AQAC//vorZmZmuLm5MWrUKMLCwtDW1kZHR4eTJ0+iq6uLlpYWWVlZQrgL/wlSU0Zx4V3/H/CxF+zq6N27N8HBwbRu3Vrc9IcPH463t7fK7qmE6OhoPD09OXTo0H97qQKJiYnCFlaiKki6CYkKKKXz2tracv36dcFtBkhJSUFbW5t169Z9MM2iMDx48KAAN/2/geKKp6IsZeVy+d+aLaOrqyuKV3Wkp6ejp6dXYkMDCcpFibrbj+QcFRUVRW5uLuXLl1eZ+mqyiy4MCoWC+Ph4sX6JblIaahXAd999x8WLF2nVqhULFy6kQoUKnDlzBi8vL7p3786kSZNUnJeKQ1ZWFuvWrRMJ4pKgeeLEiVhYWKBOBlHW+EiYNm0aP//8M2XLllWxlpY+908//cRPP/0EIGyop02bxvjx46lSpQrTpk1TaRjkcnmBxyRdWFJSUgFDgeIoqeqmKHK5nOnTpyOTycR73Lt3j7y8PNFABAUF0aRJE8zMzFiwYAHVq1dnwYIFQnNgb2/P6dOncXd3Z/ny5SoGAiXB2LFjyc7OFtoX6bgrT4xbt25NVFQUWlpaIsjv+vXrQH5auUKhUNF6SMcbKPB3uHfvnrCcltC+fXtx/r1584a8vDyNNvbKzlMhISHiPFFGSTYRf/75Z+Li4jh48CAhISFkZ2ezcOFCEhIS6Nmzp0qmiLQ+9UYyKSlJfO/kcjlDhw6lTJkyBUI2X716JSjkHxM+NR3/Y/jEhiscmZmZBez8pBvvH3/8gUwmw9bWFsj/4qqniKojJiaGFStWUK9ePVq0aMHmzZupWbMmNWvWJCkpiaNHjxIeHk5MTAy1atXCyMiIkydPcuLECXGxtrW1Ffaatra2BS4gQ4YMAf4zQfknA+M+4f1gYmJCZGQkjo6O1KxZE319fa5cucLcuXPFOfbdd9+J5586dUolgOqfQPny5Xn69Cn29vacPHkSfX19Iaw9d+4c+vr6gqpSvXp1bty4IbjN5ubmlClThvHjx2NkZCQCqf5qdO/enQ0bNlClSpVCxdt/FTR9NyXIZDKMjIyoUqUKz549Y8uWLdja2hYoPG/dusWYMWNUhNR/NVq2bElAQABNmzYVdAyZTEZmZiZBQUHCJKMwaLq+qDcOym4/EtVMum4mJiaqTAY+ZKqiHKBWGty8eRMfHx/69+8vHnN0dOTXX39l0aJFLFmypFRNx6JFi9i7dy/NmzenVq1aaGlpYWVlxZUrVzA1NaVixYo8efKEyMjIAhofCb/99pugwKhToTVR1aZNm4ZCoWDVqlVoaWmxePFiIcaHfDfDAwcO0LlzZxo0aICJiQnJycmcO3eOVatWqVgEQ/G60EaNGqkYL8TFxbF582aMjIyoW7cuxsbGeHt7c+7cOZKTk5k2bRqBgYEcOnQImUxGQkKCoANJuHfvHsbGxnz33XcquSElhZeXV4HH0tPTOXfunBC2X758mby8PGQyGdOnTxfPk+og9SaipJC0dYMGDaJv3748f/6cr7/+mqCgoEI3dCXDASlpXv16UdIJfPXq1Zk8eTKTJ09m69atrFq1Cj8/PxYvXkzbtm3p0aOHcAls3749P//8MyYmJjg6OmJpacn9+/e5fPkymZmZQD7jIikpiTZt2ohNBS0tLeGs+bHhU9PxCf8a1K9fn927d6uMKg8ePEjZsmW5cuWKoAvcuXOHwMDAQoO4JGhpaQnaTNWqVYmNjRU7mW3atOHAgQOYmJiIHWMJ0vh25syZ+Pr6iuJE2WM/ISGBn376ie+///7DP/gn/KPYv38/pqampKSkcPHiRfG4spuVFKYn3Sz/aSF5z549RV5IZGQknTt3ZunSpfj7+5OWliacWMaPH8+JEyeYNGkSqampREVF8eTJE0FbePv2LYMHD9aYw1ASJ6KiEB8fz5UrV2jfvj1GRkYqdB8Jx44d+6D3kDBjxgxWrlxJ1apV6dKlC5aWliQlJfHbb79x9+5d6tevT0ZGBsnJyYLrrY5Lly4VOoX4qzB9+nQGDRpEly5dsLOzQyaT8cMPPxAXF0dSUhJGRkYF7D+Lg3Lj8PTp00LTwD8WhIaGaqRQmZiYsGTJklLbhB47dozJkyeLxGkJksZH2llfvHgxZmZmYqKiyy+5lwAAIABJREFUDOXJg/oUoiR6zMqVKxdofBUKBaGhocKpSfnxsWPHqjSQJaGkqovX+/Tpw7p167hy5QopKSmUL1+eFi1aMHbsWCZMmICOjg6Ojo707NmTefPm0bt3b42TeMl+t7RQXo+U17Jv3z7h/mVnZ4e1tTXTp08vNGVdmrIq///iWCDLli1jx44dwqmrVatWwhQgNTW1yP/btm1bAgMD/zLtpZ+fH1lZWeK+cOLECU6cOAH8xzbY3t6ejRs3qmgAs7OzcXV15dmzZ6xfv55169YRFxfHwoUL/5J1/Z341HR8wr8GEydOZOTIkTg7O+Po6IhMJuPx48eisJd2ZMeOHYuRkVGxuzPVq1fn+vXrNGvWjBo1apCdnU10dDT16tXjzZs3GgsMafQMcODAATp27EhaWhppaWmEhITQvn176tSpw927d7l79+7fRk35hP8eJDpYRkYGf/zxBwqFgqFDh+Lj41NgN1wyDdBEu/pvYtKkSRgZGXH16lWmTJmCi4sLoaGhLF26lM6dO4ubsJ6enkbDhaJcif4qlC9fXiWw7e/EjRs3aNOmDYGBgSoFlIeHB926dePSpUuCinL8+HHCw8MLvIZMJvvb81cqVarEoUOH2Lp1K5cvX6ZKlSqkp6fTrVs3du3ahZeXlwo9pbQYPnw4EydOLJJLLjU7JYXUfGppadG3b98PDiyTGg5ptzoxMZG+ffvy8uVLbGxsCuXHF4bs7OwCuSuQT1mqW7cuYWFh6OrqYmJiQqtWrTRSVjSF7xUGiYajrP2IiooSZgWF/Z8vvvii0N+XhJKq7uw4Z84cWrZsyXfffUefPn3w9/cXBbu6s9T58+c5d+4cw4YNU7l2xcXFERAQUCKb4uKgzOKQzq+hQ4eqCMtL+v8Lw/r169mxYwfTp0+nXbt2glLq4eHBhQsX2LVrl6CVKkNLSwttbW2+/vrrD244EhISCAkJ4fDhw2RlZfHZZ5/RtGlTmjZtipmZGcnJyWzbtg2ZTEZqaiouLi4FTEf09PQYPny4cM/s1q1bAZ1PdnY2165d05hz9E/iU9PxCf8aNGvWjC1btrBixQqRvJuWlkadOnWYOnWqcO5Yu3YtdevWRVdXt8jXGzhwID4+Prx9+5ZJkybx5ZdfMnv2bPr378+OHTs07qj4+PiIXW11+oBcLmfv3r2Cv/rJIvffBRMTEzE92759uyjOXr58SdWqVcnIyCAjI6PUQte/A8rpvhJ69uxZoGBdsWIFkE+rcXNzo1u3blhZWZGbm0ulSpWQy+Vcu3ZNhVP9IfDx8WHkyJFYW1szfvx4LCws/iuObmfOnGHVqlUai2lPT08mTpzIsWPHcHJyQl9fv0DToaWlJTJN/m6UK1eOyZMnF3j88OHDBQwNSousrKximwJXV9cSNx0RERG8ePECKysrZDKZCh0mPj6eLVu2MGfOnFKvU9Nu9cqVK3nx4gXbtm0rlZtS69atOXv2rIoe4s2bN8yaNYvw8HAVbYxMJqNfv37Mnz9fZbpXnJPVu3fvxI62dP3/+eefVV63MEjF9IABA95by6nu7JiQkMCbN28ICQnRmEdlY2Ojsus/bdo0Bg0aRK9evahatSrm5uYkJyfz6NEjKlasqEJ9+iuRnp7+l77enj17GD9+PMOHD1cxYpAaOk22tJD/96lfvz4vX778oPcfNmwYkZGR6Orq0rFjR2bPno2DgwMymUxlWvPu3Tu2bNmCoaGhipmAMpKSksjLy2Ps2LGCblW/fn0gv9aQzpuPjbL9qen4hH8VmjVrxk8//URmZiYjRoxgzpw54osooWHDhiUS8w4cOJDs7Gzi4+OB/ILIxcWFBQsWULlyZY1c9vnz5xdqkRsUFMTnn39Onz59hEXuJ/zvIz09nR9//JGrV6+K6ZdcLicpKUkUGvfu3ePGjRuMHj2avn37Mn/+/H/cHjkjI4OIiAghOk5KSiI6Oprs7GwUCoXg8T948ICjR4+Sl5fH77//LgTT0s5/aV1risK+ffvo3r071tbWdOjQoUBS9N8FY2NjYmNjC+RTQL41qJGRERUqVGDJkiUsXbpUoyD7vwX1v5sEOzs7Vq5cqWJoUFqouxxpKt7Vd1SLQt26dUXToY4bN26wZ8+eUjcdhe1Wjxs3jgkTJuDn51cqmknv3r2ZM2cOKSkpNGnSBAMDA3755RciIyP56quvsLOzY9CgQULH5+fnh7m5uUrjV9SkYfXq1QQEBGBqakpubi46OjqCcqWlpUWPHj00NpES8vLySrzbXxjUnR2le6K/vz+jRo3i5s2bKs9Xd5YyNjZm06ZNHDlyhDt37pCWloaNjQ0DBw6kX79+72VVXBLs27cPa2trjcF4gEoqekmQmJhIgwYNCv29uiuZMtST5jWZXBR3XXj79i1z5syhV69eBUTj8J8Gs0OHDrRu3Zo9e/bg6+uLpaWl2DSF/MmTn58fZcqU4dq1a1SqVInnz59Tr149vvjiCy5cuMD9+/cJCAgocj3/BD41HZ/wr8K1a9e4efMmMTExXL9+nVWrVtGyZcsCO0QlFfNqa2uTmJgIQJUqVViwYAEzZ87E3d2dOnXqFHi+lZWVENvJ5XKcnJzEzuG9e/fYsWMHcXFx2NjYFNgt/WSh+78JSRvRpk0bYmNjMTQ05O3bt7x79w5AiD4bN24skpzXrFnzl4bblRbnz59nwoQJvH37FtBMTQgLC1P5XeXKlUlLS8PMzIwnT55Qo0YN4uLiqFChgnDFkSCTyVi8eHGp12VhYYGvry+tW7dGoVCwd+9ezp49q/G5MpkMDw+PUr+HJvTs2ZMff/wRPT09OnfujJmZGa9eveK3337D398fZ2dnMjIy+D/2zjyupvz/489bSijJNiOkbENaJMouaxgMxr5vyc5IJevIFqJCCllGlrEzzAhjKcaSIl/7oOyKtEeLOr8/etzz69Yt3dwUc5+Ph8dM99xzzudu53ze78/7/XqdOHGCevXq4e/vL1chqjDOzIog/dw+fPiQ6zOT/p2Xe3FBri85VY7kkVfmVJqprV+/Pv/++684pvyaWfMrGcqLvLLVFhYWzJgxQ8Z5uyBIg6jDhw9z+PBhcdwAhw4d4vDhwwwdOpTvvvuOUaNGkZmZyZYtW/INFKQIgsCWLVvo0qULXl5eeHl58fr1a1asWMHt27cZP348jRs3ztUHcuTIEdq3by/2aXwu8pQdIWt1dty4cbkCyZzKUvJQZgY9p5KZmpoa/fr1IzAwkDlz5uS5n3QMeSmhrVq1ir59+4olYQYGBly4cCFXyZG6ujqdOnXi8ePHeZ4rL6d5eePJi4MHD+a7XUrDhg2BrBWnFy9eMH78eLS0tNDT0yMmJoa0tDSsrKy4e/cuXbp04c8//6R///5ERETg6OjIzJkzGTNmDGfOnJHbf1acqIIOFd8M0dHRTJkyhdjYWPGxwMBAsdwpu2syfLqZd+fOnSxdulRGJaVatWpYW1szf/581NXVc9U+X79+nQYNGlC2bFlq1apFREQEERERQFZjYoUKFfjw4QO3bt0CkMl2lzT/CRUFIygoiKlTp2Jvb8/WrVsJDg7m7t27/Prrr+zdu5dHjx4BWdn03r17k56ejo+PT7EGHe7u7hgZGeHi4sJ3333H6NGj+f7773FwcKBKlSpIJBJxImRubs7q1avR1dVlzpw5REZGIpFIeP/+Pdra2ly7di1XyVhhv8uOjo4sXbpUVGLK6eye8xzKCjocHByIjY3F1dVVZmKupqbGTz/9hKOjI6dPn+batWukpKQQEhKS55iKMujI+bllbxYfMmQIQL7uxZ9CXqmNIgiCwKRJkwgPDxfVmQYMGJDr+yHtbVK06Rvyz1ZXr179k83AOZHX6N2zZ0/mzp0rdzW6YcOGYkLhU2RmZpKcnIy1tTUSiUQ0F4Qs4ZMJEyawf/9+0fEcsoI3FxcXDhw48NnlclLkKTtK0dLSQkNDQ2bCLk9Z6sWLF4SHh4tBi6+vr2iUGxISwp49ewo9vpylyBKJhFu3blGmTBmcnJw+WS6XlxLasWPH2Lp1KyYmJvTt25cBAwbg5ubGx48fRTlaqTLZpUuX8u3zLOxvo6D9PtlLoqRoa2vj7+/P5cuXuXLlCrGxsaIFgJWVFSYmJrRt25apU6fy5MkTsX9VXV2dIUOGsGLFikKNuShRBR0qvhnc3NyQSCQ4OztjZmYmNvPGxsayadMmrK2tGTt2bIGbef39/ZkyZYrMxKZmzZosW7YMfX19/Pz8cgUdQ4YMESVyhwwZkueNXiWR++0QHx+PhYUFkJWZ2rp1K8nJyejr6zN69Gi8vb1lMsfVqlXLs073S/H48WM2bNhA06ZNAYiKimLx4sXi68iOVMWtWbNmuLu7M3z4cHFCmZyczMyZMzl16pRSxtWtWzfRfKxBgwbs2bPni5RXaWhosGLFCiZPniyj5mNpaUnNmjWBLJfqqlWrUqNGDdEf4ksnCnJ+btmRJlc+h5wKR4WhRo0aoh9SZmYm/fv3V2o5Wl7Zasha6ZZ+XgUl5yoDZJVcHT16lJ49e8okhgRBYM+ePQoHS9Lg0MDAgBcvXpCSkoKWlhYNGzYUfXGyk33yWVg/k+zIU3aUcuLECczNzWVcr3MqS0n707KPS/qbV1NTU0ojeU5yNrMXhsDAQP755x+OHDnCypUryczMpG7duuzdu5edO3ciCAIzZsxAQ0ODMWPGiBL28shLbetTfTYFda4XBAEdHR25n3OLFi1o0aJFrselz9XX10cQBOLj43n79i1VqlShQoUKxX6fkYcq6CgBFNTKXhkXn2+Zc+fOMX/+fNFwb8eOHRgbG6OtrY2enh7u7u5s2LChwMeLjIzM06zP0tKSzZs353p8x44dciVyATZv3sxPP/0k9/MLDw9n1apV+Pj4FHh8KkoG2R2Ka9Wqxbt37zAxMeHw4cMMGTIkl9vw0aNHP9uR+XPR19eXqV82NDQUPRlyIk/FzdfXl4YNGxIYGJivTOznuFBn/y3lR2ZmJqNGjcLV1fWzzbAMDAwoVaoUb968oX79+jJBha6uLq9eveLXX38tct+QvMj5ueWFIAh4e3szcOBAmclkQXjz5g03btyQMQHMntFWRDRAmn2OjY2VOZ4gCLx//57Q0FCZleSCMHLkSBYuXCg3W71ly5ZCeUa8fv2aMWPGEBUVxYcPH2jbti3BwcG0atWKrl27iiaJly5dIioqikGDBil0/MDAQAYPHoyRkRHq6upcuXIFGxsbIiIi5PZ2Zf/eFdbPJDvylB1PnDiBj48PZ8+eFV3j80IQBJo0aYKPjw8bN24kKSmJOXPmEBgYyOzZs2X8O5RFzmb2wiCRSGjdujWtW7cmOTmZgIAAAgICePr0KeXLl6dJkyZiX5CiqmoF9UxT1Ox2zJgxzJs3j9q1a3/STTwjI4O1a9eir6+Pubk533//Pdu2bWPq1KkcOXKkWHvP8kIVdJQACmplr4yLz7eMpqamTHOWlZUVSUlJnD17lufPn5OWliYjUwjkK8mpr6/P1atX5WYYQkND5f6gs0vgnjt3jmbNmokNuRcuXGDQoEEyOvhSid2goKACZ0RUlCxatGjBxo0badiwIQYGBujq6vLDDz9w8OBBQkJCKFWqFAcPHiQmJoZz584RFhamUPBbFNjZ2eHt7Y25uTn6+vr88ssvLF26lBo1amBhYUGpUv9/a5Cn4ubl5cWrV6/yVHGTktOFWhEKKictCALBwcEkJycrfI7snD17lpUrV/L06VMkEgn79+9nw4YN6OrqsnjxYtTV1fMNzr4EOT+3vMjMzMTb25v27dsrFHScOnUKBwcH0tPTxYmvdFUW8ndrl5cUe/DgAbNmzRJLDHMikUgUDjoGDBhAbGwsvr6+Cmer5fH48WOGDBlCQkICWlpaZGZmcvfuXcqWLUtCQgJ///23TH+Mnp4ep06dwtnZ+ZPHlkgkVK5cmQsXLjBx4kR8fHzo1asXzs7OtGjRgsDAQNHXKTvKNgHOqewo7TUxNjbG19dX7j0uJ127dkVXVxcTExO8vb3R0tLC1taW8PBwduzY8VlSzfKQ18yeE0Um1eXKlcPGxobU1FQSExMJCwsjODiY8+fPExQUxMKFCxUO0BWlICakGRkZ/P3334wfPz6XcWdOqlWrRlpaGmvWrOG3337jl19+Yfbs2Wzbtg2QXyZX3KiCjmLC3t5evBALgsDkyZPlZjxKqpV9SWTw4MF4eXlhbm5O5cqVZZoupQ2fjo6O4vMlEkm+QcfAgQNxd3cnIyODTp06UbFiRWJjY8XM0PTp0/Mdz759+wgNDRX7N/ILGlUSul8v06ZNY9iwYTg6OrJz507s7e1ZsWIF2travHnzBolEIiqdNWjQgPXr12NjY1OsYw4ICCAqKoqOHTtSpUoVYmJi+Pjxo0xteXZJaWmmG7JU3MaPH4+rq2ueKm5fG2fPnmXy5Ml07NgROzs78TW1bNmS5cuXU6NGDSZNmpRvcPYlyPm5yVP0kRomFmbi6uvri7GxMQsXLmTXrl1kZGRgZ2dHYGAgHh4e+Tb1yru+ubq6EhcXh7OzM+fOnUNTU5P27dsTFBREUFBQrtXggmJvb8/QoUO5fv068fHx6OjoYG5uXigPkOXLl1O7dm1+++031NTUMDExEZ2pnZycePz4cYEbgHOipqbGP//8w927d8Xm+gULFqCmpsb169fp2rUrs2fPltlHXV2dM2fOKD1LbWxsjJeXF7q6usTExHDo0CESExMpW7ZsgfYvXbo0kLWa+/TpU9LT09HQ0MDS0lKc5CoTZTWzd+nShX79+hESEkJgYKA4uf/uu+/Q0tIiJSWFs2fPEhQURLVq1ZRmOCqP/ExI79+/T69evXj37h1eXl5Ur15dxrhTHi4uLtjY2IgGxb169UJfX5+wsDDMzMxKpA+YKugoJiZOnMiBAweALFk4U1PTXI1eJdnKvqSQfflREAQeP35Mp06daNKkCbdu3UJNTU3MXrVq1UqhCdKoUaOIiopi27Zt+Pn5iY+rq6szfPhwxo0bl+/+jRo1wsjIiGHDhsmV0M1+PJWE7tdLzZo1OXnyJOHh4QCMHj2aKlWqEBoairm5Od26dSMuLg4dHZ0C3+CLmipVqshkWOXdvHNmYKUTSgMDA06cOEFsbGyezalfG+vWraNPnz4sW7aMjIwM8ToxdOhQEhISOHLkCJMmTWLVqlXExMQwYsQIgCJxYs+PnJ9bfhSm3+Tx48esXr0aY2NjrK2t2bp1K3Xq1KFOnTpER0fj6+srY56WmJiIh4eHjFw0/H+Q+vbtW5YuXUq/fv0oU6YMx44dY8iQIQwZMoRp06bh7+8vtz+lIGhra8vIiBaW0NBQ3N3d0dTUzKUU1adPn0IZPt66dYtr167lKlFbtWoVfn5+HDp0SFS1k5KamsrDhw/FfaKiomTK2gqilpUXN2/exM7OjoEDB+Lg4MDGjRvZt28fOjo67Ny5k3Xr1tGhQwe5+6qpqVGtWjXxGmFkZERmZiY3b96kadOmucpHlYUysvQuLi68fPmS1atXY2FhgYWFBTVq1Mjl0XX37l0ePXqUZzl1Tgpb6p6fCamDgwMJCQl4eXmxevVqtm7dyo8//pjv8SIiIvjjjz9QU1OjadOmtG/fHhsbm0/OTYoTVdBRTDRu3FiUC8zIyGDSpEkKN8CpINfyo/SikZ6eTmJiIvXq1aNChQpAlga3vKbB/HB2dmbSpEmEhYWJE0czM7MCTbYaNWqEv78/ly5dom7dujRr1oxnz56JF2mVRO63QVpaGr///js3btwgMTFRZtujR484ePAg7u7uJCYmkpCQUOhadmWS3aStoAQGBhIaGkp8fDyVK1emefPm30zQ8fjxYxwcHORus7S0FHutPjUJKGqkn1t2N+7evXsTHR1N3bp1czU9K4pUNACyMtrh4eFkZmaipqZGmzZtRElZKcuWLcslF21oaEhoaCgxMTGUKlVKXKk3NDTk/v374r59+/Zl4cKFCo8xJSWFDRs2cOXKFRISEuS+TkWy1RoaGnmW/yUkJCjsp7Nnzx5cXV3ljiuvQDA4OJgZM2bIKC9mp1y5cp8VdHh6elK7dm0GDBjAhw8fOHr0KIMHD2bBggUsWLAAHx+fPIMOiUSCi4sL06dP5+PHjyxZsoSOHTvi5OREt27dOHr0qGiKqkwK27idnQsXLjBq1Ch+/vnnfEsDpeIRBRUIKGype34mpH369GHq1Kk0atQIQRDE1/wprly5IjrG+/n5sXz5cgwNDbGxsaF9+/YlbrVDFXSUAKQ3kvfv34uZ0NOnT/P69Wvat2+vCkbyIb/lR1tbWyZNmiSq4WTn2rVrNGrUqECZZx0dHbmmYZ/i5MmTVK1alYyMDB48eEBqaqqYDYesC5e06V1KQTMtKkoOrq6uHDhwQCbAff/+PY8fPxZLknKWUxWmll2Z5MxOSksAsyMNKBITE1mxYgXh4eFoamqKHhYbNmygVatWeHt7i6UXXyt6eno8efJErgrPkydPxLKdktBTVxA3bnV1dZkJfkGRJxpw//59jI2NSU5OzjU5lycX7enpSXJyMsOGDePFixe8ePGCpk2bYmhoSFJSEi9fvqR69eqULl2a+Ph4hce4fPly9u7di6WlJebm5jKywYWhZcuWrFu3DktLS1GaVSKRkJKSwrZt2xRegfb396dt27asXLkyV9O1s7MzKSkpufbx9PREV1eXRYsWiZnrvn37EhQUxJ49e+SKlijCzZs38fDwoGbNmvz999+kpqaKyovdu3fnjz/+yHd/W1tbvL29xfuXq6srDg4O7Nq1C1NT0y/SO1CYIDowMJDo6Ggg9zUvO4aGhhgaGuZpZKks8jMhffz4MVpaWowZM4anT59y+vRp7OzsPnlMHR0dGdW/q1ev4unpybZt29i+fXuJU8hUBR0lgPDwcCZMmED37t2ZMWMGnp6e+Pr6ArBmzRq2bt2qmowWgryaLjMyMhgxYoTCWRNFyalaIa+JLGfTY0m7QKj4NKdPn2bChAkyvhtjx45FR0eHGTNmKLWWXVlIFWyk5DS5g/+X+ZRu27hxo0zwdObMGebOnYu7u/tX39fRvXt3vLy8+P7778XAQyKRcP/+fTZs2CCTAc1ZBgMorQzmU3zKjXvOnDlMnDiRxo0b8/r1a1xdXYmMjKRr164F8g+RJxowd+5c+vfvL1c0QJ5cNGRNrkaPHs3ixYtxd3enXLlydO7cmdq1a+Pl5YW9vT3bt28vVEItICCA6dOnM3HiRIX3lYeTkxODBg3C1tZWlIZdtWoVERERpKWlsXLlSoWO9/z5c5ydneU2XT969Ii1a9fm2ufevXssWbKEzp07k5iYyO+//067du1o166d6OuzadOmQr9GNTU1MTFw4cIFypcvL0pRJyUlyXXXzs6JEyewtrYWjeb09PTEz7oko66unq/kriAIuYLWorwHF8SEdPTo0cycORMrKyuZJEdeqz0xMTGEhIQQHBzMtWvXePjwIWpqalhYWGBtbV1kr6WwqIKOEsDq1atRV1enY8eOpKWlsXv3brp3746rqyuzZ8/Gw8Pjkw1FKnKTV9OlIAhkZmYyZcoUzp07V2TnlzqXS2+s2Sear1694vfff2fChAmEhIRw9OhR1q1bV2RjUVF0SCQSmjVrJvNYWFgYLi4uRVLLrgyWLVsmE3SEh4eTkpLCgwcPuHfvHnZ2dtSvX5+QkBD8/PyYOHFirtWajh07EhMTg4eHx1cfdMyYMYOHDx8yZcoUsTl81KhRJCYmYmFhIYpGFHUZzKfIz427Xbt27N+/nzp16tC4cWPmz59PaGgorVq1Yv369aipqX0yczpw4EDS0tJ4+fIlkJXRtrOzY/HixXJFA+TJRcfFxVGhQgVRWcfa2pp9+/bRuXNnXFxcmDJlCseOHUNdXZ01a9Yo/B6kpaUpNQmnr6/P0aNH2b59O1euXMHAwICEhAS6devGqFGjFM58a2hoiJP4nE3XTZs2pXTp0rl6ATIzM8Xz1KpVi4cPH4rbunTpkqvZXFFMTEzYv38/WlpaBAQEYGNjg0Qi4d27d2zevPmTZTyLFi1i0aJFov/K14LUsDCvUjdTU1NGjhzJ2bNnOX/+/Ge/z5+ioCakN2/elBvU5XwdPXr04PHjx5QuXRpjY2PatWuHk5MTTZo0kSsyURJQBR0lgGvXrrF06VJMTU25ePEiiYmJDBw4EG1tbQYNGsTUqVOLe4hfJXk1XWZmZvL06VN++OEHpZ9TKoELcPjwYTp16iQ2m2aXyr179y53797FxsYGGxsbypYtK2qgq/i66NOnDwcPHqRFixZi1iwtLU3ptezKpG/fvnluW758OQ8ePGD8+PHY2Niwc+dOgoKC5Kq1ValS5ZOyjl8DpUuXxs/Pj3/++YcrV64QFxeHtrY2VlZW4gQNir4M5lPk58Z99epV1NTUcHJy4u3bt1y6dAkHBwfGjh3L1q1b2bt3b4HKNdTV1Xnz5g2QJRqwePFiMYGS85opTy76yJEjjBo1ivPnz1OxYkXWr18vlmW1adOG48ePc/v2bRo1apRLVKMgtGnThvPnzys1i6unp6e0YLFBgwbi+HI2Xb958wYtLa1c0qwGBgY8fPiQpk2bYmRkxIcPHwgPD6d27dpkZGR8thy0o6Mj48aN488//6RixYriKlGPHj0QBOGTqxYVKlQosAt7UVDYxm1/f3/atWsnlroFBATQvHlz2rVrx+zZsxk1ahQ9evSgZ8+eLFmyhBMnThSpcI/UhHTKlCmiw7g8E9KgoKAClazGxsYiCAI1atTA1NQUc3NzTE1NS2zAAaqgo0SQnp4uNu8FBQVRpkwZsTErIyPji8syfivk1SybkZHB0aNHiySYc3V1FZ2BFZHIbdq06Wctn6soPqZPn06fPn2wtbXFxMQELS0tNDU1RWnElJQUpdSyfyk6dOggo9jTvXt3Dh06lKveOSkpiU2bNskCBK8iAAAgAElEQVTI7OZEugokT2NfWUgkEvT19RVu+M3O4cOHsbW1pVWrVjLqTDkp6jKYT5GfG/erV69E08LAwEAEQRDLYUxNTfH09Pzk8Xfu3MnSpUtl+o2qVauGtbU18+fPR11dXewFAPly0W5ubmzatInY2FgmT54MZHkovXr1SjRdtLGxUWhilN1fydTUFC8vL2JiYrC0tJR7nPyk0OURFRXFjh07RKGESpUq0bx5c4YPHy7emwvKyJEjmT59OomJiQVuuu7RowerVq0iMzOToUOHYmJiwtKlSxkxYgQ+Pj7UrVtXoTHkpFGjRpw+fZrHjx9Tr149sZdx8eLFNGnS5JOCEIMHD2bRokUEBwdTv359sfclO4q+54pQ2MbtnKVuUkWoVq1a5fIXad++Pfv371f20OVSs2bNPEsLFfm+/fPPPzx8+JArV65w5coVDh8+TFJSEj/88ANWVlZYWVmJ14CSgmo2WwKoX78+p06dwsjIiICAAFq3bk2pUqVIT09n165d1K9fv7iH+FWTXemlT58+REZGKt18ScqiRYu4evWqwhK5586dQ1tbu0jGpKJocXd3JyIiAh0dHe7cuQNkZebCwsJ49uwZ5cqVU0ot+5fi5s2bMokOaZN5586dsbS0pGrVqsTFxREaGkpSUhLPnj1j9+7d1K5dm6SkJDw8PMRJkpqa2meVhkpNPevUqUNiYiJeXl5ij4J0sqCmpqaw629O5syZg6urKx06dKBXr160adNGboNyUZfBfIr83Lg/fvwo9qNcuHABfX19cbXt2bNnBfKw8Pf3Z8qUKWKwAFkTpGXLlqGvr4+fn59M0CFPLrpy5cpcv34dMzMz+vTpUyDTxU+R3V9JytGjRzl69Giuxz/lv5STO3fuMHLkSDIyMmjSpAkGBga8e/cOPz8/9u7dy+7duxX6vX6q6Xr+/Pm59rGzsyMmJobr168zdOhQFi5ciJ2dHfb29mhra4vqaZ+Dtra26OcgpaDyy9IE3qFDh+RuV/Q9/1LkLHUTBIEbN27QqlWrXP4iwcHBJdLBW0peqz316tWjXr16DB8+HEEQuHnzJn5+fvz222/s2LGjxPWJqoKOEsC0adOYPHkyu3btQlNTU1wCt7W15d27d2JTuQrFkaf04uHhAUBcXJzSz/fdd9/Rq1cvIGuCYmNjI97ss3uKAGzfvp2MjAwiIyN59uxZgUofVJQ8jh49ip2dHTNnzhTLcD58+ICjoyOpqals3ryZCxcufHYtuzLJOfGRZsbT0tKIi4vju+++Y+TIkURGRvLkyRP09fWpUaMGHz9+5NWrV3z8+JHMzEwEQSAhIYHU1FRSU1OJiopiwIAB7Ny5E2Nj488aY2BgIJMnT2b48OE4OzuzYMECTp06Rf369XF0dCQlJYV+/fp91jmknDt3juPHj/PXX39hb29PpUqV6NatGz/99JNMOVNRl8F8ivzcuOvWrcvt27fZtGkTZ86cYfTo0UCWip6Xl1eBFPgiIyPz7JewtLSUWz6mpaUl81n37NlTnIAW1HTxU5w5c+aTzyksbm5uGBgY4OfnJ5Pxj46Oxs7ODjc3N7y9vRU6ZseOHRVqulZTU8PFxUX829TUlL///lv8bhV3Qqoo3/+iJGepm0QiwcfHh/T0dDQ1NcnMzCQsLIyAgAD8/f3zNb8sbvJb7bl79y6XL1/m8uXLhIaGin1PxW1CKw+JUFQpXxUK8fz5c27duoW5ubnoJbFz506aN2/+2Uur/1U2bdrE2rVrZZReDh48SEpKCkOGDKFTp04K30wU4fr16zJ/u7q65lKv0tHRQVtbm/bt2/Pzzz9/tvyjii+PtbU1Xl5evHv3jlatWomyuZDV2yEt+3n+/Pln1bIrk5ya/G/fvkUikaCurk6FChXQ19dHXV09z+/m/PnzOX/+PJs3b6Zu3bqYmJhw8OBB3r17x9q1a6lYseJnlxkNGjSIChUq4O7uTmZmJi1btsTOzo7p06fj4eHB2bNnZcpulMWTJ084fvw4AQEBPH78mFq1avHTTz8xceJENm7cyMaNG3FwcGDo0KH069cPXV1dsQwmIyPji5RoJCUlcePGDdE7yNzcHEEQcHR05Nq1a1hbW+Ph4YG2tjY2NjZUr16ddevWfbKMplu3btja2soosUlZv349f/zxB6dOnZJ5/OLFi3l6Zpw6dYqOHTuKpouNGjXi4MGDNGrUCB8fH44cOVKkDtAFwcLCgtWrV8v1qfj7779xdnYmNDRUoWO+ffuWu3fvkpCQIHd7XqsCHz58yHOfkpyFL6mcPHmS6dOn069fP5YsWcKUKVO4fPky79+/F1X5JBIJWlpaTJo0ifHjxxfziBVj2rRpXL16lYSEBHR1dWnTpg3t2rWjTZs2CpcFfilUKx0lBHk1ftJa6eTk5CKtif5WyUvpRWrKmDMoUDZDhgyRawKU/cYs7f+ArBuV6sby9dGzZ08OHDjAmTNn2LJlC02aNKFjx454e3vToEED8Xn51fF+aT63HOn06dM4OzvToEED8beVmZmJvb09Tk5OSlmdvX//Pj4+Pmhra3P8+HEyMjJE9ZxWrVrJlEYoE0NDQ6ZMmUK/fv3w8/Njz549rF27lokTJ+Yqg/n1118ZN26cUstgCoK2trbclYstW7bkemzv3r0Fvq4MHDgQd3d3MjIy6NSpExUrViQ2NpazZ8+yZcuWXGIC27dvx83NDQ0NDSpXrpzrehcXF0f37t3lniu76aKiBAQEyHX8/vDhAzdu3FBIlbBq1aq8fftW7rbk5GSFJ29//fUXLi4upKamyt0urxTp/v37ODk5yZTr5aS4y2SU+Z5/KXKWui1evBgHBwdCQ0MxMDBgwIAB1K5dGwsLiwJ5dpU0nj9/zuDBg2nXrh2NGzfO03yyJKEKOkoAaWlp+Pv75/mDfvDgAWFhYcU8yq+P/JReAFHqsajI6cXw5s0bfH19efToEYIgIJFIci1/FveNRYXiVKpUicOHD5OSkoKzszO1a9fmxYsXuLq6Ur58eSDLtyMnOWV2vyT9+/enb9++9OjRAx0dHfHxwMBAgoODSUxMpGLFilhaWsqd3KakpMjNmguCkK/DsyKULl1aDGguXrxIpUqVxCAuOjpafG+VSXR0NCdOnODPP//k5s2b6OnpMXjwYLFkUloG8+jRI/bu3Ut8fDyTJ0+mcePGGBkZFXsZDOTuYXv37h16enoFarQfNWoUUVFRbNu2DT8/P/FxdXV1hg8fzrhx42Sev2PHDrp3786yZcvkej20a9euQKaLiuDt7c26devQ0dHh48ePaGhoUKpUKWJiYlBTU1PYdNPR0ZH58+ejq6uLra2tOHG7evUqHh4eMmVPBcHT0xMTExPmzJkjs+qZHwsXLiQmJgYnJ6cC7/MlUfZ7/iXJq9Qtu7DB1zBZl8fhw4eLewgKowo6SgDu7u7s2LGD+vXrExMTQ+nSpalYsSL//vsv6enpJcIF92tg1apV9O3blzp16gB5K72oq6vTqVMnHj9+XKTjsbKykvl73LhxREdHM3XqVO7evcuLFy8YNWpUkY5BRdGzf/9+MRv67Nkznj17BiBTkiHtmZBIJOJ/izPArFGjBitWrMDNzY327dvTq1cv/P39uXz5MhoaGqJp1caNG7GysmLTpk0yEo4mJibs2bNHrvHWxYsXP7ufA6BJkyZs2bKF+Ph4Tp48SZ8+fQC4ffs269evl6sCVFj27dvHn3/+SUhICKVKlaJ9+/bY29vTpk0bmab6lJQUnJycOH36tMyKpZqaGv369WPRokXFOoEpiFv5p3B2dmbSpEmEhYWJ5VtmZmZyg8zo6GgGDBiQp7mcIqaLBeXw4cP07t2b5cuX4+XlxevXr1mxYgW3b99m/Pjx1KtXT6HjrVy5kpSUFH755RdKlSpF5cqViYuLIyUlBUEQcHBwwMHBQXz+7du38z3emzdvmDt3rkLGsw8ePMDNza1Q78eXQNnv+ZckZ6nbnTt3OH78ONHR0UgkEg4cOKCwsIGKwqMKOkoAJ0+eZPTo0Tg7O+Pr68u9e/fw8vIiKiqKYcOGyXULVpGbY8eOsXXrVkxMTOjbty8DBgzAzc1NrtLLpUuXmDVr1hcdX0hICEuWLKFHjx4EBwczfvx4cSKl4usle6lSeHg4sbGxDB06FFdXVzEALml4eHiQlJTEiRMnOHLkCBMnTkQikdChQwdmzpxJ3bp1EQSBEydOsGDBAtavXy8z8Zo+fTqjR4+mb9++ort5QEAAgiAQFBQkt8xHUebMmcP48eNxcHCgbt26oreAvb09ZcuWVervd+HChTRt2pRff/2Vbt265blisWLFCi5cuMC8efNkHIUDAgLw8PCgatWqxZYk+pRbuYeHB0uWLCnQsXR0dArUeG5sbEx4eLiMEl92Cmq6qAiRkZH07NkTiURCo0aN+Ouvv4CsQHjChAns378/XxnnnEhXsZRF48aNiYiIyNcJOyc1a9Ys0fd5Zb/nX4qcpW45e46kfysqbKDiMxBUFDuNGjUSLl26JAiCIJw5c0Zo3769uG3fvn1Ct27dimtoXxWZmZnChQsXBAcHB6Fx48aCmZmZ0KNHD8HU1FRo0KCB8MMPPwg//PCDYGJiIqxZs+aLj69ly5ZCUFCQIAiC4ObmJrRq1eqLj0HFl2HdunVCZGRkcQ+jwLRq1Uqwt7cX+vTpIzRo0EAYMGCAsH//fiElJUXYtm2bzDVJSnBwsDBw4EChYcOGwg8//CA0aNBAqF+/vrBjxw6ljSszM1N4+/atzGM3b94U0tLSlHYOQRCEly9fFuh5zZs3z/P1bdu2TWjbtq0yh6UQHTp0EHx9fQVBEISPHz8KP/zwg3D79m1BEAThwIEDQps2bZRynsjISPHfX3/9JVhZWQkHDhwQIiIiZLZJ/wmCIFy8eFFYtWqVMG/ePMHNzU04e/askJmZWajzN2vWTLxf3r9/X2jYsKHw4cMHQRCyvpNNmjRRyussLOHh4UKXLl2EdevWCYGBgUJwcHCufzk5e/as0KVLF+Hq1atCSkpKMYw6f0r6e54XnTt3FoYMGSLcvn1bePHihdC9e3dh+vTpwosXL4SnT5/K/EY2bNggdOnSpZhH/O2jWukoAejo6IiuvrVq1eL169ckJSWhra2NoaEhr1+/LuYRfh1IJBJat25N69atSU5OJiAggICAAJ4+fUr58uVp0qSJmAEsTC2xouSUyNXU1MTR0ZHy5cvz/PlzlUTuN0zLli15+fIlL1++zPM5eUmTfmnS09OJj48nOTmZJ0+eUKZMGfT09HBzc8PLy4uxY8cSHR2da79mzZrx+++/k5KSQnx8PGXKlMHKykppr2vEiBEsXLgw12qRmZkZ9+/fx9nZWa5PQ2HQ19cX/z8jIwMTExMOHDiQq0QmPT09TzEAqZdIcZFfD1v16tWVJhEuXdmSIggCc+fOzbOs7N69e580XVQEU1NTjh49SosWLTAyMkJdXZ0rV65gY2NDREREoUwiU1NTefjwodyeypCQEIXcysPDw4mOjmb9+vUAud4reaWVhoaGCILAyJEj5R5TIpFw9+5dRV+W0iiK9/xLkLPU7fnz57i4uFC9enUZcRn4PGEDFQVHFXSUACwtLdm5cydWVlbUqlWLMmXK8Pfff9O7d29u3rxZIpoTvzbKlSuHjY0NqampJCYmEhYWRnBwMOfPnycoKIiFCxdSpUqVIh2DNJCUIpFISEhIICUlBVNTU2JiYmT8EiQSCa6urkU6JhVfhryUy7JT3KIBISEh/PHHH5w8eZK0tDSePn3KvHnz6Nq1K2XLliU5OZkxY8awfv16atSoIfcYFy5c4H//+x9v3rxBT0/vs003Q0JCxGMEBwdz7do1YmJicj3v3LlzPH369LPOlR95vY7evXuzefNmmjdvLtPHkJmZyZ49e0TDwuIgP7fykJAQpSmnLVu2rMB9Kx8/fmT79u3cuHFDbkAmkUgULsUbP348Y8eOJT4+Hh8fH3r16oWzszMtWrQgMDCwwIZ3UoKDg5kxYwaxsbFyt5crV06hoGPlypXUrl0bOzu7AvXQALi4uJCQkMDQoUMLvM+XRNnv+ZciZ6mbnp6e0oUNVCiGKugoAUyePJlhw4ZhZ2eHv78/Q4YMYcGCBezatYu7d+8yePDg4h7iV0OXLl3o168fISEhBAYGIpFIKFu2LN999x1aWlqkpKRw9uxZgoKCqFatWpFqxEudmJOSkvjw4QP9+vUTA52oqCiioqJkmta+VgUNFbnJqVwG8P79e0JCQjh69Cjr1q0rhlH9Px06dOD169dUrVqVQYMGUb58edzd3bl79y5GRkZUrlyZ6OhoMjMzSUxMzDXpio6OZuLEidy6dQtNTU2xtwFg0aJFbN++vVASlAcPHuTw4cNIJBIkEgmLFi0SAwDp70P6t7KMARVBV1eXhw8f0qFDBzp06CC6s1+4cIGXL1/Ss2dPMZHwpZMI+bmVb9myRWk9MH379i3wc+fNm8eBAweoV6+e0lSZrK2t2bdvH//++y8ACxYsQE1NjevXr9O1a1eFXeE9PT3R1dVl0aJF/PHHH6ipqdG3b1+CgoLYs2ePXEPE/IiMjOTXX3+lRYsWBd7n7t27uLu706VLF4XO9aVQ9nv+pVi4cCETJkwgKSkJMzMzmjRpwurVq0lMTMTMzAz4fGEDFYqhMgcsIURFRfHvv//Spk0bBEFg48aNXL9+HTMzM8aPH19ily9LEi4uLvzxxx98/PgRCwsLIEulR0NDQ+Z5d+/e5dGjR/Tq1Yvly5cX2XikS7n5GUsVd7ZbxZdnw4YN3Lx5k40bNxbbGKZNm8bPP/9MmzZtRNO/tWvX4ufnJ7NCV6pUKQYNGiQ6SUuZNWsWly9fxs3NTWw4zsjIwNjYGB0dHX788UcWLVqk8LiSkpJ48OABgiAwbNgwuc346urq6OjoFFmTfk4Tu+zIM5DLC4lE8sWdnDdu3Iivr6+ovASgoaHBmDFjFMrWK0JUVBQ7duwgNDSU+Ph4KlWqRPPmzRk+fDhdunRh8ODBcs0GSwoWFhYsWbKEH3/8kUOHDvH777+zb98+IGtyHRkZqZDR5dChQ/nxxx8ZMmRIgffp1q0bv/zyS4kNOrKTX/lhSePMmTM4OTmRnJwsPpZzyqurqysKG/j5+X2Vfh1fE6qgQ8U3Q+vWrfnpp5/4+eefqV27dp7Pu3r1KrGxsUWe1Rg3bhy3b99m+PDhfP/993LdxlXqVf89pMplJdF7Jz4+nrCwMBISEihfvjyNGzfG39+f/v37yxjMWVpaMn/+fJo1a8a2bduYN28ekCWtmZCQgLe3N8HBwZ81luDgYIyNjb94eakgCHh7ezNw4MAiL8EsCpKSkrh+/Trx8fGiW3lRlY3cuXOHkSNHkpGRQZMmTahUqRLv3r0jNDQUHR0dUlNT8fDwUFo/h5Rr166hoaFB48aNefXqFYsXLyYyMpKuXbtib2+v0LHMzc3ZsmULTZs2JTQ0lHHjxnHjxg0gS/559uzZXLx4scDHu3LlCrNmzWLw4MGYmZnJNfbN2fcUEBCAp6cnS5YswczMrEQnGfMLyksatra2lC9fPlep261bt7hz5w6JiYkYGRlhZWWFjY2NqtrgC6AqryomFHHslUgkCl9I/4sEBgaKDa9RUVF5Ps/Q0BBDQ0OioqKK1AE8u0SuChVSzp07Vyx9WjmFDfIje629t7c3bdu2lfmtaGpqoqOjQ1hYGHv37hWDjj59+ig0QcsPKysrkpKSOHv2LB8+fJArKZrT2VkZSCQSpkyZwt27d/nf//6HtbX1V9VXp62tTdu2bb/Iudzc3DAwMMDPz0/GxyM6Oho7OzuSk5M5ePAgLVq0kJt0KQxHjhzBxcWF0aNH07hxYxYsWEBoaCitWrVi/fr1qKmpKSTSYWBgwMOHD2natClGRkZ8+PCB8PBwateuTUZGhkyWvCBIvZekJZQFaST39vYmKiqK4cOHA8j1iviUP4iK3OQsdZsxYwaDBw9W+WMVI6qgo5jw9PQs8HNVQUfBUFdXz1cbXRCEXDe+oixvKleunGgap+K/hbwJfkZGBpGRkTx79qxYlMtyChvk3Pbs2TPi4uLIzMxEEAR++OEHcXv//v1lfjuZmZlMmjQJiUQiljJCVt/Kpk2blOJQfPHiRaZNm8aHDx/kNnZLJBKlBR1v3rzB0dERa2trJk2axM6dO1m6dCmCIFCxYkV27NhB3bp1lXIuZdKlSxeFsrPK7mG7ffs2q1evzmUcWLlyZSZPnoyTkxP37t3D1tYWExOTXCaCEomEZcuWKXTO7du306dPH5ycnHj79i2XLl3CwcGBsWPHsnXrVvbu3avQ76tHjx6sWrWKzMxMhg4diomJCUuXLmXEiBH4+Pgo/LnL6+f6FLa2tgrvo+LTmJiYEBERIQYdFy5cYNCgQcU8qv82qqCjmLh//35xD+GbY8+ePYB85RmJRIKpqSkjR47k7NmznD9/vsib33r16sWuXbto3bq1atn2P4a8Cb5EIqFOnTqMGzeOn3/++YuPSSpsII8ZM2Zw7949evfuzffff09cXByPHz8GsspFTExMREdfKS9evEBdXZ1SpUrh6OhIQkIC169f5+PHj1StWvWzx+vu7o6RkREuLi589913SsuUy2PVqlU8fvyYcePGkZmZia+vLy1btsTR0ZElS5bg7u6u0Or0l6JJkybFem2pWrUqb9++lbtNukIQERGBjo4Od+7cyfWcwow9IiKCOXPmAFmr24Ig0LFjRyBL2lWRhB6AnZ0dMTExXL9+naFDh7Jw4ULs7Oywt7dHW1tbYRlVKysrhZ4PFJuhZGFQU1NjypQpSvmNFzVTp05l1qxZxMbGYmZmhrGxMX5+fkgkErHXs6RIl/9XUPV0qPhm6N69OzVr1mTlypVs3LiRgIAAmjdvTrt27Zg9ezaLFy8WS52WLFnCo0eP2L59e5GNx9vbm+3bt6Onp4eZmRllypSR2a6SyFVR3AQGBhIcHMz27dtp2bIlI0aMyOVEvX79evr376+Q+pFEIilUxjc7pqambNiwoUDO2J9Ly5YtcXFxoWfPnoSEhDBs2DA2btxIu3btOH/+PLNmzSIkJKTIx/G18ffffzN//nwWLlyIra2tGERcvXoVZ2dn4uLiGD58ODNnzlRacNS6dWtcXV3p0KED06dP5/bt22LD/sGDB1m7di2BgYGfdY6kpCSxxKowpXWnT5/OVyZY3nX/7du33L17N1dwL91HVaarOA0aNJD5W950N3u/UWEknFUohmqlQ8U3w/Pnz3F2dkZXVxcTExO2bt3Kjz/+SKtWrQgPD2fHjh3ihbt9+/bs37+/SMdz8OBBdHR0+PjxI9evX8+1XbX68e0jlUuW149QlP1EnyI1NZWJEydy6dIlNDQ0yMjI4J9//uHixYtYWVmxadMmSpcuDWRlYZOTk1m9ejVVq1YlPT2dXbt28fr1a7p06YKlpWW+57p27RqNGjVSWBVGX1+fpKSkQr9GRUhOTqZatWoABAUFoampSfPmzYGs/pWvJTeXlpbGoUOHZLxTrK2t6dWrV5E0J69cuZKUlBR++eUXSpUqReXKlYmLixPVswRBYMuWLWzbtg1QTl+CtbU169ev59GjR5w5c4bRo0cDWaVjXl5ehQ5S379/L35HL1++zOvXr9HT01M46HB3d8fPzw9tbW3Kly+fa7u86/5ff/2Fi4sLqampco+pCjoKR87Eh7xSvvzKTlUoH1XQoeKbQUNDQ6wZrlWrFoIgcOPGDVq1aoWlpaV444MsZZyinvSdPXu2SI+vouTy7Nkz5syZU2Llkj09PQkLC8PDw4OuXbuKkritW7dmwYIFrF+/HgcHBwBu3ryJnZ0dAwcOxMHBgSVLlrB3717Kly/Pzp07WbduXZ5SshkZGYwYMaJQ8pp2dnZ4e3tjbm4u4xheFBgaGnLt2jXMzc05efIkVlZWYtD1xx9/YGhoWKTnVwZPnz5l1KhRREZGUqtWLSpVqsTz5885duwYv/32G9u3b1e68VyvXr3y3R4YGEhqaqpSpWDnzp2Lo6Mj69evp0WLFmK/4/Lly6lZs6b4vS0o4eHhTJgwge7duzNjxgw8PT3FUro1a9awdetWhUpwjhw5woABAxRaxfb09MTExIQ5c+Yozc9ERe5StyNHjsh9XmZmJqNGjVJVHnwBVEGHim+GBg0acP78eaytrTEyMkIikeDj40N6ejqamppkZmYSFhZGQEAA/v7+Yl2wChXKxtXVlUePHjFlypQ85ZKLk7/++otp06bRrVs3IEs2dPXq1bx48QJTU1N+//13Uerz4MGDlC1blgEDBvDhwweOHj0qGpguWLAAHx+ffP0rCrtKEBAQQFRUFB07dqRKlSq5yhNBeY3RdnZ2ODs7s2XLFt6/f8+CBQuArAb6O3fusHr1aqWcpyhZvnw5mpqaHD9+XMbD5N69e0yePJmlS5eyZs0apZ7zU70I6urq+Pn5cfToUUxNTUXjRCmFKTGtWLGi3BKYvXv3FiqRtHr1atTV1enYsSNpaWns3r2b7t274+rqyuzZs/Hw8Mi3HyonKSkpCsuxv3nzhrlz55Z4CdpvFUEQCA4OVlipTIXiqIIOFd8MI0eOZPr06SQmJrJkyRI6derE5cuX2bRpk1jeMmjQILS0tJg+fTpDhw4t5hGr+FYp6XLJCQkJ1K9fX/x74cKFAKK3hiAIYkOuVOazZs2a/P3336SmpvLTTz8BWX1Uf/zxR5GMsUqVKnTq1KlIjp2THj16oK+vT0hICFZWVjRu3BjIKuX55ZdfaNmy5RcZx+dw9epVVqxYkcs0sWHDhsycOVMMpD4XeaWiebFr1y50dXXJyMiQ60vzOSWm0n6kxMRE9PT0aNq0aaGCjmvXrrF06VJMTU25ePEiiYmJDBw4EG1tbQYNGsTUqVMVOl7nzp05e/asQt+Zxo0bExERka/6oorPp71c7hQAACAASURBVEGDBnl+56SGpEZGRowYMYLevXt/4dH9N1AFHSq+GWxtbfH29iY8PByAxYsX4+DgQGhoKAYGBgwYMIDatWtjYWGhch1VUaSUdLlkIyMjLly4IE6MsqvpLV++nAsXLvDXX38B0LRpU9avXw9kSU6WL18eMzMzIKtnJacMqrJYvnx5kRxXHkeOHKFdu3a5ymhmzZrF27dv2bp1q0I+J8WBtH9MHuXKlZO7UlQYhgwZUqBgIS9Pis8lZz9SxYoVeffuHZs2bcrVj1QQ0tPTxd9qUFAQZcqUEfuUMjIyKFVKsWnS3Llz6d+/P8OHD8fc3FyuTPDkyZNlHlu4cCETJkwgKSlJrugIQLNmzRQah4rczJ49mzVr1lCrVi1sbW2pUqUK0dHRnDlzhjt37tCuXTsEQWDu3LloaGjw448/FveQvzlUQYeKb4qOHTuK8ol6enps3boVgFevXvHmzRvq16+vauBWUeSUdLnkESNG4OLiQnp6Oj/++COVK1cmOjqa48ePs3v3bkaNGsWzZ88wMDDAxMSE/fv3o6WlRUBAgOjc++7dOzZv3oyJiUmRjjUyMpIrV67w5s0b+vTpw9u3b6lbt65SG6NdXFzYu3evXOfue/fu4eHhUeKDDnt7e9zd3aldu7aMas+rV6/w9PRk3LhxSjlPYVXJlOX0nrMfSSKRIAgCJ06cyNWPVBDq16/PqVOnMDIyIiAggNatW1OqVClRMCH7imBB+O2334iIiCAiIiJPAZGcQUd4eDjR0dFicF8QQ0EVihMWFkabNm1Yv369zHs8YcIEjI2NSU5OZvPmzaxevVoUolGhXFSSuSq+KXLKDt65c4fjx48THR2NRCLhwIEDbNiwAV1dXRYvXizX+VWFis/la5BLXrt2LX5+fqJ6i7QEUSKRiDfkypUrM2DAAHbv3k1sbCwVK1Zk9+7dGBoa0qJFCwRBYOvWrRgbG8s9R0ZGBo0aNeLgwYOFqldfsWIF/v7+fPz4Ufz9rlmzhqioKH777bfPaoy2t7fn0aNHALx8+ZIqVarIDWTevXtHzZo1OXbsWKHPVVTkNAd88eIFmZmZGBgYUKlSJRISEggPD0dTU5NGjRqxa9euYhtrRkYGJiYmhRIVyE67du0YPXq0XFfp7du3s2PHDoVEPP755x8mT55Mamoqmpqa7Ny5E1NTUzp06MC7d+/w9fUVzeUKQosWLWjfvj1OTk4Fbgq3tbWlfPny2NnZ5fmd/pRKnIpPY2Fhwdq1a3MpnGVkZGBsbIyWlhY3b97kypUrTJw4kRs3bhTTSL9dVCsdKr4ZcsoO5oynpX+3bNmS5cuXU6NGDSZNmvTFx6ni2+drkEueNm0arVu35sGDB4SGhnLs2DEsLS0ZPHgwlStX5s2bNxw/fhxvb2/c3d2pWbMm9erVE0sTFy9eTJMmTXK5USuLTZs24e/vj5OTE+3bt6dz585AVvPytGnT8PDwYMmSJYU+/sSJEzlw4AAABw4cwNTUNNdrUVNTo3z58gwcOLDwL6QIyWkOKE9lydTUtEjHEBAQwLVr10hPTxevsZmZmXz48IEbN25w7tw58bnKyHHm7EfKTv369YmOjlboeK1ateLYsWPcunULc3NzqlevDsCYMWNo3ry5wo7k0p4nRVSoIiMj+fXXXxUKblQoTrly5QgPD89TVlmadEhLS1OoRE9FwVEFHSq+GXLKDo4fP5569erh6OhIRkaGKNs4dOhQEhISOHLkiCroUFEklHS55JSUFJycnDh9+jTw/6scYWFh1K1bl0WLFiGRSPjpp5+wtLRk7dq1nDp1SuYYRd3kvXfvXqZOncqIESPIyMgQH7ewsGDGjBl4eXl91vEbN24sNoxnZGQwadIkatas+VnH/NK4ubkV6/m9vb1Zt26dGGBraGhQqlQpYmJiUFNTo3///jLPV0awnbMfKTuBgYHUqFFD4WPWrFmTGjVqEB4eTlhYGHp6egwbNqxQ4+vYsSNnz57F2tq6wPuYmJgQERGhCjqKmB49euDp6YmmpiZdunQR+4Gk18E2bdqQlJQkrnapUD6qoEPFN0NO2cHnz5/j4uJC9erVZSYtkLVU7ePjUxzDVKGCp0+fUqtWrWI7/4oVK7hw4QLz5s2jS5cudOzYkaVLlxIbG4uHhwdVq1aVkUN9/fr1Fx/jmzdv8rzxV69enbi4OKWd60s2rRc1sbGxMqsOgiDw/v17QkNDcwUBn8vhw4fp3bs3y5cvx8vLi9evX7NixQpu374tJn2yo4yVjrz6kf788092794tes4owtGjR1m1ahXv3r0TH6tcuTK//PILffv2VehYzZo1Y+XKldy/fx8zMzNRelqKRCIRvUWkTJ06lVmzZhEbGyt3H5C/iqVCMRwcHIiNjcXV1VWmvFUqaT58+HDOnz/PzZs3xX5QFcpFFXSo+GbIKTuop6fHkydPaN26da7nPnnyRG7TqAoVyiAhIQFPT0+uXbtGWlqa+Li07OTdu3fF2hgaEBDAzJkzRdnoKlWqkJaWxogRI8jMzGTbtm1i0NGsWTOCgoIICQmhXr166OrqsmrVKvr27ZtLnjUn6urqYimjohgYGOSZ0Q4JCfnsVQkTExN2796NmZkZjRo1+mQWXhlu2kXJgwcPmDVrltinkhOJRKL0oCMyMpKePXsikUho1KiRqHhmYmLChAkT2L9/v7hioK6uLqOSVlh69+7Ns2fP8PPzE3tUBEFAU1MTe3t7haXQT58+jbOzM23btqVnz54ypYVz586lfPnyCq3qSaWJr169ytWrV3Ntlxd0SPtT1q1bJz5HiqqRXHloaGiwYsUKJk+ezNWrV3n27Bl16tTBwsKC0aNHo62tTZs2bQgKClKVVxURqqBDxTdDTtnBJk2asHr1ahITE0WJT4lEwv3799mwYYPCBk4qVBSU5cuXc+zYMdq0aUN4eDhlypTB0NCQ0NBQYmJiir2JPD09XWbSbmNjg6enJw0aNKBOnTokJiYCWRPtoKAgMjMzGT58OJA1eUxPT8fPz09sOr969Srly5eXe64+ffoUaowjR45k4cKFfPz4kQ4dOiCRSHj+/DmhoaFs2bKFWbNmFeq4UiZMmCD6OkyYMKFE9Nl8DitXriQuLg5nZ2fOnTuHpqYm7du3JygoiKCgoEKrTuVH2bJlxSyxgYEBL168ICUlBS0tLRo2bMiLFy9ISkoiODiYDx8+iGV82enZs6fC5502bRojR47k5s2bxMfHU758eRo3blwomWofHx969erFypUrZR7/6aefcHJyYtOmTQoFHYUJrIris1GR5VGzd+9e8f4vxcDAgDdv3rBs2TKxWbykl8R+K6jUq1R8M5w5cwYnJycZV9GcX29dXV0SExOxsLDAz89P5dehokho1aoVI0aMwN7enq1btxIcHIyvry/JyckMGzYMKysrXFxcim18S5Ys4d69e2zZsgUtLS3i4+MZPHgwERERaGlpUa5cOcqVK8fTp0+pUKECP//8s4wClyAIPH/+nPv37xMeHo66ujodOnSgT58+tGnTRmkT+I0bN+Lr60tKSor4W9bQ0GDMmDH88ssvSjnHt4KlpSUuLi7069ePvXv3cuzYMXbu3AlkTdIlEsln98HkZOzYsVSpUgU3NzfS0tKwtLRk3bp12NjYsG/fPlauXCmu7smbahQ2gx8YGMiVK1dwdnYG4H//+x8eHh7Y29vTvHlzhY5lZmaGt7e33ObiCxcuMHXqVLnGhoUlOTlZbvmUCuWwdetW3r9/D8D69evp37+/mFz4+PEjISEhPHnyhKSkJFJTUzEwMJDZ/+TJk198zP8lVCsdKr4ZVq5cSe3atXPJDt66dYs7d+6QmJiIkZERVlZWoteAChVFQXx8PBYWFgDUrVtXrA8uV64co0ePxtvbu1iDDl1dXR4+fEiHDh3o0KEDVatWpWnTpsTExBAXF0e5cuXIyMjAwsICIyMjHB0d8zxWcnIyAQEBBAQEMHXqVHR1denduzc///zzZ/etSMtlrl+/Tnx8PDo6Opibmyu9NLIgLtslvaY+LS0NQ0NDAAwNDWUy7n379hVd55XJ+PHjGTt2LPHx8eKKgbOzMy1atCAwMJBSpUphZGSEi4sL3333nbgq8jn89ddfODg4yAQJZcqUITMzk7Fjx+Lj40Pbtm0LfLwqVarw5s0budsiIyMVNlVMS0vD398/T0WvBw8eyA1ibt26lec+ISEh7NmzR6Fx/Ff5+PGj2K8pkUg4dOiQuC0jI0MsV9PU1MTc3BwjI6PiGup/ElXQoeKbIafs4IwZMxg8eLBcPXcVKoqSChUqkJSUBECtWrV49+4dcXFxVKhQgWrVqhEVFVWs4zt8+DDa2toAXLp0CUEQSE5OJi0tDU1NTeLi4pBIJLx584Zbt27x8OHDfIMkGxsbUlNTSUxMJCwsjF27drF582Y6duzIwoULP8sMTltbW6FJZGEoiMt2Sa+p19fX58WLFzRt2hRDQ0OSkpJ4+fIl1atXp3Tp0sTHxyv9nNbW1uzbt49///0XyOpnUFNT4/r163Tt2pXjx48zY8YMmjZtqrRz+vr6MnToUObNmyc+Vq9ePX777TcWL17M2rVrFfq+ZC8tzO4fcvv2bdauXUv79u0VGp+7uzs7duygfv36xMTEULp0aSpWrMi///5Lenq6jECDlD179uDq6ip3NUhNTU1uX6IK+YwfP57x48cD0KBBA/bs2SOWV1lbWzN27Fhxu4ovjyroUPHNkFN28MKFCwwaNKiYR6Xiv0iLFi3YuHEjDRs2xMDAAF1dXY4cOcKoUaM4f/58sYsY5KxfnjdvHgcOHKBevXpUqFCB4OBgjI2N0dbWJjg4mP/973+5GnQFQZApedLQ0MDW1paZM2diZWXFtWvXcHR0ZNq0aQXO0tra2uLl5UWDBg1yGd/JQ1mlEPJq6t+/f09ISAhHjx4VG3xLMp06dcLd3Z1y5crRuXNnateujZeXF/b29mzfvr3I5ICNjY0xNjYmIyODxo0bc+DAARYvXgxkrSBJg29l8ezZM+bMmSN3W6dOnWQy2wVh2rRpXL58mX79+mFgYECVKlV4+/Ytz549w9DQUOHeoZMnTzJ69GicnZ3x9fXl3r17eHl5ERUVxbBhw+T2tfj7+9O2bVtWrlzJxo0bSUpKYs6cOQQGBjJ79mx69eql0BhUZJGzvyYtLS1Xf4eKL4sq6FDxzZBTdtDY2FhsdtXQ0ABKfomEim+DadOmMWzYMBwdHdm5cyf29va4ubmxadMmYmJi5GY7i5PTp08zYcIEZsyYAWT1pMydO5emTZsyfPhw+vfvz/fffy8+f9OmTYSEhJCSkkLdunUZOXIk3bt3l6lVb9asGX379mX79u0FHkeTJk3EY+Q0vitKrKys5D5uY2ND2bJl8fHxYePGjV9kLIVlypQpPH36lH379tG5c2dcXFyYMmUKx44dQ11dnTVr1hT5GHJm6u3s7PD29sbc3Bx9fX2lnKNSpUrcuXNHbu/GgwcPFG4m19XV5dChQxw8eJCQkBDi4+Np2LDh/7F37wE13/8fwJ+fky7rgpNOWSrXtUhRUVOaLia3UNgY0lB0QYSyyL5lGnJJN5lyKduXlmvb5JJrkySXn23Nl1waq5RKId3O7w9f56udYzqp8zl9zuvxz+q8P33O06Q+r8/n/X6/4OHhAXd3d6mnV5WVlYmetBgbG2Pfvn0AAD09PXh7ezfZGe6VwsJCBAUFoVOnTujfvz9iY2OhpqYGFxcXFBQUYPfu3Rg7dqxUOchLrzev5PP5WLNmDczMzCQ2ryRtj4oOwhl/33bw1S/Ac+fOiY6xs7MTfcwwDBITE2UXkCgMQ0NDZGRkoKCgAADwxRdfQCAQ4PLlyxgwYAAmTJjAcsKmGIbB4MGDRZ9XVVWJehbk5uZi6dKlTe4Qvtpud+LEiejVq9cbz2tjY/PG7tGSvN4vg+3Gd68MGjQI27ZtYzvGW7333nuIiYkRbdFsb2+P9PR03LhxA6ampmILZmXh6NGjKC4uhrOzMwQCgcQLeGmfVrm6uiImJgYaGhoYPnw4unTpgsePHyMzMxPR0dH4/PPPW5TVxMRE9DSvqKgIOTk5LSp6tbS0UFdXB+Dl1Mq//voL1dXV0NTURI8ePST2vFFWVoaamproa+7du4e6ujooKyvDysoKO3bsaNGfSdH9vXklADx8+BB//PEHGIaBjY0Njhw50uRrWrKbGmk+KjoIZ/x9isSaNWvEjnn1y4CQtlRbW4t///vfuHLlimj72Vfu3buHI0eOyFXB6+bmhrS0NAwZMgQ8Hg8DBgxAYGAg1q5dC6FQCD8/P6ioqIiOV1FRES0eZxgGJ06ckHheaboyA5B6rcurXWna0qlTp0TrX+TZ8uXLxbqqGxoawtDQEAUFBfDx8ZF5Q1SBQNDqnev9/PxQUFCAr776Cv/6179ErwuFQowYMQILFiyQ6nyFhYXw9PSEUCgUTTu8ffs2goKC8O2332L79u1SfZ9ZWVkhJSUF1tbW6N69O9577z2cOHECEyZMwLVr1yR+L5mYmOD06dOwsbFBz5490djYiGvXrmHQoEGsr/9qz/7evDI+Pl60zbdQKER2dnaTXioMw1DR0cao6CCc8fcpEgcPHpR4XGNjIzw9PVnvlUC4KywsrMkaCXm3cOFCuLm5wcXFBf3790eXLl3Qs2dP1NbWQigUQklJSbRW6pXHjx/j0aNHaGxsxNatWwG8+247w4YNk+rucmst7p41a5bYaw0NDSgqKsL9+/fh5eXVKu/T2h4+fCj6+ODBgxg+fDiUlJTEjjt79iyysrLaNAuPx4O/vz90dXVFr7VFp3dlZWVs2bIFN2/eRF5eHioqKqClpQUrKyuYmJhIfb5vvvkGmpqaTbYTtrOzw4kTJ+Dv74/169cjMjKy2efz8/PD9OnT4eXlheTkZHz++ecIDQ3Fnj178Ntvv2Hq1KliXzNz5kwsXLgQVVVVWL16NZydnbFs2TKMGjUKhw4dgpWVldR/LiLevLJbt25ITk4GAOzfvx8///wzvv32W5ZTKhbq00EUTkNDA0xNTZGWltZktxJCWouNjQ2mTp0qWiMh71avXo2UlBRoaWmJLXL/888/oaen12Tuc3N222nJlKT9+/eLio7KykpERkZiyJAhGDVqFAQCASoqKpCZmYnTp08jODgYn332mdTvIcmrxoevYxgGmpqacHR0xMSJE1tlu9fWNm/ePJw5c+atxwmFQjg6Osr8SccrRUVFyM7ORklJCdzc3PDo0SP06dOnydMzaQmFQhQUFKCqqgp8Pr/F2zPb2Nhg7dq1cHBwEBs7ceIEQkND8csvv0h1zuLiYty8eRP29vYQCoVISEhAXl4ezM3N4e3tLfHPffLkSRQUFMDLywvl5eUIDAxEXl4ezMzMsG7dOrz//vst+vMpMmtrawwcOBChoaF4+vQpxo8fD3d3dygpKeHRo0c4d+4c3N3dRcczDEM3I9sYFR2Es0xMTN5417SxsRHq6uro2bMnPDw85G6OPWnfPvroI2zYsKHJGiJ5NnjwYEyZMgWLFy9u1pOG0aNHw9DQ8I277YSHh7/zwlc/Pz9oa2uLdkJ63erVq3Hr1i2pFqn/k7y8PPTv3/+dLoLZUFxcjIsXL0IoFCIoKAj+/v5iazeUlJSgpaWFjz76iJU/39q1a5GcnIz6+nowDIMffvgBGzduRHFxMXbt2tWkp1JzHTp0COvXrxetOwIAHR0dLFq0qMlFZHNYW1tj9erVGDFihNjYiRMnsGzZsmb1cSHyZ/bs2cjLy8P333+PXr16wczMDF26dIGamhqePn2KJ0+eNCnmGIbByZMnWUzMfTS9inBWcHAwNm7ciO7du8PFxQUCgQClpaU4efIkfv31VwwbNgxCoRAhISFQVlbGmDFj2I5MOOLvayTkHY/Hg52dXbOnNslit52srCzExsZKHHN0dERqauo7nf91CxcuRGBgYLu7+aCnpyfaTrWxsRHDhg2DtrY2y6n+Z9u2bUhOTsayZcvg6OiITz75BMDLnbYWLFiATZs2YfXq1VKd8/jx4wgKCsLHH38MV1dX6OjooLi4GD/++CNCQkLQsWNHqdaRDB48GHFxcbC2tm4yFfLJkydISEh4485mbxITE/PGMR6PB3V1dXTv3h12dnaiIvDSpUtv/BqGYaChoQFDQ8N2sbZInrxqXvlqPcekSZNw4sQJmJub48yZMxg7dizWr1/PdkyFQkUH4ayrV6/C3t4eMTExTS6m5s2bh379+uHp06f49ttvsWHDBiQlJVHRQVrN39dIvNqZ5hWGYSRudMAWV1dX/PDDDxK3IZVEFrvt8Pl8XL9+XeLTopycnFZdRN6hQ4d2f0Hn5uYGALhy5QqysrJQUlKCefPm4fbt2+jXr1+Lnii8q71792L+/Pnw8PBAQ0OD6HULCwsEBAQ0WUfRXK86n69bt67J6xMmTMCyZcuwbds2qYqOJUuW4NNPP4WTkxMsLS1Fu2Hl5eWhQ4cOUu+idvjwYRQVFaG2thYdOnRA586dUVFRIXrS82pySe/evZGcnAxtbW3MmDGjye+oV8e8/hqPx8P48eMRHh4ucd0OEfe25pXBwcEsJ1Q8VHQQzjpz5gy2bNnyxru3OTk5AF4uGkxJSZFlNMJxkZGRuHPnDrS0tPDrr7+Kjcuq/0RzdenSBQcOHMAnn3wCMzOzJv02APG5zrLYbWfy5MmIjY1FTU0NnJ2dwefzUVZWhqNHjyI5OfmNDeJawsfHB6Ghofjjjz9gbGws8QJd3nv81NbWYsmSJTh27BiUlZVRX1+Pzz77DImJibh16xa+++47mW+bW1JSAjMzM4lj3bp1Q0VFhdTnvHXrFhYtWiRxzNXVFfPnz5fqfD179kR6ejp27tyJvLw8FBYWQlNTExMnTsQXX3wh9VqKBQsWICwsDGvXroWLiwt4PB6EQiFOnTqF0NBQhISE4IMPPsDixYsRGRmJNWvWIC4uDosXL4abmxtGjx4NHR0dlJWV4cSJE9izZw+WLFmCDh06YMuWLejWrRv8/PykyqTIXjWvBABVVVWJ0zWJ7FDRQThLQ0MDBQUFsLe3lzj+6tF2bW0tVFVVZRmNcNyhQ4fg5eXV7DUSbEtNTUWnTp3Q0NCAq1evio3//c8gi912fHx8UFVVhcTERNGidKFQCDU1NSxcuFCsQ7q0amtrRT8DQkNDAfyvx8/f7zozDNNqO2W1lc2bNyMrKwtxcXGws7PDgAEDALxc/+Ll5YVNmzZh06ZNMs1kZGSEc+fOwdbWVmwsNze3RV3SBQIBSkpKJI4VFRVJ3cwPeDlNLSgoSOqvkyQ6OhqLFi3CqFGjRK8xDAMnJyeUlZVh8+bNyMjIwLx580RPO7dt24YZM2YgMDBQ9DU9e/bEoEGDoKGhgWPHjmHPnj1gGAY7d+6kokMKlZWVuHbtGqqqqiR2g6ctcmWLig7CWWPHjsXmzZuhoqKCESNGQFtbG2VlZTh+/DiAl82zqqurkZKS8sa7cYS0hLRrJNj2qj9Bc7m4uCA2NlbU/DAsLAyBgYHYs2cPzMzMsHLlynfOxDAMgoKC4Ovri6tXr6KyshJ8Ph8WFhZQV1d/5/M7OTkhJiYGAwcOxODBg8W6rrc3R44cweLFi+Hk5NRkKpOBgQHmz5+Pr7/+WuaZZs6ciVWrVqG+vh5OTk5gGAaFhYW4fPkyEhMTsWTJEqnP6eDggM2bN8PExKTJ7oM3btzAli1b4Ojo+NZzHDlyBPb29ujcubNYczhJpLkwLS4ufmP3dV1dXVFzQF1dXVEPn99///2NT2isrKxE27oaGxujqKio2VkUXVZWFvz9/VFTUyNxpz3qyyF7VHQQzgoMDER5eTnCwsKaTA15tbB3xowZOH36NK5du4akpCS2YhIOknaNRHvk7OwMZ2dnAC/XX7TVvyEtLS307t0bJSUlMDY2brVC7smTJ6KpYJK6rrc3lZWVb9w2tnPnzqiurpZxIuDTTz9FeXk5tm7dipSUFAiFQgQEBEBZWRmzZs1q0dOqBQsW4MKFC5g0aRKMjIwgEAjw6NEj3L9/Hz169GhWIbN06VLs27cPnTt3xtKlS//xWGkvTE1MTLB7927Y2dmhQ4f/XWI1NDRg9+7dMDY2BgDcvHlTVOS+//77OHXqlMT1S6dOnRKtX3r06FG76PsjL9avXw8jIyMEBwfDwMCgXWzqwXW0ZS7hvPv37+PixYu4f/8+evfuDQsLC3zxxRdISEiArq4u1NTUaHoVaVXx8fHYvn07tLW1m7VGoj169OgRfvvtNzx58kTieGvcQczMzMS6detw7949MAyD1NRUxMXFoVOnTu+8oHbGjBm4cuUKdHV18fDhQwgEgjduKftPXdflhbu7Oz788ENERESI9SL65ptvkJOTg/3797OSrbq6Gnl5eaisrISWlhYGDBgg1g9GGjU1NUhLS0Nubi4qKyvRsWNHDB48GO7u7s2aXvXgwQPR3/eDBw/eeny3bt2anS03NxezZ88Gn8+Hg4OD6An7uXPn8PjxY2zbtk1UdM2ePRv+/v5ITU3FypUrMWrUKHzyySfQ1tbG48ePcfLkSfz0009YuXIlhg4dCm9vb1haWsrVJhTyzNzcHNHR0Rg2bBjbUch/0ZMOwhl9+/bF3r17xe5WGhkZoaSkBGvWrMGVK1cASD+dhBBpSLtGor356aefsHz5crx48ULieGtMW8jMzISfnx+cnZ3h5eWFkJAQAICtrS0iIiJgYGAAX1/fFp9/w4YNSE5ORkVFBVJTU2FmZiZX281Ky8fHB/Pnz0dlZSUcHR3BMAzy8vJw+PBh7NmzR2y3J1nS1NTExx9/3GrnU1NTw7Rp01q8ruf1IkKagqI5Bg0ahP379yMhIQGnTp1CeXk5dHV1YWNjg7lz56JHjx64cOECfHx8RJ3uJ0+eDB6Ph9jYWPz888+icxkYGCAiCh10qwAAIABJREFUIgITJkzAjz/+CAMDgxZNSVNU77//PmpqatiOQV5DTzpIu5aUlIRnz54BeLk/+uTJk0WPouvr65Gbm4u7d++iuroaL168ENu9JSMjQ+aZCWnvRowYAYFAgC+//PKN0z3e9WLOzc0Nffv2xZo1a8Tu3MfHx+PgwYOt9u/XyckJcXFxMDExaZXzseXIkSPYsGFDk3n/2traCAgIwKeffirzPK/WcUjyes+K6dOn/2M/DGnXCEm7Q9Fff/2F+Ph4ZGVl4dGjR/j++++Rnp6ODz/88J16t9TX16N///6i79vmuH//Ph4/fgw9PT3qQv6OfvjhByQlJSEhIaFFmxaQ1kdPOki7Vl9fj/j4eAAv766+Pn2goaFBtPOMiooKBgwYgJ49e7IVlRDOKCkpQUhISLMvpFri9u3bTXbzeZ2VlZXo331r4MqTT1dXV7i6uqKgoAAVFRWi9TBszWV3dXXFjh07oKmpiWHDhkEgEIimGpWVlWH48OF4+PAhPD09sX37dom7XAEvFwS/rqSkBPX19dDX14dAIEBFRQUKCwuhoqIideF4+/ZtfP7551BVVYWdnR0OHjwI4OWUsOXLl0NVVbXJTlTSaMkTTQMDA6xYsaLdT79ky4gRI5r8fy8sLMSIESOgo6MjcQMKuvEoW1R0kHbN29sb3t7eAF4u4Pv+++9F06tsbGwwe/Zs0TghpHUMHDgQd+7cadO50nw+H3fv3sXQoUPFxu7evftOawK4rlevXmxHAACUl5fDzMwM27dvb7LWora2FvPmzYOOjg6ioqKwYsUKxMbGvrHoeL0oPHLkCCIjIxEdHd1kKu2tW7fg6+srdYEQERGBXr16YdeuXeDxeDhw4ACAl09LXrx4ge3bt7e46GgJoVCInJwcPH36VGbvySWWlpZNig5576+jaKjoIJyRn5/f5PPa2tp2vRsNIfJq1apVmDdvHqqrq2Fubi5x8e7gwYPf6T1Gjx6NqKgodO3aVVR4MAyD/Px8xMXFYeTIke90fq4xMTF54511hmGgrq4OIyMjeHh4vNOUIWn8/PPPWL9+vdj3h4qKCjw8PLBs2TLRAurmNvXbtGkTFi9eLPazvU+fPggICEBERARmzpzZ7IyXL19GZGQkVFRUmmw1DLyc4vcu64aI7EnTQV5S3w7StqjoIJxy9OhRXLp0CXV1deDz+VizZg3MzMzw/PlzXLlyBadOnWI7IiHtXkFBAUpLSxETEwOgbZrpBQQE4D//+Q/8/f1FW496enqiqqoKFhYWWLhw4Tudn2uCg4OxceNGdO/eHS4uLhAIBCgtLcXJkyeRn5+PcePGoaysDCEhIVBWVsaYMWPaPJOSkhLKysokjpWWlop6J/B4vGbvRFZeXo6OHTtKHFNWVhat8WsuZWVl1NbWShx78uTJG3c0aw4ejwd/f3/o6uq2+Byk5ZydnREbGytxyt3169fh7e2N7OxsFpIpLio6CGfExsYiOjoaWlpaqK+vBwA8fPgQf/zxBxiGgY2NjVgjKGoMRIj01q1bh169esHLywtdunRpk/dQVVXF9u3bkZWVhezsbFRUVEBTUxPW1tZwcHBo9zuAtbarV6/C3t4eMTExTf7f+Pn5ITAwEE+ePEFUVBQ2bNiApKQkmRQdjo6OiIyMhEAgaLJ71fnz57Fp0yY4OTmhrq4OBw8exIcfftiscw4cOBDx8fGwsrJqUnyUlZUhOjoaNjY2UmW0tbVFdHQ0rKysRN/LDMOgpqYGO3bseKdeOwzDwN/fX+qvGTx4sNg226R50tPTRb//Hzx4gGPHjonNggCACxcuvLHYJG2Hdq8inDF8+HAMGjQIERERiIqKQnx8vOiX76tv89d/GbfG3VhCFNGAAQOwdetWDBkypM3eIyAgAFOnTpX6IlJRWVhYYMuWLbC3txcbO3/+PObPn48rV64gOzsbPj4+ou3D21J1dTV8fHxw6dIlqKmpgc/n4/Hjx6itrYW1tTWioqLwyy+/IDg4GAkJCc36fsrPz8eMGTPQ2NgIS0tLaGtro7S0FHl5edDS0sJ3330HAwODZmd8+PAhpkyZgqqqKpiamiI3NxdDhgzBnTt3UFtbi3//+99iux62pWfPnuHp06fo3LkzlJWVZfa+XLF27Vrs2LEDwMvf8W+6xGUYBr6+vs2e1kdaBz3pIJxRVFQEV1dXMAwDU1NTdOvWDcnJyQCA/fv34+eff8a3337LckpC2r/+/fvjzp07bVp0nDt3DlOmTGmz83ONhoYGCgoKJBYdt2/fhpqaGoCXa91k1QxVU1MTycnJuHDhArKzs1FeXg49PT0MHjxYtEXuwIEDcfToUejr6zfrnCYmJkhPT8fOnTuRl5eHwsJCdO7cGZ6enpg5c6bUHbv19fVx6NAh7Ny5E9nZ2ejevTuePHmCUaNGwdPTU7QFe1u7ePEiIiMj8euvv4oulM3NzREQENCm/864ZvHixfD09IRQKISDgwPi4+PRr1+/JsfweDxoamo2q5EkaV30pINwhrW1NQYOHIjQ0FA8ffoU48ePh7u7O5SUlPDo0SOcO3cO7u7uouO50BWaEDZkZ2djyZIlmDp1KszNzSVOBXnXXWPmz58PdXV1hIeHv9O8ekXxzTffYO/evVi2bBlGjBgh6oR98uRJrF27Fu7u7ggICMDixYshFArl4gbM06dP32kaUUv6YMjyfM116dIlfPHFF+jZsyfGjBmDLl26oKSkBEePHsWdO3ewc+dODBo0SGZ5uOLBgwfQ1dV96xOjxsZGeHp6IiwsDD169JBNOAVFTzoIZ5iZmeHSpUuorq5Gr169IBQKcfr0aaipqeHp06dobGxsst87zQknpGU8PT0BANHR0QDaZiG5hoYG0tPTcezYMRgaGkJHR6fJOMMwSExMfKf34JLAwECUl5cjLCysyc0UHo+H8ePHY+nSpTh+/DiuXbuGpKQkmWSqra1FcnKyaHOPV/c4Gxsb8fz5c/zxxx+4evVqi8/f2j/D2fqdEBUVhSFDhmDbtm1NMvj6+sLb2xvR0dHYtWsXK9nas+Y2KKVtimWHig7CGd7e3pg9e7ZoPcekSZNw4sQJmJub48yZMxg7dizWr1/PdkxC2r3du3e3+Xs8ePAAFhYWos/r6ura/D3bM2VlZaxduxZ+fn64ePEiysvLoaurCysrK1E3Znt7e5w9e1Zm06siIyOxe/duGBsb4/Hjx1BVVYW2tjZu3ryJuro6qRdZc9WNGzewefNmsaKHYRhMmzYNixcvZikZIa2Lig7CGTY2Nti3bx9u3rwJAAgNDQWPx0NeXh5GjhyJ4OBglhMSwg2v5uO/zbtMW3i1HotIx8jICB06dEBJSQmMjY2bXMh26tRJplkyMjLwxRdfICgoCFu3bsXvv/+OqKgoFBcXY/r06dQn4b86duz4xq1+nz592uzthAmRd1R0EE7p16+faNGYqqoqwsPDWU5EiOKiaQuylZmZiXXr1uHevXtgGAapqamIi4tDp06dEB4eLvOL17KyMtFWucbGxti3bx8AQE9PD97e3tixY8c7Pe1o7T4YbPXV+Oijj0Tb9r6+cL24uBjR0dG0kJxwBhUdhFMqKytx7do1VFVVSbyLRn05CGkf5LHDtjzLzMyEn58fnJ2d4eXlhZCQEAAv+1BERETAwMBA5t21tbS0RNPiunfvjr/++gvV1dXQ1NREjx498Ndff73T+VvSB0OW52uuwMBATJw4ES4uLrCysoKOjg5KS0tx+fJlaGpqYunSpTLPREhboKKDcEZWVhb8/f1RU1MjcW9uhmGo6CCknZDHDtvyLDo6Gm5ublizZg0aGhpERce0adPw5MkTHDx4UOZFh5WVFVJSUmBtbY3u3bvjvffew4kTJzBhwgRcu3YNmpqaMs0jr/T09HDgwAEkJSXh8uXL+PPPP9GxY0d8/vnn+OKLLyAQCNiOSEiroKKDcMb69ethZGSE4OBgGBgYgMfjsR2JENJC8thhW57dvn0bgYGBEsesrKwQHx8v40Qv/66mT58OLy8vJCcn4/PPP0doaCj27NmD3377DVOnTpV5JnklEAgQFBTEdgxC2hQVHYQzCgoKaP4rIRxx5swZbNmyReIUKzc3N1EnYTs7O6SkpMg6ntzh8/m4e/cuhg4dKjZ29+5d8Pl8mWfq27cvfvrpJ9HmHoGBgdDU1EReXh58fHzg7e0t80zy6vjx47hy5QqqqqrExqinFOEKKjoIZ7z//vuoqalhOwYhpBXIY4dteTZ69GhERUWha9euosKDYRjk5+cjLi4OI0eOZCWXnp6eaHE0wzCYN28eKznkWWRkJLZv3w5NTU107NhRbJx6SrUthmGgr69PTUhlgIoOwhleXl6IiopCv379RPvSE0Lap7Fjx2Lz5s1QUVER67AdFRUFd3d3VFdXIyUlBWZmZmzHZV1AQAD+85//wN/fHx06vPzV7unpiaqqKlhYWGDhwoUyybF169ZmH8swDObOnduGadqHgwcP4tNPP6WnGW2gsLAQtbW16N27N6qqqhAVFYWioiKMHDkSY8eOBfBy17LMzEyWkyoGRihpxS0h7cSIESOa3AUqLCyEUCiEjo4O1NXVxY7PyMiQZTxCFFpDQwNMTU2RlpYGU1NTqb62rq4OK1aswOHDh5u8/qrD9qpVq3D8+HGEh4cjKSlJ6vNzVVZWFrKzs1FRUQFNTU1YW1vDwcFBZnfLTUxMmn1sa3Su54JBgwZhy5YtsLW1ZTsKp5w5cwZ+fn6YMWMGgoKCsGjRIhw7dgzGxsbIz89HeHg4Jk2axHZMhUJFB2nXgoODpfplGhER0YZpCCHAy/4Cenp6aGxsxPDhw5GQkIAPPvigRee6f//+GztsV1ZWQk1NjaZXAThw4ABcXFwk3mwh8m358uXQ0NDAihUr2I7CKVOmTEHnzp0RGRmJxsZG2NrawsvLCwsXLsSmTZuQmZmJI0eOsB1ToVDRQRRGY2Mj7WhFSCvo27cv9u7dC3Nzc7Gx3NxceHl54cqVKywkU1x9+/aFmpoanJycMG7cONjb29PPu3aiuroakydPho6ODgYMGCBar/QKwzDw8/NjKV37NXDgQMTHx2PIkCFIT0/H0qVLceDAAZiYmCAnJwdz5szB9evX2Y6pUGhNB+EMZ2dnxMbGSny8f/36dXh7eyM7O5uFZIS0f0lJSXj27BmAl53GU1NTcfbsWbHjrly50ioLMl+8eIGEhAScPn0az549k9h7h6ZL/s+pU6eQnp6On376CXPnzkWXLl0watQojB8/XqZrXv4+5fVt6O8Q2LVrF+7cuYM7d+4gLy9PbJyKjpZRVVVFQ0MDAOD8+fPo0qWL6PqgtLRU4qJ90rao6CDtWnp6Ourr6wEADx48wLFjx5Cfny923IULF1BbWyvreIRwRn19vajXA8Mw2L9/v9gxPB4PHTt2xOLFi9/5/b7++mukpqbC2toaH3zwAd21f4uuXbtizpw5mDNnDu7evYv09HQcPXoUe/bsQffu3TF+/Hj4+Pi0eQ5LS0vabUlKKSkpcHd3x7Jly9C5c2e243CGpaUlEhMTUVlZiYyMDLi5uQEAbty4gZiYGFhZWbGcUPHQ9CrSrq1duxY7duwA8PJC6E3fzgzDwNfXV7S3PyGk5UxMTLBv3z6J06tai42NDWbPnk29HN5BUVERtm/fju+//x6NjY20aFtOWVpaIj4+HjY2NmxH4ZTCwkJ4e3vjzp076NOnD3bs2AGBQAA7Ozuoq6sjKSmJdrqUMSo6SLtWV1eHx48fQygUwsHBAfHx8ejXr1+TY3g8HjQ1NfHee++xlJIQIi0LCwvEx8fjo48+YjtKu1JaWoqff/4ZP/74I65duwY+n4/Ro0dj3LhxbVokvsmLFy+QlpaGnJwcVFVVgc/nY9CgQZgwYYLY2gVFtXTpUmhra2P58uVsR+EcoVCIsrIy6OjoiF67fv06+vbtC2VlZRaTKSYqOghnPHjwALq6um/9QdLY2AhPT0+EhYWhR48esglHCMccPXoUly5dQl1dnegJY2NjI54/f44rV67g1KlT73T++fPnw9DQEMuWLWuNuJy3b98+/Pjjj8jNzUWHDh3g6OiI8ePHw97eXtS3Q9YqKirg4eGBmzdvonv37ujSpQsePXqEwsJC9O7dG9999x06derESjZ5sm/fPqxbtw6mpqYwNzeHhoZGk3HqZ9IyHh4eWLVqFXr37i02lp+fj6CgIBw6dIiFZIqL1nQQzujWrVuzjhMKhcjJycHTp0/bOBEh3BQbG4vo6GhoaWmhvr4eysrK6NChAx4/fgwej4fJkye/83uMGzcOK1asQHl5OSwtLSXeFXd1dX3n9+GKVatWYdCgQfjqq68watQoaGpqsh0JGzZswOPHj8Wm4l2/fh2+vr7YtGkTvvrqK/YCyonQ0FAAwMWLF3Hx4kWxcSo6mi83N1d0EyQnJweXLl3C48ePxY47deoU7t27J+t4Co+edBCF8y4NywghwPDhwzFo0CBEREQgKioKf/31F9auXYsbN27A29sbvr6+mD59+ju9x9uazFFjuaYePnwIfX19tmM0YWtri0WLFkksQlNTUxEVFYXz58+zkIxw1fLly3HgwIEmmxm8usx99dqrzydNmoTVq1fLPqQCoycdhBBCpFJUVARXV1cwDANTU1P89NNPAID+/ftj3rx5SE1Nfeei4+TJk60RVWG8XnA0NDSgf//++OGHH1i9sVJTU4P3339f4ljXrl3x5MkTGSeSb0KhEAUFBaiqqoK2tjaMjIzYjtTuhISEYNKkSRAKhZg+fTrCwsLEplcpKSlBS0tL4rQr0rao6CCEECIVdXV10Ra2RkZG+PPPP1FTUwM1NTX07dsXf/75Z4vOu3LlSsydOxcGBgbYunXrPx7LMAzCwsJa9D6KQB4mMRgbG+PHH3/E0KFDxcbS09PRp08fFlLJp0OHDmH9+vUoKysTvaajo4NFixbB3d2dxWTti6ampmgr3N27d6Nfv35yMdWQvERFByGEEKmYmZnh0KFDGDJkCHr27AklJSVkZ2fDwcEBd+7caXFzwKysLEybNk308T+hXhDyz8fHB3PnzkVFRQXGjBkDHR0dlJaWIj09HWfOnMGGDRvYjigXjh8/jqCgIHz88cdwdXWFjo4OSkpKkJ6ejpCQEHTs2BHDhw9nO2a7Y21tjerqamRmZuL58+dobGwUO4bWhckWrekgCofWdBDybi5evIjZs2fD3t4e8fHxCAkJwYkTJzBkyBCcOXMGw4cPx/r169mOqbDk6WdcWloaNm3ahNLSUtFrr+7gT5w4kcVk8sPd3R19+vTBunXrxMaWLVuGu3fvYt++fSwka9/Onz+PBQsW4Pnz5xKf/NG6MNmjJx2EEEKkYmNjg3379uHmzZsAXu6+w+PxkJeXh5EjRyI4OJjlhIqNx+PB398furq6bEdBbW0tBg0ahPnz56OyshL19fVYvnw5dZh/za1bt7Bo0SKJY66urtTUtoUiIyPRs2dPLF++HHp6evQ9Jweo6CCEECK1fv36iRpxqqqqIjw8nOVE5BWGYeDv74/ffvsN169fh42NDSvz2lNSUvD1119j8uTJokW7hYWFsLGxwYoVK8Dj8TB+/HiZ55I3AoEAJSUlEseKioqosW0L3b59G3FxcRg0aBDbUch/UdFBFA7DMNDX12/xvHNCCFBZWYlr166hqqqK5krLgZKSEixduhQ2Njbw9fUVXfALhUJoa2tj9+7dMl+4nZycDH9/f/j5+YleMzQ0xJo1a6Cvr4/t27dT0QHAwcEBmzdvhomJSZPpcDdu3MCWLVvg6OjIYrr2S19fH9XV1WzHIK+hNR2EUwoLC1FbW4vevXujqqoKUVFRKCoqwsiRIzF27Fi24xHCCVlZWfD390dNTQ3NlZYTS5cuxYULFxAREQE7Ozt8/PHH+PDDD7F06VKsXr0ampqab90RrLUNGDAAW7duxZAhQ8TGLly4gHnz5uHatWsyzSSPKisrMXXqVNy5cwdGRkYQCAR49OgR7t+/jx49emDPnj3Q1tZmO2a788MPP2Dnzp3Ytm2b3PWwUVT0pINwxpkzZ+Dn54cZM2YgKCgIoaGhOHbsGIyNjbF06VLU1NRg0qRJbMckpN1bv349jIyMEBwcDAMDA5orLQeysrKwfPly2NvbIzc3F6Wlpfj6669hYmKCOXPmYMmSJTLPpK+vj4sXL0osOi5fvgw9PT2ZZ5JHnTp1wv79+5GWlobc3FxUVlaib9++8PDwgLu7O02vaqGjR4+iuLgYzs7OEAgEEv8/ZmRksJBMcVHRQTgjPj4eQ4cOhZ+fH548eYLjx4/D29sbCxcuxKZNm7Br1y4qOghpBQUFBYiOjpZ4MUnY8fTpU1EjvrNnz0JFRQUfffQRAEBFRYWVvh2fffYZIiMj0dDQgOHDh0NbWxvl5eXIzMxEYmIiFi5cKPNM8kpNTQ3Tpk0TbRlN3p1AIKCthuUMFR2EM/Lz8xEfHw9NTU2kp6ejoaEBLi4uAAA7Ozvs2LGD5YSEcMP777+PmpoatmOQ1/To0QOXLl3CgAEDkJGRAWtra6iqqgIADh8+jB49esg8k6enJ4qLi7Fjxw5s375d9LqSkhJmzJiBOXPmyDyTvDp//jyys7Px5MkTsQKRGmG2TEREBNsRyN9Q0UE4Q1VVFQ0NDQBe/gDv0qULTExMAAClpaXo2LEjm/EI4QwvLy9ERUWhX79+MDQ0ZDsOwcu/k6CgICQmJuLZs2cIDQ0FAEyePBm//vora434goKC4Ovri6tXr6KiogJaWlowNzenNQqv2blzJ7755hsoKytDR0dHrPElNcJ8N0VFRcjOzkZJSQnc3Nzw6NEj9OnThzaTYQEVHYQzLC0tkZiYiMrKSmRkZMDNzQ3Ayx1AYmJiYGVlxXJCQtqvESNGNLn4KSwsxIgRI6CjowN1dXWx42mutGyNHTsW+vr6yM3NhbW1NQYOHAjgZU+VRYsWwdbWlrVsWlpasLe3Z+395d3u3bsxevRorFmzBmpqamzH4ZS1a9ciOTkZ9fX1YBgGdnZ22LhxI4qLi7Fr1y506dKF7YgKhXavIpxRWFgIb29v3LlzB3369MGOHTsgEAhgZ2cHdXV1JCUl0V1ZQlooODhYqjuuNLVBtg4ePIhhw4aBz+eLjT169AhHjhzBrFmzWEhG3sbc3Bzbtm0TrcEhrWPbtm3YsmULli1bBkdHR3zyySdIS0tDbW0tFixYgGHDhmH16tVsx1QoVHQQThEKhSgrK4OOjo7otevXr6Nv375QVlZmMRkhiqOxsZF2tJKxvn37Yu/evTA3NxcbO3v2LPz8/PB///d/LCQjbzNlyhSMGzcOn3/+OdtROMXZ2Rmffvop5s6di4aGBpiamiItLU3036ioKJw9e5btmAqFplcRzvDw8MCqVatEnW9fMTc3R35+PoKCgnDo0CGW0hHCHc7OzoiNjRWtmXrd9evX4e3tjezsbBaSKZa5c+fi1q1bAF7ecPHz85M4T72srIyVheTkzYqLi0Ufz5w5E1999RVUVVVhZWUlcWtX2l5YeiUlJTAzM5M41q1bN1RUVMg4EaGig7Rrubm5op0+cnJycOnSJTx+/FjsuFOnTuHevXuyjkcIZ6Snp6O+vh4A8ODBAxw7dgz5+flix124cAG1tbWyjqeQfHx88MMPPwB42QjNzMxMbIE2j8dDx44d8dlnn7ERkbzBsGHDmkxXFAqFCAkJeeMURmq2KT0jIyOcO3dO4nqm3Nxcmm7NAio6SLuWlpaGAwcOgGEYMAyDf/3rX6Ii5NUP71efU48OQlru119/FW07zTAM4uLiJB7HMAx8fX1lGU1hDRw4ULRgvKGhAb6+vnQh1U6sWbOGdqVqYzNnzsSqVatQX18PJycnMAyDwsJCXL58GYmJiaw0zFR0tKaDtGvV1dX4448/IBQKMX36dISFhYlNr1JSUoKWlpbY64SQ5qurq8Pjx48hFArh4OCA+Ph49OvXr8kxPB4Pmpqa1EGZECIXEhISsHXrVtTU1IhuQCorK2PWrFlYtGgRy+kUDxUdhDNycnLQr18/aGpqsh2FEE578OABdHV137o5Q2NjIzw9PREWFkZrCtpA//798d1338Hc3BympqZvvXN+48YNGSUjb3PkyBHY29ujc+fOOHLkyD8eyzAMxo4dK6Nk3FNdXY28vDxUVlZCS0sLAwYMkLjLG2l7VHQQTqmurkZOTg6eP3+OxsZGsXFXV1cWUhGimP6+YwxpXTExMZg8eTL09PQQHR391qLD399fRsnI25iYmGDfvn0wNzeXuCHD6xiGoTUdhBOo6CCccf78eSxYsADPnz+HpG9r+sFNiGxR0UGIZA8ePIBAIICKigoePHjw1uO7desmg1Ttn4uLC6KiomBiYiLW0FQSamIqW7SQnHBGZGQkevbsieXLl0NPT4/6BBBCFEZeXt5bj7G0tJRBEtIcrxcRVFC0HktLS2hoaIg+psX68oWedBDOMDMzQ1xcHOzt7dmOQggBPemQJRMTk7deYNGTXvmxcuVKqY4PDw9voySEyA496SCcoa+vj+rqarZjEEKIzO3evVvstWfPniE3NxeHDh1CdHQ0C6nIm2RlZTX5vKSkBPX19dDX14dAIEBFRQUKCwuhoqLy1jUf5H9eb7rYHNR0Ubao6CCc4eXlhdjYWAwYMAD6+vpsxyGEEJmxtraW+LqDgwPU1dURHx+PhIQEGacib5KZmSn6+MiRI4iMjER0dDTMzc1Fr9+6dQu+vr4YNWoUGxHbpb83XXwbevonW1R0EM44evQoiouL4ezsDIFAILFXAC0aI4QomkGDBmHbtm1sxyBvsGnTJixevLhJwQEAffr0QUBAACIiIjBz5kyW0rUvrzddrKysRGRkJIYMGYJRo0aJniBlZmbi9OnTCA4OZjmt4qGig3CGQCDA8OHD2Y5BCCFy5dSpU9QMntjTAAAgAElEQVS/SI6Vl5ejY8eOEseUlZXx7NkzGSdqv9zd3UUf+/n5wc3NTWw9jKurK1avXo2ff/4Zn332mawjKjQqOghnREREsB2BEPIahmGgr68PFRUVtqNw3qxZs8Rea2hoQFFREe7fvw8vLy8WUpHmGDhwIOLj42FlZdWk+CgrK0N0dDRsbGxYTNd+ZWVlITY2VuKYo6MjUlNTZZyIUNFBOKeoqAjZ2dkoKSmBm5sbHj16hD59+tCFDyGtqLCwELW1tejduzeqqqoQFRWFoqIijBw5UtQ9mcfjNZm7TtpOXV2d2GsMw6B3796YM2cOJk6cyEIq0hxBQUGYMWMGHB0dYWlpCW1tbZSWliIvLw9aWlqIi4tjO2K7xOfzcf36ddjZ2YmN5eTk0CJyFlDRQThl7dq1SE5ORn19PRiGgZ2dHTZu3Iji4mLs2rULXbp0YTsiIe3emTNn4OfnhxkzZiAoKAihoaE4duwYjI2NsXTpUtTU1GDSpElsx1QoixYtQv/+/enmSjtkYmKC9PR07Ny5E3l5eSgsLETnzp3h6emJmTNnonPnzmxHbJcmT56M2NhY1NTUwNnZGXw+H2VlZTh69CiSk5Px5Zdfsh1R4VCfDsIZ27Ztw5YtW7Bs2TI4Ojrik08+QVpaGmpra7FgwQIMGzYMq1evZjsmIe3elClT0LlzZ0RGRqKxsRG2trbw8vLCwoULsWnTJmRmZuLIkSNsx1Qo9vb2CAwMxIQJE9iOQt5BfX09+vfvT71tWoFQKMS6deuQnJyMhoYG0Wtqamrw9fWFt7c3ywkVDz3pIJyxd+9ezJ8/Hx4eHqIfMABgYWGBgIAAREVFsZiOEO7Iz89HfHw8NDU1kZ6ejoaGBri4uAAA7OzssGPHDpYTKp4OHTrQYnEOoA7arYdhGAQFBcHX1xdXr15FZWUl+Hw+LCwsoK6uznY8hURFB+GMkpISmJmZSRzr1q0bKioqZJyIEG5SVVUVFfbnz59Hly5dRA3MSktL37gTD2k7Pj4+CA0NxR9//AFjY2OJU0ktLS1ZSEYIu7S0tNC7d2+UlJTA2NiYCjsWUdFBOMPIyAjnzp2Dra2t2Fhubi4MDQ1ZSEUI91haWiIxMRGVlZXIyMiAm5sbAODGjRuIiYmBlZUVywkVQ21trWgNR2hoKACIOo+/fmElFArBMAw1QiMKJzMzE+vWrcO9e/fAMAxSU1MRFxeHTp06ITw8HEpKSmxHVChUdBDOmDlzJlatWoX6+no4OTmBYRgUFhbi8uXLSExMxJIlS9iOSAgnfPnll/D29kZgYCD69OkDHx8fAMDcuXOhrq5O/9ZkxMnJCTExMRg4cCAGDx6MyZMno2vXrmzHIu+Ax+PB398furq6bEdp9zIzM+Hn5wdnZ2d4eXkhJCQEAGBra4uIiAgYGBjA19eX5ZSKhRaSE05JSEjA1q1bUVNTg1ff2srKypg1axYWLVrEcjpCuEMoFKKsrAw6Ojqi165fv46+fftCWVmZxWSKw9zcHOvXr4eLiwv69u2LvXv3inW1JkRRubm5oW/fvlizZg0aGhpgamoqWqAfHx+PgwcPIiMjg+2YCoWKDsI51dXVyMvLQ2VlJbS0tDBgwADw+Xy2YxHCGR4eHli1ahV69+4tNpafn4+goCAcOnSIhWSKZcaMGbhy5Qp0dXXx8OFDCASCN26ZyzAMTpw4IeOEhLDH3NwccXFxGDp0qFjRkZOTgzlz5uD69etsx1QoNL2KcI6mpiY+/vhjtmMQwim5ubmip4c5OTm4dOkSHj9+LHbcqVOncO/ePVnHU0gbNmxAcnIyKioqkJqaCjMzM2hra7MdixC5wOfzcffuXQwdOlRs7O7du3QzkgVUdJB2zcXFBVFRUTAxMcGIESPeuisFPUolpGXS0tJw4MABMAwDhmHwr3/9S1SEvPp39+pzagwoG7q6uggMDAQAZGVlYcGCBaJdxAhRdKNHj0ZUVBS6du0qKjwYhkF+fj7i4uIwcuRIlhMqHio6SLtmaWkJDQ0N0ce0FR4hbSMkJASTJk2CUCjE9OnTERYWJja9SklJSbQ9JZGtzMxMtiMQIlcCAgLwn//8B/7+/ujQ4eXlrqenJ6qqqmBhYYGFCxeynFDx0JoOQgghUsnJyUG/fv2oGR0hRO5lZWUhOzsbFRUV0NTUhLW1NRwcHOgmJQuo6CDtWnFxsVTH6+nptVESQhRLdXU1cnJy8Pz5czQ2NoqNu7q6spCKEEJeCggIwNSpU2FjY8N2FPJfNL2KtGvDhg2T6m4FNcci5N2dP38eCxYswPPnzyHpvhXDMFR0EEJYde7cOUyZMoXtGOQ1VHSQdm3NmjWioqOyshKRkZEYMmQIRo0aBYFAgIqKCmRmZuL06dMIDg5mOS0h3BAZGYmePXti+fLl0NPTA4/HYzsSIYQ0YWtriwMHDsDS0vKNW0kT2aLpVYQz/Pz8oK2tjfDwcLGx1atX49atW9i5c6fsgxHCMWZmZoiLi4O9vT3bUQghRKLg4GCkp6dDWVkZhoaGTRqZAi+fyCYmJrKUTjHRkw7CGVlZWYiNjZU45ujoiNTUVBknIoSb9PX1UV1dzXYMQgh5owcPHsDCwkL0eV1dHYtpCEBFB+EQPp+P69evw87OTmwsJyeHFpET0kq8vLwQGxuLAQMGQF9fn+04hBAiJjk5me0I5G+o6CCcMXnyZMTGxqKmpgbOzs7g8/koKyvD0aNHkZycjC+//JLtiIRwwtGjR1FcXAxnZ2cIBAK89957YsdQI05CCCGvo6KDcIaPjw+qqqqQmJiIbdu2AXjZIVlNTQ0LFy7EtGnTWE5ICDcIBAIMHz6c7RiEEPJGJiYmb9zdkmEYqKurw8jICB4eHpgwYYKM0ykmWkhOOKeqqgpXr15FZWUl+Hw+LCwsoK6uznYsQgghhMjIzp07sXHjRnTv3h0uLi4QCAQoLS3FyZMnkZ+fjylTpqCsrAwnTpzAunXrMGbMGLYjcx4VHYSTHj58iJKSEhgbG4NhGInTPwgh76aoqAjZ2dkoKSmBm5sbHj16hD59+tD2lIQQ1gUEBKCurg4xMTFiTzwCAwPBMAwiIyOxYcMG/PLLL0hLS2MpqeKg6VWEUzIzM7Fu3Trcu3cPDMMgNTUVcXFx6NSpE8LDw6GkpMR2REI4Ye3atUhOTkZ9fT0YhoGdnR02btyI4uJi7Nq1C126dGE7IiFEgZ05cwZbtmyROMXKzc0N8+fPBwDY2dkhJSVF1vEUEnV0IpyRmZkJPz8/9OnTB6tXr0ZjYyOAlw2CDh8+jISEBJYTEsIN27ZtQ3JyMpYtW4bjx4+LupL7+/ujsrISmzZtYjkhIUTRaWhooKCgQOLY7du3oaamBgCora2FqqqqLKMpLCo6CGdER0fDzc0NMTExTRaFTZs2DX5+fjh06BCL6Qjhjr1792L+/Pnw8PBosmWuhYUFAgICcPbsWRbTEUIIMHbsWGzevBnff/89ysrKIBQKUVpair179yIqKgpjxoxBdXU1UlJSYGZmxnZchUDTqwhn3L59G4GBgRLHrKysEB8fL+NEhHBTSUnJG39Jd+vWDRUVFTJORAghTQUGBqK8vBxhYWEICwsTvc7j8TB+/HgsXboUx48fx7Vr15CUlMRiUsVBRQfhDD6fj7t372Lo0KFiY3fv3gWfz2chFSHcY2RkhHPnzsHW1lZsLDc3F4aGhiykIoSQ/1FWVsbatWvh5+eHixcvory8HLq6urCyshL9jLK3t8fZs2dpepWMUNFBOGP06NGIiopC165dRYUHwzDIz89HXFwcRo4cyXJCQrhh5syZWLVqFerr6+Hk5ASGYVBYWIjLly8jMTERS5YsYTsiIYQAeHmTxMjISOJYp06dZJxGsdGWuYQzXrx4AT8/P5w/fx4dOnRAfX09OnbsiKqqKlhYWGD79u3Ur4OQVpKQkICtW7eipqZGtJBcWVkZs2bNwqJFi1hORwhRdC9evEBCQgJOnz6NZ8+eQdLlbkZGBgvJFBcVHYRzsrKykJ2djYqKCmhqasLa2hoODg5v7ExKCGmZ6upq5OXlobKyElpaWhgwYABNYySEyIXQ0FCkpqbC2toaXbt2BY8nvndSREQEC8kUFxUdhDMCAgIwdepU2NjYsB2FEEIIISyysbHB7Nmz4e3tzXYU8l+0poNwxrlz5zBlyhS2YxDCSS4uLoiKioKJiQlGjBjx1ieHNG2BEMKm2tpamJubsx2DvIaKDsIZtra2OHDgACwtLaGiosJ2HEI4xdLSEhoaGqKPaboiIUSeDR06FGfPnsVHH33EdhTyXzS9inBGcHAw0tPToaysDENDQ+jo6DQZZxgGiYmJLKUjhBBCiKwcP34cK1asgJOTEywtLUUdyF/n6urKQjLFRUUH4YwZM2a89Zjk5GQZJCGEe4qLi6U6Xk9Pr42SEELI25mYmPzjOMMw+P3332WUhgBUdBBCCGkGExMTqaZU0S9zQgibHjx48NZjunXrJoMk5BVa00EIIeSt1qxZIyo6KisrERkZiSFDhmDUqFEQCASoqKhAZmYmTp8+jeDgYJbTEkIU0cqVKzF37lwYGBhg69at/3gswzAICwuTUTIC0JMOwiH/dCeWYRioq6vDyMgIHh4emDBhgozTEcIdfn5+0NbWRnh4uNjY6tWrcevWLezcuVP2wQghCs3JyQlxcXEwMTGBk5PTPx7LMAxOnjwpo2QEoCcdhEOCg4OxceNGdO/eHS4uLhAIBCgtLcXJkyeRn5+PcePGoaysDCEhIVBWVsaYMWPYjkxIu5SVlYXY2FiJY46OjkhNTZVxIkIIATIzMyV+TOQDFR2EM65evQp7e3vExMQ0eeLh5+eHwMBAPHnyBFFRUdiwYQOSkpKo6CCkhfh8Pq5fvw47OzuxsZycHFpETgghRAwVHYQzzpw5gy1btkicYuXm5ob58+cDAOzs7JCSkiLreIRwxuTJkxEbG4uamho4OzuDz+ejrKwMR48eRXJyMr788ku2IxJCCJEzVHQQztDQ0EBBQQHs7e3Fxm7fvi3ao7u2thaqqqqyjkcIZ/j4+KCqqgqJiYnYtm0bAEAoFEJNTQ0LFy7EtGnTWE5ICCFE3lDRQThj7Nix2Lx5M1RUVDBixAhoa2ujrKwMJ0+eRFRUFNzd3VFdXY2UlBSYmZmxHZeQdothGAQFBcHX1xdXr15FZWUl+Hw+LCwsoK6uznY8Qgghcoh2ryKcUVdXhxUrVuDw4cNNXufxeBg/fjxWrVqF48ePIzw8HElJSTA1NWUpKSHc8fDhQ5SUlMDY2BgMw+C9995jOxIhhBA5REUH4Zz79+/j4sWLKC8vh66uLqysrGBoaAjgZX8BNTU1ml5FyDvKzMzEunXrcO/ePTAMg9TUVMTFxaFTp04IDw+HkpIS2xEJIYTIEZpeRTjHyMgIRkZGEsc6deok4zSEcE9mZib8/Pzg7OwMLy8vhISEAABsbW0REREBAwMD+Pr6spySEEKIPKEnHYQzXrx4gYSEBJw+fRrPnj2DpG/tjIwMFpIRwi1ubm7o27cv1qxZg4aGBpiamiItLQ2mpqaIj4/HwYMH6d8aIYSQJuhJB+GMr7/+GqmpqbC2tsYHH3wAHo/HdiRCOOn27dsIDAyUOGZlZYX4+HgZJyKEECLvqOggnJGRkYFFixbB29ub7SiEcBqfz8fdu3cxdOhQsbG7d++Cz+ezkIoQQog8o1vBhDNqa2thbm7OdgxCOG/06NGIiorCiRMnUFdXB+DlNrr5+fmIi4vDyJEjWU5ICCFE3tCaDsIZ8+fPh6GhIZYtW8Z2FEI47cWLF/Dz88P58+fRoUMH1NfXo2PHjqiqqoKFhQW2b99O/ToIIYQ0QUUH4Yzjx49jxYoVcHJygqWlpagD+etcXV1ZSEYIN2VlZSE7OxsVFRXQ1NSEtbU1HBwcwDAM29EIIYTIGSo6CGeYmJj84zjDMPj9999llIYQ7goICMDUqVNhY2PDdhRCCCHtBC0kJ5xx8uRJtiMQohDOnTuHKVOmsB2DEEJIO0JFB2nXVq5ciblz58LAwABbt279x2MZhkFYWJiMkhHCXba2tjhw4AAsLS2hoqLCdhxCCCHtABUdpF3LysrCtGnTRB//E5pnTkjr0NDQQHp6Oo4dOwZDQ0Po6Og0GWcYBomJiSylI4QQIo9oTQchhBCpzJgx463HJCcnyyAJIYSQ9oKKDkIIIYQQQkibouaAhBBCCCGEkDZFazoIIYRIxcTE5I1rpBiGgbq6OoyMjODh4YEJEybIOB0hhBB5pPTVV199xXYIQggh7YempiZycnLQq1cvTJ06FWPGjEH//v1RVVWF0tJSTJw4EcrKyti+fTt69OgBY2NjtiMTQghhGa3pIIQQIpWAgADU1dUhJiZG7IlHYGAgGIZBZGQkNmzYgF9++QVpaWksJSWEECIvaE0HIYQQqZw5cwZTpkyROMXKzc1N1KjTzs4OBQUFso5HCCFEDlHRQQghRCoaGhpvLCZu374NNTU1AEBtbS1UVVVlGY0QQoicooXkhBBCpDJ27Fhs3rwZKioqGDFiBLS1tVFWVoaTJ08iKioK7u7uqK6uRkpKCszMzNiOSwghRA7Qmg5CCCFSqaurw4oVK3D48OEmr/N4PIwfPx6rVq3C8ePHER4ejqSkJJiamrKUlBBCiLygooMQQkiL3L9/HxcvXkR5eTl0dXVhZWUFQ0NDAEBlZSXU1NRoehUhhBAAVHQQQgghhBBC2hit6SCEECKVFy9eICEhAadPn8azZ88g6d5VRkYGC8kIIYTIKyo6CCGESOXrr79GamoqrK2t8cEHH4DHo40QCSGE/DOaXkUIIUQqNjY2mD17Nry9vdmOQgghpJ2g21OEEEKkUltbC3Nzc7ZjEEIIaUeo6CCEECKVoUOH4uzZs2zHIIQQ0o7Qmg5CCCFSGTduHFasWIHy8nJYWlqKOpC/ztXVlYVkhBBC5BWt6SCEECIVExOTfxxnGAa///67jNIQQghpD6joIIQQIpUHDx689Zhu3brJIAkhhJD2gqZXEUIIeauVK1di7ty5MDAwwNatW//xWIZhEBYWJqNkhBBC2gMqOgghhLxVVlYWpk2bJvr4nzAMI4tIhBBC2hGaXkUIIYQQQghpU7RlLiGEEEIIIeT/27vTmKiuNg7gf0TWspUCNVKxqCyFoTiWYjEBZcDBVhEFBOoAxqVSQ0WwomAFE4msRQtqEeIKIiAFIlWKLa0SxKJdiJRFo2lkE1EWUVEYBs77wXDLOIPOqLR5k+f3yTn3mXPuee6Nuc+95w4TiooOQgghhBBCyISiooMQQggEAgGCgoJeW9y/sS//T6KiomBlZTVh33vZ/gkh5N9CL5ITQgghE8zf3x9OTk7/9W4QQsh/hooOQgghZILx+Xzw+fz/ejcIIeQ/Q8urCCGEEEIIIROKig5CCFFSbW0tVq9ezd29XrNmDerq6qRiBAIBYmNjcfr0aSxevBh2dnYQCoXIzc2Viuvr60NUVBQWLFgAHo8Hd3d3pKamYnBwUCru5s2bCA0NhYODA+zt7REQEICqqiqpmKCgIISEhKCiogJLly6FnZ0dFi9ejMrKSjx69AixsbFwdHSEk5MTYmNjMTAwIDO3wsJCuLm5wc7ODitWrJAZ42XzMZ6ysjJ4eXnh/fffx5IlS1BTU/PSYyiay7GysrJgZWWFhoYGmW0CgQDBwcHc5/LycgQGBuKDDz4Aj8eDQCBAcnIyxGIxFxMUFIS1a9di79694PP5cHJywvXr1+W+c/Hrr79i3bp1mDt3LmxtbeHs7IzY2Fg8ePBA7vx9fHy48+jYsWPjzmnUnTt3sHXrVnz00Uews7PDsmXLUFpaKhXDGMP+/fvh4eEBOzs7zJs3D5GRkejo6Hhh/4QQogxaXkUIIUqorq5GSEgIrK2tsWnTJojFYhQXF0MkEuHo0aNwcHDgYquqqrgLVSMjIxQUFGDXrl145513MH/+fABAeHg4GhsbERwcDBMTE9TW1iIrKwv3799HXFwcAOD69etYuXIljIyMEBISAjU1NZw5cwbr169HamoqPvnkE27MhoYG1NbWIjg4GLq6usjMzER4eDjee+89aGlpISIiAr///jsKCgpgYmKCL774gvtufX096urqEBwcDENDQ+Tn5yMkJASHDh3CvHnzXjkfzyouLkZ0dDT4fD4iIyPR3NyMzz//HCMjIzA1NVV6DEVy+SxPT0/s2bMHP/zwA2xtbbn2q1evor29HRs2bADwtBjbsWMHBAIBtmzZgqGhIfz00084fPgwtLW1pfL4559/orm5GZGRkWhra8OsWbNkxr148SI+++wzzJkzB2FhYVBRUUF1dTUKCgowNDSEhIQEqfg1a9bA3d0d3t7eqKioQEJCAh4+fIiNGzfKnVdnZydWrFgBxhiCgoKgr6+Pn3/+GZGRkbh79y7WrVsHADh48CAOHDgAkUgEKysrtLW1ITs7G/X19Thz5gxUVVXHPX6EEKIURgghRCHDw8PMzc2NBQQEMIlEwrX39/ezhQsXMi8vL67N1dWVWVlZsaamJq7t7t27zMrKim3evJkxxlhXVxeztLRkhw4dkhonKiqKrVq1ivscGBjI3N3dWX9/P9c2NDTEVq5cyebNm8cGBwe5OEtLS/bLL79wcSdOnGCWlpbMz8+PaxsZGWEuLi7M399fan8tLS3ZhQsXuLbe3l7m6OjIli9fLhUXGBiodD6eJZFImJOTE/Px8WFisZhrLyoqYpaWlkqPoWgu5RGJRMzNzU2qLT4+nvF4PNbX18cYY2zRokXM39+fjYyMcDFDQ0PMxcWFLVmyhGsbPQY1NTVS/W3bto1ZWlpyn9euXctcXV25YzfKz8+P8fl8me8lJSVxbcPDwyw4OJjxeDzW09Mjt/9t27YxR0dH1tnZKdX/5s2bGY/HY11dXYwxxj7++GO2fv16qZi8vDy2dOlS1tzcPF7KCCFEabS8ihBCFNTY2IjW1la4u7ujr68PPT096OnpwcDAAFxdXdHU1IQ7d+5w8ebm5rC2tuY+Gxsbw8jICF1dXQAAXV1daGtr4+TJkzh37hweP34MAEhISOCWz/T29uLKlSuYP38+BgYGuDEfPHiAhQsXoqurC3/99Rc3hoaGBpydnaX2AQDc3Ny4NhUVFZiamuLevXtS87OwsOCewACAgYEBPD090dDQIBP7MvkYq6GhAd3d3fD29oaamhrX7uXlBX19faXHUCSX4/H09ERrayvq6+sBPF1yVF5ejgULFkBPTw8AUFpaiqysLKioqHDf6+7uhp6eHjfWKE1NTXz44YfPHTMzMxNFRUVQV1fn2np7e6GjoyPTHwDuyQQATJo0CYGBgRCLxbh06ZJM7MjICCoqKuDg4IDJkydzOevp6YFQKIRYLEZ1dTUAYMqUKbh8+TKOHz/OnZcBAQE4ffo0zMzMnjsHQghRBi2vIoQQBbW0tAAAkpOTkZycLDemo6MDU6ZMAQAYGhrKbFdXV8fIyAj37127diEmJgZhYWFQV1eHo6MjhEIhli1bBg0NDbS2tgIAcnJykJOTM+6YowwMDDB58j//tY8uj3nrrbekvqOqqgrGmFTbjBkzZPoevfBsb2+HsbGx1DZl8zFWe3u7VP9j92v69OkvNcaLcjmeRYsWIS4uDuXl5eDxePjjjz9w584dfPXVV1yMmpoafvvtN5w5cwZ///03Wlpa0N3dDQBSS8GAp8dg0qTn39NTVVVFa2sr0tLScPPmTbS0tKCzs1NurIGBgcy5NG3aNAD/5HGs3t5ePHz4EBUVFaioqJDb5+g5s3XrVmzYsAHx8fFISEiAra0tBAIB/Pz8ZI43IYS8Cio6CCFEQaPFwqZNmzB79my5MWMv3F904Qk8vcvu7OyMiooKVFZW4tKlS7h48SJOnjyJwsJCDA8PAwBEIhHc3d3l9jH2nYGxBcdYY+/QK2N0zvLmomw+5O2PvJe8R/tVdowX5XLsU4Wx9PX14ezsjPLycmzZsgVlZWXQ1dXFggULuJjU1FRkZWXBxsYGs2fPhpeXF/h8PuLi4mReulbkPYj8/Hzs3LkT5ubmcHBwgFAohL29PXJycvD9999Lxco7dqMFo7zjMnrOeHh4ICAgQO74o0WLtbU1zp07h6qqKpw/fx5VVVVIT0/HsWPHkJ+fj5kzZ75wLoQQoggqOgghREGjd7S1tbVlXqyuq6tDX18fNDU1Fe6vv78fTU1NsLCwgK+vL3x9fSEWi5GSkoLs7GxcvHgRPB4PwNML2WfHvHnzJtra2qClpfWKM3tK3l3z5uZmAP9cpI71KvkY7e/WrVtS7YwxtLe3w8LCQqkxFMmlQCAYd+6enp6IiIhAU1MTfvzxRwiFQq5IaW9vR1ZWFry8vGSetowuSVLG4OAgEhMTMXfuXBw5ckSqUExLS5OJ7+vrw6NHj6Cjo8O1jeZN3hIoQ0NDaGlpQSKRyOTs9u3baGxshJaWFoaHh3Ht2jXo6OjAzc2NW4JXVlaGiIgIFBYWIioqSun5EUKIPPROByGEKIjH48HY2Bg5OTno7+/n2h89eoTw8HBER0cr9Ws/N27cgEgkwnfffce1qaurw8bGBsDTQsPExAQ8Hg8lJSVSy2+Ghoawfft2hIWFQSKRvIbZPX3PorGxkfvc1dWF0tJSODg44M0335SJf5V82NjYwNTUFHl5eXjy5AnXfvbsWfT29io9hiK5fB6BQIA33ngDaWlpuHfvHjw9PbltfX19ACDzK1SVlZW4deuW0vkfGBjAkydP8O6770oVHE1NTbhy5QoASPU5MjIiNS+JRILjx49DW1tb7l85nzx5MlxcXFBZWYlr165JbUtMTERoaCh6e3sxPDyM4OBgxMfHS8XY29sDUOxJHSGEKIqedBBCiILU1NQQExOD8PBweHt7w9fXFxoaGigsLMTt27fx9ddfj7u8SR57e3s4ODhg79696NzmXHYAAALqSURBVOjogJWVFTo6OnDixAnMmDGDu6DcsWMHVq1aBR8fH3z66acwMDDA2bNncfXqVXz55ZdyC4KXoa+vj7Vr12L16tVQVVVFbm4uJBIJoqOjX3s+VFRUEBMTg9DQUPj7+8PHxwednZ3Izc2FgYGB0mMomsvxaGpqQigUoqSkBCYmJpg7dy63bdasWZg6dSoOHjyIwcFBTJkyBXV1dSgpKYGGhoZUMaRonu3t7VFcXAwdHR2Ym5vjxo0bKCws5C70+/v7uRfqtbS0kJ6ejo6ODpiZmaGsrAy1tbXYuXMndHV15Y6xZcsWXL58GSKRCCKRCFOnTsWFCxdw/vx5+Pv7c0+SgoKCkJGRgdDQUDg7O2NgYAAFBQXQ0tKCj4+PUvMihJDnoaKDEEKU4OHhgSNHjiAjIwPffvstJk2aBAsLC2RkZMDV1VWpvlRUVHDgwAHs378f58+fR0FBAfT19SEUCrFp0yZueQ+fz0deXh727duHo0ePQiKRwNzcHImJiVi+fPlrm5uzszPs7Oxw+PBh3L9/H/b29vjmm2+4JV7yvEo+XF1dkZmZiX379mHPnj14++23sXv3bpk/oKjIGIrm8nk8PT1RUlKCxYsXS93lV1dXR1ZWFhITE5GdnQ3GGMzMzLB9+3ZIJBLs3r0b9fX1z83Ts9LS0pCQkICioiKIxWKYmppi/fr1mDlzJjZu3Iiamhp4eHgAAPT09JCUlIT4+Hjk5uZi+vTpSElJwdKlS8ft38zMDKdOnUJ6ejpOnTqFx48fY9q0aYiOjkZQUBAXFxYWBgMDAxQVFSEpKQmqqqqYM2cOUlJS6H0OQshrpcKe/fkSQgghhBBCCHmNaMEmIYQQQgghZEJR0UEIIYQQQgiZUFR0EEIIIYQQQiYUFR2EEEIIIYSQCUVFByGEEEIIIWRCUdFBCCGEEEIImVBUdBBCCCGEEEImFBUdhBBCCCGEkAlFRQchhBBCCCFkQlHRQQghhBBCCJlQ/wNz5mPS4Hqle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6" name="Image 5" descr="p.01g1.png"/>
          <p:cNvPicPr>
            <a:picLocks noChangeAspect="1"/>
          </p:cNvPicPr>
          <p:nvPr/>
        </p:nvPicPr>
        <p:blipFill>
          <a:blip r:embed="rId2" cstate="print"/>
          <a:stretch>
            <a:fillRect/>
          </a:stretch>
        </p:blipFill>
        <p:spPr>
          <a:xfrm>
            <a:off x="1108231" y="0"/>
            <a:ext cx="6927537" cy="685800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Apex</Template>
  <TotalTime>3197</TotalTime>
  <Words>1813</Words>
  <Application>Microsoft Office PowerPoint</Application>
  <PresentationFormat>Affichage à l'écran (4:3)</PresentationFormat>
  <Paragraphs>227</Paragraphs>
  <Slides>27</Slides>
  <Notes>1</Notes>
  <HiddenSlides>0</HiddenSlides>
  <MMClips>0</MMClips>
  <ScaleCrop>false</ScaleCrop>
  <HeadingPairs>
    <vt:vector size="4" baseType="variant">
      <vt:variant>
        <vt:lpstr>Thème</vt:lpstr>
      </vt:variant>
      <vt:variant>
        <vt:i4>1</vt:i4>
      </vt:variant>
      <vt:variant>
        <vt:lpstr>Titres des diapositives</vt:lpstr>
      </vt:variant>
      <vt:variant>
        <vt:i4>27</vt:i4>
      </vt:variant>
    </vt:vector>
  </HeadingPairs>
  <TitlesOfParts>
    <vt:vector size="28" baseType="lpstr">
      <vt:lpstr>Apex</vt:lpstr>
      <vt:lpstr>PROJET  N°3 : CONCEPTION D’UNE APPLICATION POUR LA SANTE PUBLIQUE          </vt:lpstr>
      <vt:lpstr>Diapositive 2</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EXPLORATOIRE DES BASES DE DONNEES ED_STATS POUR  ACADEMY</dc:title>
  <dc:creator>hamadi zarrouk</dc:creator>
  <cp:lastModifiedBy>hamadi zarrouk</cp:lastModifiedBy>
  <cp:revision>184</cp:revision>
  <dcterms:created xsi:type="dcterms:W3CDTF">2021-07-04T02:39:41Z</dcterms:created>
  <dcterms:modified xsi:type="dcterms:W3CDTF">2021-08-20T10:23:41Z</dcterms:modified>
</cp:coreProperties>
</file>